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4" r:id="rId2"/>
    <p:sldMasterId id="2147483677" r:id="rId3"/>
    <p:sldMasterId id="2147483694" r:id="rId4"/>
    <p:sldMasterId id="2147483711" r:id="rId5"/>
    <p:sldMasterId id="2147483728" r:id="rId6"/>
    <p:sldMasterId id="2147483745" r:id="rId7"/>
    <p:sldMasterId id="2147483762" r:id="rId8"/>
    <p:sldMasterId id="2147483779" r:id="rId9"/>
  </p:sldMasterIdLst>
  <p:notesMasterIdLst>
    <p:notesMasterId r:id="rId276"/>
  </p:notesMasterIdLst>
  <p:handoutMasterIdLst>
    <p:handoutMasterId r:id="rId277"/>
  </p:handoutMasterIdLst>
  <p:sldIdLst>
    <p:sldId id="256" r:id="rId10"/>
    <p:sldId id="826" r:id="rId11"/>
    <p:sldId id="393" r:id="rId12"/>
    <p:sldId id="394" r:id="rId13"/>
    <p:sldId id="852" r:id="rId14"/>
    <p:sldId id="853" r:id="rId15"/>
    <p:sldId id="854" r:id="rId16"/>
    <p:sldId id="855" r:id="rId17"/>
    <p:sldId id="856" r:id="rId18"/>
    <p:sldId id="858" r:id="rId19"/>
    <p:sldId id="859" r:id="rId20"/>
    <p:sldId id="860" r:id="rId21"/>
    <p:sldId id="864" r:id="rId22"/>
    <p:sldId id="862" r:id="rId23"/>
    <p:sldId id="863" r:id="rId24"/>
    <p:sldId id="849" r:id="rId25"/>
    <p:sldId id="850" r:id="rId26"/>
    <p:sldId id="851" r:id="rId27"/>
    <p:sldId id="654" r:id="rId28"/>
    <p:sldId id="793" r:id="rId29"/>
    <p:sldId id="830" r:id="rId30"/>
    <p:sldId id="788" r:id="rId31"/>
    <p:sldId id="833" r:id="rId32"/>
    <p:sldId id="834" r:id="rId33"/>
    <p:sldId id="835" r:id="rId34"/>
    <p:sldId id="546" r:id="rId35"/>
    <p:sldId id="547" r:id="rId36"/>
    <p:sldId id="548" r:id="rId37"/>
    <p:sldId id="549" r:id="rId38"/>
    <p:sldId id="550" r:id="rId39"/>
    <p:sldId id="551" r:id="rId40"/>
    <p:sldId id="552" r:id="rId41"/>
    <p:sldId id="553" r:id="rId42"/>
    <p:sldId id="555" r:id="rId43"/>
    <p:sldId id="836" r:id="rId44"/>
    <p:sldId id="837" r:id="rId45"/>
    <p:sldId id="556" r:id="rId46"/>
    <p:sldId id="557" r:id="rId47"/>
    <p:sldId id="558" r:id="rId48"/>
    <p:sldId id="561" r:id="rId49"/>
    <p:sldId id="562" r:id="rId50"/>
    <p:sldId id="416" r:id="rId51"/>
    <p:sldId id="417" r:id="rId52"/>
    <p:sldId id="563" r:id="rId53"/>
    <p:sldId id="419" r:id="rId54"/>
    <p:sldId id="566" r:id="rId55"/>
    <p:sldId id="569" r:id="rId56"/>
    <p:sldId id="839" r:id="rId57"/>
    <p:sldId id="433" r:id="rId58"/>
    <p:sldId id="443" r:id="rId59"/>
    <p:sldId id="444" r:id="rId60"/>
    <p:sldId id="702" r:id="rId61"/>
    <p:sldId id="703" r:id="rId62"/>
    <p:sldId id="704" r:id="rId63"/>
    <p:sldId id="705" r:id="rId64"/>
    <p:sldId id="842" r:id="rId65"/>
    <p:sldId id="843" r:id="rId66"/>
    <p:sldId id="707" r:id="rId67"/>
    <p:sldId id="447" r:id="rId68"/>
    <p:sldId id="578" r:id="rId69"/>
    <p:sldId id="579" r:id="rId70"/>
    <p:sldId id="643" r:id="rId71"/>
    <p:sldId id="708" r:id="rId72"/>
    <p:sldId id="709" r:id="rId73"/>
    <p:sldId id="710" r:id="rId74"/>
    <p:sldId id="711" r:id="rId75"/>
    <p:sldId id="712" r:id="rId76"/>
    <p:sldId id="713" r:id="rId77"/>
    <p:sldId id="580" r:id="rId78"/>
    <p:sldId id="636" r:id="rId79"/>
    <p:sldId id="840" r:id="rId80"/>
    <p:sldId id="841" r:id="rId81"/>
    <p:sldId id="581" r:id="rId82"/>
    <p:sldId id="582" r:id="rId83"/>
    <p:sldId id="583" r:id="rId84"/>
    <p:sldId id="584" r:id="rId85"/>
    <p:sldId id="585" r:id="rId86"/>
    <p:sldId id="637" r:id="rId87"/>
    <p:sldId id="638" r:id="rId88"/>
    <p:sldId id="586" r:id="rId89"/>
    <p:sldId id="457" r:id="rId90"/>
    <p:sldId id="714" r:id="rId91"/>
    <p:sldId id="458" r:id="rId92"/>
    <p:sldId id="587" r:id="rId93"/>
    <p:sldId id="460" r:id="rId94"/>
    <p:sldId id="588" r:id="rId95"/>
    <p:sldId id="589" r:id="rId96"/>
    <p:sldId id="590" r:id="rId97"/>
    <p:sldId id="639" r:id="rId98"/>
    <p:sldId id="591" r:id="rId99"/>
    <p:sldId id="715" r:id="rId100"/>
    <p:sldId id="716" r:id="rId101"/>
    <p:sldId id="717" r:id="rId102"/>
    <p:sldId id="592" r:id="rId103"/>
    <p:sldId id="593" r:id="rId104"/>
    <p:sldId id="467" r:id="rId105"/>
    <p:sldId id="468" r:id="rId106"/>
    <p:sldId id="594" r:id="rId107"/>
    <p:sldId id="595" r:id="rId108"/>
    <p:sldId id="471" r:id="rId109"/>
    <p:sldId id="596" r:id="rId110"/>
    <p:sldId id="472" r:id="rId111"/>
    <p:sldId id="597" r:id="rId112"/>
    <p:sldId id="598" r:id="rId113"/>
    <p:sldId id="599" r:id="rId114"/>
    <p:sldId id="640" r:id="rId115"/>
    <p:sldId id="718" r:id="rId116"/>
    <p:sldId id="719" r:id="rId117"/>
    <p:sldId id="720" r:id="rId118"/>
    <p:sldId id="844" r:id="rId119"/>
    <p:sldId id="845" r:id="rId120"/>
    <p:sldId id="846" r:id="rId121"/>
    <p:sldId id="847" r:id="rId122"/>
    <p:sldId id="641" r:id="rId123"/>
    <p:sldId id="642" r:id="rId124"/>
    <p:sldId id="477" r:id="rId125"/>
    <p:sldId id="478" r:id="rId126"/>
    <p:sldId id="600" r:id="rId127"/>
    <p:sldId id="601" r:id="rId128"/>
    <p:sldId id="602" r:id="rId129"/>
    <p:sldId id="482" r:id="rId130"/>
    <p:sldId id="603" r:id="rId131"/>
    <p:sldId id="604" r:id="rId132"/>
    <p:sldId id="485" r:id="rId133"/>
    <p:sldId id="605" r:id="rId134"/>
    <p:sldId id="606" r:id="rId135"/>
    <p:sldId id="644" r:id="rId136"/>
    <p:sldId id="607" r:id="rId137"/>
    <p:sldId id="608" r:id="rId138"/>
    <p:sldId id="609" r:id="rId139"/>
    <p:sldId id="646" r:id="rId140"/>
    <p:sldId id="611" r:id="rId141"/>
    <p:sldId id="613" r:id="rId142"/>
    <p:sldId id="614" r:id="rId143"/>
    <p:sldId id="496" r:id="rId144"/>
    <p:sldId id="616" r:id="rId145"/>
    <p:sldId id="647" r:id="rId146"/>
    <p:sldId id="648" r:id="rId147"/>
    <p:sldId id="617" r:id="rId148"/>
    <p:sldId id="500" r:id="rId149"/>
    <p:sldId id="618" r:id="rId150"/>
    <p:sldId id="619" r:id="rId151"/>
    <p:sldId id="503" r:id="rId152"/>
    <p:sldId id="620" r:id="rId153"/>
    <p:sldId id="621" r:id="rId154"/>
    <p:sldId id="506" r:id="rId155"/>
    <p:sldId id="722" r:id="rId156"/>
    <p:sldId id="723" r:id="rId157"/>
    <p:sldId id="724" r:id="rId158"/>
    <p:sldId id="725" r:id="rId159"/>
    <p:sldId id="726" r:id="rId160"/>
    <p:sldId id="507" r:id="rId161"/>
    <p:sldId id="508" r:id="rId162"/>
    <p:sldId id="509" r:id="rId163"/>
    <p:sldId id="510" r:id="rId164"/>
    <p:sldId id="511" r:id="rId165"/>
    <p:sldId id="512" r:id="rId166"/>
    <p:sldId id="513" r:id="rId167"/>
    <p:sldId id="649" r:id="rId168"/>
    <p:sldId id="622" r:id="rId169"/>
    <p:sldId id="623" r:id="rId170"/>
    <p:sldId id="650" r:id="rId171"/>
    <p:sldId id="516" r:id="rId172"/>
    <p:sldId id="789" r:id="rId173"/>
    <p:sldId id="731" r:id="rId174"/>
    <p:sldId id="518" r:id="rId175"/>
    <p:sldId id="625" r:id="rId176"/>
    <p:sldId id="626" r:id="rId177"/>
    <p:sldId id="521" r:id="rId178"/>
    <p:sldId id="651" r:id="rId179"/>
    <p:sldId id="522" r:id="rId180"/>
    <p:sldId id="627" r:id="rId181"/>
    <p:sldId id="628" r:id="rId182"/>
    <p:sldId id="629" r:id="rId183"/>
    <p:sldId id="630" r:id="rId184"/>
    <p:sldId id="653" r:id="rId185"/>
    <p:sldId id="652" r:id="rId186"/>
    <p:sldId id="528" r:id="rId187"/>
    <p:sldId id="529" r:id="rId188"/>
    <p:sldId id="530" r:id="rId189"/>
    <p:sldId id="531" r:id="rId190"/>
    <p:sldId id="532" r:id="rId191"/>
    <p:sldId id="631" r:id="rId192"/>
    <p:sldId id="534" r:id="rId193"/>
    <p:sldId id="535" r:id="rId194"/>
    <p:sldId id="734" r:id="rId195"/>
    <p:sldId id="735" r:id="rId196"/>
    <p:sldId id="736" r:id="rId197"/>
    <p:sldId id="737" r:id="rId198"/>
    <p:sldId id="738" r:id="rId199"/>
    <p:sldId id="739" r:id="rId200"/>
    <p:sldId id="740" r:id="rId201"/>
    <p:sldId id="811" r:id="rId202"/>
    <p:sldId id="812" r:id="rId203"/>
    <p:sldId id="813" r:id="rId204"/>
    <p:sldId id="814" r:id="rId205"/>
    <p:sldId id="815" r:id="rId206"/>
    <p:sldId id="816" r:id="rId207"/>
    <p:sldId id="817" r:id="rId208"/>
    <p:sldId id="818" r:id="rId209"/>
    <p:sldId id="819" r:id="rId210"/>
    <p:sldId id="820" r:id="rId211"/>
    <p:sldId id="821" r:id="rId212"/>
    <p:sldId id="822" r:id="rId213"/>
    <p:sldId id="823" r:id="rId214"/>
    <p:sldId id="824" r:id="rId215"/>
    <p:sldId id="825" r:id="rId216"/>
    <p:sldId id="741" r:id="rId217"/>
    <p:sldId id="742" r:id="rId218"/>
    <p:sldId id="743" r:id="rId219"/>
    <p:sldId id="810" r:id="rId220"/>
    <p:sldId id="744" r:id="rId221"/>
    <p:sldId id="745" r:id="rId222"/>
    <p:sldId id="746" r:id="rId223"/>
    <p:sldId id="800" r:id="rId224"/>
    <p:sldId id="801" r:id="rId225"/>
    <p:sldId id="802" r:id="rId226"/>
    <p:sldId id="803" r:id="rId227"/>
    <p:sldId id="747" r:id="rId228"/>
    <p:sldId id="748" r:id="rId229"/>
    <p:sldId id="804" r:id="rId230"/>
    <p:sldId id="805" r:id="rId231"/>
    <p:sldId id="806" r:id="rId232"/>
    <p:sldId id="807" r:id="rId233"/>
    <p:sldId id="808" r:id="rId234"/>
    <p:sldId id="749" r:id="rId235"/>
    <p:sldId id="750" r:id="rId236"/>
    <p:sldId id="751" r:id="rId237"/>
    <p:sldId id="809" r:id="rId238"/>
    <p:sldId id="752" r:id="rId239"/>
    <p:sldId id="753" r:id="rId240"/>
    <p:sldId id="754" r:id="rId241"/>
    <p:sldId id="755" r:id="rId242"/>
    <p:sldId id="756" r:id="rId243"/>
    <p:sldId id="757" r:id="rId244"/>
    <p:sldId id="758" r:id="rId245"/>
    <p:sldId id="759" r:id="rId246"/>
    <p:sldId id="760" r:id="rId247"/>
    <p:sldId id="761" r:id="rId248"/>
    <p:sldId id="762" r:id="rId249"/>
    <p:sldId id="763" r:id="rId250"/>
    <p:sldId id="764" r:id="rId251"/>
    <p:sldId id="765" r:id="rId252"/>
    <p:sldId id="766" r:id="rId253"/>
    <p:sldId id="767" r:id="rId254"/>
    <p:sldId id="768" r:id="rId255"/>
    <p:sldId id="769" r:id="rId256"/>
    <p:sldId id="770" r:id="rId257"/>
    <p:sldId id="771" r:id="rId258"/>
    <p:sldId id="772" r:id="rId259"/>
    <p:sldId id="773" r:id="rId260"/>
    <p:sldId id="774" r:id="rId261"/>
    <p:sldId id="775" r:id="rId262"/>
    <p:sldId id="776" r:id="rId263"/>
    <p:sldId id="777" r:id="rId264"/>
    <p:sldId id="778" r:id="rId265"/>
    <p:sldId id="779" r:id="rId266"/>
    <p:sldId id="536" r:id="rId267"/>
    <p:sldId id="838" r:id="rId268"/>
    <p:sldId id="537" r:id="rId269"/>
    <p:sldId id="632" r:id="rId270"/>
    <p:sldId id="539" r:id="rId271"/>
    <p:sldId id="633" r:id="rId272"/>
    <p:sldId id="541" r:id="rId273"/>
    <p:sldId id="634" r:id="rId274"/>
    <p:sldId id="543" r:id="rId275"/>
  </p:sldIdLst>
  <p:sldSz cx="9144000" cy="6858000" type="screen4x3"/>
  <p:notesSz cx="6858000" cy="9144000"/>
  <p:defaultTextStyle>
    <a:defPPr>
      <a:defRPr lang="zh-CN"/>
    </a:defPPr>
    <a:lvl1pPr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1pPr>
    <a:lvl2pPr marL="4572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2pPr>
    <a:lvl3pPr marL="9144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3pPr>
    <a:lvl4pPr marL="13716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4pPr>
    <a:lvl5pPr marL="18288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5pPr>
    <a:lvl6pPr marL="2286000" algn="l" defTabSz="914400" rtl="0" eaLnBrk="1" latinLnBrk="0" hangingPunct="1">
      <a:defRPr b="1" kern="1200">
        <a:solidFill>
          <a:schemeClr val="tx1"/>
        </a:solidFill>
        <a:latin typeface="Verdana" pitchFamily="34" charset="0"/>
        <a:ea typeface="楷体_GB2312" pitchFamily="49" charset="-122"/>
        <a:cs typeface="+mn-cs"/>
      </a:defRPr>
    </a:lvl6pPr>
    <a:lvl7pPr marL="2743200" algn="l" defTabSz="914400" rtl="0" eaLnBrk="1" latinLnBrk="0" hangingPunct="1">
      <a:defRPr b="1" kern="1200">
        <a:solidFill>
          <a:schemeClr val="tx1"/>
        </a:solidFill>
        <a:latin typeface="Verdana" pitchFamily="34" charset="0"/>
        <a:ea typeface="楷体_GB2312" pitchFamily="49" charset="-122"/>
        <a:cs typeface="+mn-cs"/>
      </a:defRPr>
    </a:lvl7pPr>
    <a:lvl8pPr marL="3200400" algn="l" defTabSz="914400" rtl="0" eaLnBrk="1" latinLnBrk="0" hangingPunct="1">
      <a:defRPr b="1" kern="1200">
        <a:solidFill>
          <a:schemeClr val="tx1"/>
        </a:solidFill>
        <a:latin typeface="Verdana" pitchFamily="34" charset="0"/>
        <a:ea typeface="楷体_GB2312" pitchFamily="49" charset="-122"/>
        <a:cs typeface="+mn-cs"/>
      </a:defRPr>
    </a:lvl8pPr>
    <a:lvl9pPr marL="3657600" algn="l" defTabSz="914400" rtl="0" eaLnBrk="1" latinLnBrk="0" hangingPunct="1">
      <a:defRPr b="1" kern="1200">
        <a:solidFill>
          <a:schemeClr val="tx1"/>
        </a:solidFill>
        <a:latin typeface="Verdana"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FF"/>
    <a:srgbClr val="0000CC"/>
    <a:srgbClr val="FF0000"/>
    <a:srgbClr val="003300"/>
    <a:srgbClr val="800080"/>
    <a:srgbClr val="00CC99"/>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24" autoAdjust="0"/>
    <p:restoredTop sz="99142" autoAdjust="0"/>
  </p:normalViewPr>
  <p:slideViewPr>
    <p:cSldViewPr>
      <p:cViewPr varScale="1">
        <p:scale>
          <a:sx n="76" d="100"/>
          <a:sy n="76" d="100"/>
        </p:scale>
        <p:origin x="564" y="4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668"/>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slide" Target="slides/slide182.xml"/><Relationship Id="rId205" Type="http://schemas.openxmlformats.org/officeDocument/2006/relationships/slide" Target="slides/slide196.xml"/><Relationship Id="rId226" Type="http://schemas.openxmlformats.org/officeDocument/2006/relationships/slide" Target="slides/slide217.xml"/><Relationship Id="rId247" Type="http://schemas.openxmlformats.org/officeDocument/2006/relationships/slide" Target="slides/slide238.xml"/><Relationship Id="rId107" Type="http://schemas.openxmlformats.org/officeDocument/2006/relationships/slide" Target="slides/slide98.xml"/><Relationship Id="rId268" Type="http://schemas.openxmlformats.org/officeDocument/2006/relationships/slide" Target="slides/slide259.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5.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slide" Target="slides/slide172.xml"/><Relationship Id="rId216" Type="http://schemas.openxmlformats.org/officeDocument/2006/relationships/slide" Target="slides/slide207.xml"/><Relationship Id="rId237" Type="http://schemas.openxmlformats.org/officeDocument/2006/relationships/slide" Target="slides/slide228.xml"/><Relationship Id="rId258" Type="http://schemas.openxmlformats.org/officeDocument/2006/relationships/slide" Target="slides/slide249.xml"/><Relationship Id="rId279" Type="http://schemas.openxmlformats.org/officeDocument/2006/relationships/viewProps" Target="viewProps.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92" Type="http://schemas.openxmlformats.org/officeDocument/2006/relationships/slide" Target="slides/slide183.xml"/><Relationship Id="rId206" Type="http://schemas.openxmlformats.org/officeDocument/2006/relationships/slide" Target="slides/slide197.xml"/><Relationship Id="rId227" Type="http://schemas.openxmlformats.org/officeDocument/2006/relationships/slide" Target="slides/slide218.xml"/><Relationship Id="rId248" Type="http://schemas.openxmlformats.org/officeDocument/2006/relationships/slide" Target="slides/slide239.xml"/><Relationship Id="rId269" Type="http://schemas.openxmlformats.org/officeDocument/2006/relationships/slide" Target="slides/slide260.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280" Type="http://schemas.openxmlformats.org/officeDocument/2006/relationships/theme" Target="theme/theme1.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slide" Target="slides/slide173.xml"/><Relationship Id="rId217" Type="http://schemas.openxmlformats.org/officeDocument/2006/relationships/slide" Target="slides/slide208.xml"/><Relationship Id="rId6" Type="http://schemas.openxmlformats.org/officeDocument/2006/relationships/slideMaster" Target="slideMasters/slideMaster6.xml"/><Relationship Id="rId238" Type="http://schemas.openxmlformats.org/officeDocument/2006/relationships/slide" Target="slides/slide229.xml"/><Relationship Id="rId259" Type="http://schemas.openxmlformats.org/officeDocument/2006/relationships/slide" Target="slides/slide250.xml"/><Relationship Id="rId23" Type="http://schemas.openxmlformats.org/officeDocument/2006/relationships/slide" Target="slides/slide14.xml"/><Relationship Id="rId119" Type="http://schemas.openxmlformats.org/officeDocument/2006/relationships/slide" Target="slides/slide110.xml"/><Relationship Id="rId270" Type="http://schemas.openxmlformats.org/officeDocument/2006/relationships/slide" Target="slides/slide261.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93" Type="http://schemas.openxmlformats.org/officeDocument/2006/relationships/slide" Target="slides/slide184.xml"/><Relationship Id="rId202" Type="http://schemas.openxmlformats.org/officeDocument/2006/relationships/slide" Target="slides/slide193.xml"/><Relationship Id="rId207" Type="http://schemas.openxmlformats.org/officeDocument/2006/relationships/slide" Target="slides/slide198.xml"/><Relationship Id="rId223" Type="http://schemas.openxmlformats.org/officeDocument/2006/relationships/slide" Target="slides/slide214.xml"/><Relationship Id="rId228" Type="http://schemas.openxmlformats.org/officeDocument/2006/relationships/slide" Target="slides/slide219.xml"/><Relationship Id="rId244" Type="http://schemas.openxmlformats.org/officeDocument/2006/relationships/slide" Target="slides/slide235.xml"/><Relationship Id="rId249" Type="http://schemas.openxmlformats.org/officeDocument/2006/relationships/slide" Target="slides/slide240.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260" Type="http://schemas.openxmlformats.org/officeDocument/2006/relationships/slide" Target="slides/slide251.xml"/><Relationship Id="rId265" Type="http://schemas.openxmlformats.org/officeDocument/2006/relationships/slide" Target="slides/slide256.xml"/><Relationship Id="rId281" Type="http://schemas.openxmlformats.org/officeDocument/2006/relationships/tableStyles" Target="tableStyles.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183" Type="http://schemas.openxmlformats.org/officeDocument/2006/relationships/slide" Target="slides/slide174.xml"/><Relationship Id="rId213" Type="http://schemas.openxmlformats.org/officeDocument/2006/relationships/slide" Target="slides/slide204.xml"/><Relationship Id="rId218" Type="http://schemas.openxmlformats.org/officeDocument/2006/relationships/slide" Target="slides/slide209.xml"/><Relationship Id="rId234" Type="http://schemas.openxmlformats.org/officeDocument/2006/relationships/slide" Target="slides/slide225.xml"/><Relationship Id="rId239"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0.xml"/><Relationship Id="rId250" Type="http://schemas.openxmlformats.org/officeDocument/2006/relationships/slide" Target="slides/slide241.xml"/><Relationship Id="rId255" Type="http://schemas.openxmlformats.org/officeDocument/2006/relationships/slide" Target="slides/slide246.xml"/><Relationship Id="rId271" Type="http://schemas.openxmlformats.org/officeDocument/2006/relationships/slide" Target="slides/slide262.xml"/><Relationship Id="rId276" Type="http://schemas.openxmlformats.org/officeDocument/2006/relationships/notesMaster" Target="notesMasters/notesMaster1.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slide" Target="slides/slide185.xml"/><Relationship Id="rId199" Type="http://schemas.openxmlformats.org/officeDocument/2006/relationships/slide" Target="slides/slide190.xml"/><Relationship Id="rId203" Type="http://schemas.openxmlformats.org/officeDocument/2006/relationships/slide" Target="slides/slide194.xml"/><Relationship Id="rId208" Type="http://schemas.openxmlformats.org/officeDocument/2006/relationships/slide" Target="slides/slide199.xml"/><Relationship Id="rId229" Type="http://schemas.openxmlformats.org/officeDocument/2006/relationships/slide" Target="slides/slide220.xml"/><Relationship Id="rId19" Type="http://schemas.openxmlformats.org/officeDocument/2006/relationships/slide" Target="slides/slide10.xml"/><Relationship Id="rId224" Type="http://schemas.openxmlformats.org/officeDocument/2006/relationships/slide" Target="slides/slide215.xml"/><Relationship Id="rId240" Type="http://schemas.openxmlformats.org/officeDocument/2006/relationships/slide" Target="slides/slide231.xml"/><Relationship Id="rId245" Type="http://schemas.openxmlformats.org/officeDocument/2006/relationships/slide" Target="slides/slide236.xml"/><Relationship Id="rId261" Type="http://schemas.openxmlformats.org/officeDocument/2006/relationships/slide" Target="slides/slide252.xml"/><Relationship Id="rId266" Type="http://schemas.openxmlformats.org/officeDocument/2006/relationships/slide" Target="slides/slide257.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189" Type="http://schemas.openxmlformats.org/officeDocument/2006/relationships/slide" Target="slides/slide180.xml"/><Relationship Id="rId219" Type="http://schemas.openxmlformats.org/officeDocument/2006/relationships/slide" Target="slides/slide210.xml"/><Relationship Id="rId3" Type="http://schemas.openxmlformats.org/officeDocument/2006/relationships/slideMaster" Target="slideMasters/slideMaster3.xml"/><Relationship Id="rId214" Type="http://schemas.openxmlformats.org/officeDocument/2006/relationships/slide" Target="slides/slide205.xml"/><Relationship Id="rId230" Type="http://schemas.openxmlformats.org/officeDocument/2006/relationships/slide" Target="slides/slide221.xml"/><Relationship Id="rId235" Type="http://schemas.openxmlformats.org/officeDocument/2006/relationships/slide" Target="slides/slide226.xml"/><Relationship Id="rId251" Type="http://schemas.openxmlformats.org/officeDocument/2006/relationships/slide" Target="slides/slide242.xml"/><Relationship Id="rId256" Type="http://schemas.openxmlformats.org/officeDocument/2006/relationships/slide" Target="slides/slide247.xml"/><Relationship Id="rId277" Type="http://schemas.openxmlformats.org/officeDocument/2006/relationships/handoutMaster" Target="handoutMasters/handoutMaster1.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72" Type="http://schemas.openxmlformats.org/officeDocument/2006/relationships/slide" Target="slides/slide263.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slide" Target="slides/slide186.xml"/><Relationship Id="rId209" Type="http://schemas.openxmlformats.org/officeDocument/2006/relationships/slide" Target="slides/slide200.xml"/><Relationship Id="rId190" Type="http://schemas.openxmlformats.org/officeDocument/2006/relationships/slide" Target="slides/slide181.xml"/><Relationship Id="rId204" Type="http://schemas.openxmlformats.org/officeDocument/2006/relationships/slide" Target="slides/slide195.xml"/><Relationship Id="rId220" Type="http://schemas.openxmlformats.org/officeDocument/2006/relationships/slide" Target="slides/slide211.xml"/><Relationship Id="rId225" Type="http://schemas.openxmlformats.org/officeDocument/2006/relationships/slide" Target="slides/slide216.xml"/><Relationship Id="rId241" Type="http://schemas.openxmlformats.org/officeDocument/2006/relationships/slide" Target="slides/slide232.xml"/><Relationship Id="rId246" Type="http://schemas.openxmlformats.org/officeDocument/2006/relationships/slide" Target="slides/slide237.xml"/><Relationship Id="rId267" Type="http://schemas.openxmlformats.org/officeDocument/2006/relationships/slide" Target="slides/slide258.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262" Type="http://schemas.openxmlformats.org/officeDocument/2006/relationships/slide" Target="slides/slide253.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1.xml"/><Relationship Id="rId210" Type="http://schemas.openxmlformats.org/officeDocument/2006/relationships/slide" Target="slides/slide201.xml"/><Relationship Id="rId215" Type="http://schemas.openxmlformats.org/officeDocument/2006/relationships/slide" Target="slides/slide206.xml"/><Relationship Id="rId236" Type="http://schemas.openxmlformats.org/officeDocument/2006/relationships/slide" Target="slides/slide227.xml"/><Relationship Id="rId257" Type="http://schemas.openxmlformats.org/officeDocument/2006/relationships/slide" Target="slides/slide248.xml"/><Relationship Id="rId278" Type="http://schemas.openxmlformats.org/officeDocument/2006/relationships/presProps" Target="presProps.xml"/><Relationship Id="rId26" Type="http://schemas.openxmlformats.org/officeDocument/2006/relationships/slide" Target="slides/slide17.xml"/><Relationship Id="rId231" Type="http://schemas.openxmlformats.org/officeDocument/2006/relationships/slide" Target="slides/slide222.xml"/><Relationship Id="rId252" Type="http://schemas.openxmlformats.org/officeDocument/2006/relationships/slide" Target="slides/slide243.xml"/><Relationship Id="rId273" Type="http://schemas.openxmlformats.org/officeDocument/2006/relationships/slide" Target="slides/slide264.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slide" Target="slides/slide212.xml"/><Relationship Id="rId242" Type="http://schemas.openxmlformats.org/officeDocument/2006/relationships/slide" Target="slides/slide233.xml"/><Relationship Id="rId263" Type="http://schemas.openxmlformats.org/officeDocument/2006/relationships/slide" Target="slides/slide254.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32" Type="http://schemas.openxmlformats.org/officeDocument/2006/relationships/slide" Target="slides/slide223.xml"/><Relationship Id="rId253" Type="http://schemas.openxmlformats.org/officeDocument/2006/relationships/slide" Target="slides/slide244.xml"/><Relationship Id="rId274" Type="http://schemas.openxmlformats.org/officeDocument/2006/relationships/slide" Target="slides/slide265.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201" Type="http://schemas.openxmlformats.org/officeDocument/2006/relationships/slide" Target="slides/slide192.xml"/><Relationship Id="rId222" Type="http://schemas.openxmlformats.org/officeDocument/2006/relationships/slide" Target="slides/slide213.xml"/><Relationship Id="rId243" Type="http://schemas.openxmlformats.org/officeDocument/2006/relationships/slide" Target="slides/slide234.xml"/><Relationship Id="rId264" Type="http://schemas.openxmlformats.org/officeDocument/2006/relationships/slide" Target="slides/slide255.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1" Type="http://schemas.openxmlformats.org/officeDocument/2006/relationships/slideMaster" Target="slideMasters/slideMaster1.xml"/><Relationship Id="rId212" Type="http://schemas.openxmlformats.org/officeDocument/2006/relationships/slide" Target="slides/slide203.xml"/><Relationship Id="rId233" Type="http://schemas.openxmlformats.org/officeDocument/2006/relationships/slide" Target="slides/slide224.xml"/><Relationship Id="rId254" Type="http://schemas.openxmlformats.org/officeDocument/2006/relationships/slide" Target="slides/slide245.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275" Type="http://schemas.openxmlformats.org/officeDocument/2006/relationships/slide" Target="slides/slide266.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4"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6F3BAB49-DBF0-49FC-8531-69D0AA8CFE52}" type="datetimeFigureOut">
              <a:rPr lang="zh-CN" altLang="en-US"/>
              <a:pPr>
                <a:defRPr/>
              </a:pPr>
              <a:t>2021/10/14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AF4DB8E8-6A59-424F-8992-5779433371C9}" type="slidenum">
              <a:rPr lang="zh-CN" altLang="en-US"/>
              <a:pPr>
                <a:defRPr/>
              </a:pPr>
              <a:t>‹#›</a:t>
            </a:fld>
            <a:endParaRPr lang="zh-CN" altLang="en-US"/>
          </a:p>
        </p:txBody>
      </p:sp>
    </p:spTree>
    <p:extLst>
      <p:ext uri="{BB962C8B-B14F-4D97-AF65-F5344CB8AC3E}">
        <p14:creationId xmlns:p14="http://schemas.microsoft.com/office/powerpoint/2010/main" val="452273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buSzTx/>
              <a:defRPr sz="1200" b="0" smtClean="0">
                <a:latin typeface="Arial" charset="0"/>
                <a:ea typeface="宋体"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SzTx/>
              <a:defRPr sz="1200" b="0" smtClean="0">
                <a:latin typeface="Arial" charset="0"/>
                <a:ea typeface="宋体" pitchFamily="2" charset="-122"/>
              </a:defRPr>
            </a:lvl1pPr>
          </a:lstStyle>
          <a:p>
            <a:pPr>
              <a:defRPr/>
            </a:pPr>
            <a:endParaRPr lang="en-US" altLang="zh-CN"/>
          </a:p>
        </p:txBody>
      </p:sp>
      <p:sp>
        <p:nvSpPr>
          <p:cNvPr id="451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buSzTx/>
              <a:defRPr sz="1200" b="0" smtClean="0">
                <a:latin typeface="Arial" charset="0"/>
                <a:ea typeface="宋体"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SzTx/>
              <a:defRPr sz="1200" b="0" smtClean="0">
                <a:latin typeface="Arial" charset="0"/>
                <a:ea typeface="宋体" pitchFamily="2" charset="-122"/>
              </a:defRPr>
            </a:lvl1pPr>
          </a:lstStyle>
          <a:p>
            <a:pPr>
              <a:defRPr/>
            </a:pPr>
            <a:fld id="{DFA55B26-9B56-4D8E-B0FE-052D827C61A5}" type="slidenum">
              <a:rPr lang="en-US" altLang="zh-CN"/>
              <a:pPr>
                <a:defRPr/>
              </a:pPr>
              <a:t>‹#›</a:t>
            </a:fld>
            <a:endParaRPr lang="en-US" altLang="zh-CN"/>
          </a:p>
        </p:txBody>
      </p:sp>
    </p:spTree>
    <p:extLst>
      <p:ext uri="{BB962C8B-B14F-4D97-AF65-F5344CB8AC3E}">
        <p14:creationId xmlns:p14="http://schemas.microsoft.com/office/powerpoint/2010/main" val="17437387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3</a:t>
            </a:fld>
            <a:endParaRPr lang="en-US" altLang="zh-CN"/>
          </a:p>
        </p:txBody>
      </p:sp>
    </p:spTree>
    <p:extLst>
      <p:ext uri="{BB962C8B-B14F-4D97-AF65-F5344CB8AC3E}">
        <p14:creationId xmlns:p14="http://schemas.microsoft.com/office/powerpoint/2010/main" val="152820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06695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06108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50603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7155"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02114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24</a:t>
            </a:fld>
            <a:endParaRPr lang="en-US" altLang="zh-CN"/>
          </a:p>
        </p:txBody>
      </p:sp>
    </p:spTree>
    <p:extLst>
      <p:ext uri="{BB962C8B-B14F-4D97-AF65-F5344CB8AC3E}">
        <p14:creationId xmlns:p14="http://schemas.microsoft.com/office/powerpoint/2010/main" val="1644132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14 October 2021</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769256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2A8D40B4-DE4B-3A46-A544-E86568F9DC45}" type="slidenum">
              <a:rPr lang="en-US">
                <a:solidFill>
                  <a:prstClr val="black"/>
                </a:solidFill>
              </a:rPr>
              <a:pPr/>
              <a:t>56</a:t>
            </a:fld>
            <a:endParaRPr lang="en-US">
              <a:solidFill>
                <a:prstClr val="black"/>
              </a:solidFill>
            </a:endParaRPr>
          </a:p>
        </p:txBody>
      </p:sp>
      <p:sp>
        <p:nvSpPr>
          <p:cNvPr id="1726466" name="Rectangle 2"/>
          <p:cNvSpPr>
            <a:spLocks noGrp="1" noRot="1" noChangeAspect="1" noChangeArrowheads="1" noTextEdit="1"/>
          </p:cNvSpPr>
          <p:nvPr>
            <p:ph type="sldImg"/>
          </p:nvPr>
        </p:nvSpPr>
        <p:spPr>
          <a:ln/>
        </p:spPr>
      </p:sp>
      <p:sp>
        <p:nvSpPr>
          <p:cNvPr id="1726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26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423EB571-B5D3-5A47-8859-06839A68BC03}" type="slidenum">
              <a:rPr lang="en-US">
                <a:solidFill>
                  <a:prstClr val="black"/>
                </a:solidFill>
              </a:rPr>
              <a:pPr/>
              <a:t>57</a:t>
            </a:fld>
            <a:endParaRPr lang="en-US">
              <a:solidFill>
                <a:prstClr val="black"/>
              </a:solidFill>
            </a:endParaRPr>
          </a:p>
        </p:txBody>
      </p:sp>
      <p:sp>
        <p:nvSpPr>
          <p:cNvPr id="1727490" name="Rectangle 2"/>
          <p:cNvSpPr>
            <a:spLocks noGrp="1" noRot="1" noChangeAspect="1" noChangeArrowheads="1" noTextEdit="1"/>
          </p:cNvSpPr>
          <p:nvPr>
            <p:ph type="sldImg"/>
          </p:nvPr>
        </p:nvSpPr>
        <p:spPr>
          <a:ln/>
        </p:spPr>
      </p:sp>
      <p:sp>
        <p:nvSpPr>
          <p:cNvPr id="1727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06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D1EAD482-B8EC-403D-884F-F46AB09F31CD}" type="slidenum">
              <a:rPr kumimoji="1" lang="en-US" altLang="zh-CN" b="0">
                <a:latin typeface="Times New Roman" pitchFamily="18" charset="0"/>
                <a:ea typeface="宋体" pitchFamily="2" charset="-122"/>
              </a:rPr>
              <a:pPr eaLnBrk="1" hangingPunct="1"/>
              <a:t>58</a:t>
            </a:fld>
            <a:endParaRPr kumimoji="1" lang="en-US" altLang="zh-CN" b="0">
              <a:latin typeface="Times New Roman" pitchFamily="18" charset="0"/>
              <a:ea typeface="宋体" pitchFamily="2" charset="-122"/>
            </a:endParaRPr>
          </a:p>
        </p:txBody>
      </p:sp>
      <p:sp>
        <p:nvSpPr>
          <p:cNvPr id="494595" name="Rectangle 2"/>
          <p:cNvSpPr>
            <a:spLocks noGrp="1" noChangeArrowheads="1"/>
          </p:cNvSpPr>
          <p:nvPr>
            <p:ph type="body" idx="1"/>
          </p:nvPr>
        </p:nvSpPr>
        <p:spPr>
          <a:xfrm>
            <a:off x="914400" y="4341813"/>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67" tIns="44439" rIns="90467" bIns="44439"/>
          <a:lstStyle/>
          <a:p>
            <a:pPr eaLnBrk="1" hangingPunct="1"/>
            <a:endParaRPr lang="en-US" altLang="en-US" smtClean="0">
              <a:latin typeface="Arial" pitchFamily="34" charset="0"/>
            </a:endParaRPr>
          </a:p>
        </p:txBody>
      </p:sp>
      <p:sp>
        <p:nvSpPr>
          <p:cNvPr id="494596" name="Rectangle 3"/>
          <p:cNvSpPr>
            <a:spLocks noGrp="1" noRot="1" noChangeAspect="1" noChangeArrowheads="1" noTextEdit="1"/>
          </p:cNvSpPr>
          <p:nvPr>
            <p:ph type="sldImg"/>
          </p:nvPr>
        </p:nvSpPr>
        <p:spPr>
          <a:xfrm>
            <a:off x="1149350" y="684213"/>
            <a:ext cx="4548188" cy="3411537"/>
          </a:xfrm>
          <a:ln w="12700"/>
        </p:spPr>
      </p:sp>
    </p:spTree>
    <p:extLst>
      <p:ext uri="{BB962C8B-B14F-4D97-AF65-F5344CB8AC3E}">
        <p14:creationId xmlns:p14="http://schemas.microsoft.com/office/powerpoint/2010/main" val="19914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33E3F4C2-87E8-4991-8C1E-6B155EF675DF}" type="slidenum">
              <a:rPr kumimoji="1" lang="en-US" altLang="zh-CN" b="0">
                <a:latin typeface="Times New Roman" pitchFamily="18" charset="0"/>
                <a:ea typeface="宋体" pitchFamily="2" charset="-122"/>
              </a:rPr>
              <a:pPr eaLnBrk="1" hangingPunct="1"/>
              <a:t>148</a:t>
            </a:fld>
            <a:endParaRPr kumimoji="1" lang="en-US" altLang="zh-CN" b="0">
              <a:latin typeface="Times New Roman" pitchFamily="18" charset="0"/>
              <a:ea typeface="宋体" pitchFamily="2" charset="-122"/>
            </a:endParaRPr>
          </a:p>
        </p:txBody>
      </p:sp>
      <p:sp>
        <p:nvSpPr>
          <p:cNvPr id="495619" name="Rectangle 2"/>
          <p:cNvSpPr>
            <a:spLocks noGrp="1" noRot="1" noChangeAspect="1" noChangeArrowheads="1" noTextEdit="1"/>
          </p:cNvSpPr>
          <p:nvPr>
            <p:ph type="sldImg"/>
          </p:nvPr>
        </p:nvSpPr>
        <p:spPr>
          <a:solidFill>
            <a:srgbClr val="FFFFFF"/>
          </a:solidFill>
          <a:ln/>
        </p:spPr>
      </p:sp>
      <p:sp>
        <p:nvSpPr>
          <p:cNvPr id="49562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altLang="zh-CN" smtClean="0">
              <a:latin typeface="Arial" pitchFamily="34" charset="0"/>
            </a:endParaRPr>
          </a:p>
        </p:txBody>
      </p:sp>
    </p:spTree>
    <p:extLst>
      <p:ext uri="{BB962C8B-B14F-4D97-AF65-F5344CB8AC3E}">
        <p14:creationId xmlns:p14="http://schemas.microsoft.com/office/powerpoint/2010/main" val="2779520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5</a:t>
            </a:fld>
            <a:endParaRPr lang="en-US" altLang="zh-CN"/>
          </a:p>
        </p:txBody>
      </p:sp>
    </p:spTree>
    <p:extLst>
      <p:ext uri="{BB962C8B-B14F-4D97-AF65-F5344CB8AC3E}">
        <p14:creationId xmlns:p14="http://schemas.microsoft.com/office/powerpoint/2010/main" val="2900440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341106EA-C1C0-4837-B7C8-6736466E2961}" type="slidenum">
              <a:rPr kumimoji="1" lang="en-US" altLang="zh-CN" b="0">
                <a:latin typeface="Times New Roman" pitchFamily="18" charset="0"/>
                <a:ea typeface="宋体" pitchFamily="2" charset="-122"/>
              </a:rPr>
              <a:pPr eaLnBrk="1" hangingPunct="1"/>
              <a:t>149</a:t>
            </a:fld>
            <a:endParaRPr kumimoji="1" lang="en-US" altLang="zh-CN" b="0">
              <a:latin typeface="Times New Roman" pitchFamily="18" charset="0"/>
              <a:ea typeface="宋体" pitchFamily="2" charset="-122"/>
            </a:endParaRPr>
          </a:p>
        </p:txBody>
      </p:sp>
      <p:sp>
        <p:nvSpPr>
          <p:cNvPr id="496643" name="Rectangle 2"/>
          <p:cNvSpPr>
            <a:spLocks noGrp="1" noRot="1" noChangeAspect="1" noChangeArrowheads="1" noTextEdit="1"/>
          </p:cNvSpPr>
          <p:nvPr>
            <p:ph type="sldImg"/>
          </p:nvPr>
        </p:nvSpPr>
        <p:spPr>
          <a:solidFill>
            <a:srgbClr val="FFFFFF"/>
          </a:solidFill>
          <a:ln/>
        </p:spPr>
      </p:sp>
      <p:sp>
        <p:nvSpPr>
          <p:cNvPr id="49664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altLang="zh-CN" smtClean="0">
              <a:latin typeface="Arial" pitchFamily="34" charset="0"/>
            </a:endParaRPr>
          </a:p>
        </p:txBody>
      </p:sp>
    </p:spTree>
    <p:extLst>
      <p:ext uri="{BB962C8B-B14F-4D97-AF65-F5344CB8AC3E}">
        <p14:creationId xmlns:p14="http://schemas.microsoft.com/office/powerpoint/2010/main" val="270818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128AC5E1-4856-4340-89AB-1843254A346D}" type="slidenum">
              <a:rPr kumimoji="1" lang="en-US" altLang="zh-CN" b="0">
                <a:latin typeface="Times New Roman" pitchFamily="18" charset="0"/>
                <a:ea typeface="宋体" pitchFamily="2" charset="-122"/>
              </a:rPr>
              <a:pPr eaLnBrk="1" hangingPunct="1"/>
              <a:t>150</a:t>
            </a:fld>
            <a:endParaRPr kumimoji="1" lang="en-US" altLang="zh-CN" b="0">
              <a:latin typeface="Times New Roman" pitchFamily="18" charset="0"/>
              <a:ea typeface="宋体" pitchFamily="2" charset="-122"/>
            </a:endParaRPr>
          </a:p>
        </p:txBody>
      </p:sp>
      <p:sp>
        <p:nvSpPr>
          <p:cNvPr id="497667" name="Rectangle 2"/>
          <p:cNvSpPr>
            <a:spLocks noGrp="1" noRot="1" noChangeAspect="1" noChangeArrowheads="1" noTextEdit="1"/>
          </p:cNvSpPr>
          <p:nvPr>
            <p:ph type="sldImg"/>
          </p:nvPr>
        </p:nvSpPr>
        <p:spPr>
          <a:solidFill>
            <a:srgbClr val="FFFFFF"/>
          </a:solidFill>
          <a:ln/>
        </p:spPr>
      </p:sp>
      <p:sp>
        <p:nvSpPr>
          <p:cNvPr id="49766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altLang="zh-CN" smtClean="0">
              <a:latin typeface="Arial" pitchFamily="34" charset="0"/>
            </a:endParaRPr>
          </a:p>
        </p:txBody>
      </p:sp>
    </p:spTree>
    <p:extLst>
      <p:ext uri="{BB962C8B-B14F-4D97-AF65-F5344CB8AC3E}">
        <p14:creationId xmlns:p14="http://schemas.microsoft.com/office/powerpoint/2010/main" val="2960459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95FC0E0C-3037-44F4-BC70-56543C78223C}" type="slidenum">
              <a:rPr kumimoji="1" lang="en-US" altLang="zh-CN" b="0">
                <a:latin typeface="Times New Roman" pitchFamily="18" charset="0"/>
                <a:ea typeface="宋体" pitchFamily="2" charset="-122"/>
              </a:rPr>
              <a:pPr eaLnBrk="1" hangingPunct="1"/>
              <a:t>151</a:t>
            </a:fld>
            <a:endParaRPr kumimoji="1" lang="en-US" altLang="zh-CN" b="0">
              <a:latin typeface="Times New Roman" pitchFamily="18" charset="0"/>
              <a:ea typeface="宋体" pitchFamily="2" charset="-122"/>
            </a:endParaRPr>
          </a:p>
        </p:txBody>
      </p:sp>
      <p:sp>
        <p:nvSpPr>
          <p:cNvPr id="498691" name="Rectangle 2"/>
          <p:cNvSpPr>
            <a:spLocks noGrp="1" noRot="1" noChangeAspect="1" noChangeArrowheads="1" noTextEdit="1"/>
          </p:cNvSpPr>
          <p:nvPr>
            <p:ph type="sldImg"/>
          </p:nvPr>
        </p:nvSpPr>
        <p:spPr>
          <a:solidFill>
            <a:srgbClr val="FFFFFF"/>
          </a:solidFill>
          <a:ln/>
        </p:spPr>
      </p:sp>
      <p:sp>
        <p:nvSpPr>
          <p:cNvPr id="49869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altLang="zh-CN" smtClean="0">
              <a:latin typeface="Arial" pitchFamily="34" charset="0"/>
            </a:endParaRPr>
          </a:p>
        </p:txBody>
      </p:sp>
    </p:spTree>
    <p:extLst>
      <p:ext uri="{BB962C8B-B14F-4D97-AF65-F5344CB8AC3E}">
        <p14:creationId xmlns:p14="http://schemas.microsoft.com/office/powerpoint/2010/main" val="73427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164</a:t>
            </a:fld>
            <a:endParaRPr lang="en-US" altLang="zh-CN"/>
          </a:p>
        </p:txBody>
      </p:sp>
    </p:spTree>
    <p:extLst>
      <p:ext uri="{BB962C8B-B14F-4D97-AF65-F5344CB8AC3E}">
        <p14:creationId xmlns:p14="http://schemas.microsoft.com/office/powerpoint/2010/main" val="4007021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9D0ED4AB-93F5-4D28-90AE-11CD2A170281}" type="slidenum">
              <a:rPr lang="en-US" altLang="zh-CN" b="0">
                <a:solidFill>
                  <a:srgbClr val="000000"/>
                </a:solidFill>
                <a:latin typeface="Arial" pitchFamily="34" charset="0"/>
                <a:ea typeface="宋体" pitchFamily="2" charset="-122"/>
              </a:rPr>
              <a:pPr eaLnBrk="1" hangingPunct="1"/>
              <a:t>192</a:t>
            </a:fld>
            <a:endParaRPr lang="en-US" altLang="zh-CN" b="0">
              <a:solidFill>
                <a:srgbClr val="000000"/>
              </a:solidFill>
              <a:latin typeface="Arial" pitchFamily="34" charset="0"/>
              <a:ea typeface="宋体" pitchFamily="2" charset="-122"/>
            </a:endParaRPr>
          </a:p>
        </p:txBody>
      </p:sp>
      <p:sp>
        <p:nvSpPr>
          <p:cNvPr id="499715" name="Rectangle 2"/>
          <p:cNvSpPr>
            <a:spLocks noGrp="1" noRot="1" noChangeAspect="1" noChangeArrowheads="1" noTextEdit="1"/>
          </p:cNvSpPr>
          <p:nvPr>
            <p:ph type="sldImg"/>
          </p:nvPr>
        </p:nvSpPr>
        <p:spPr>
          <a:xfrm>
            <a:off x="1158875" y="587375"/>
            <a:ext cx="4552950" cy="3416300"/>
          </a:xfrm>
          <a:ln/>
        </p:spPr>
      </p:sp>
      <p:sp>
        <p:nvSpPr>
          <p:cNvPr id="499716" name="Rectangle 3"/>
          <p:cNvSpPr>
            <a:spLocks noGrp="1" noChangeArrowheads="1"/>
          </p:cNvSpPr>
          <p:nvPr>
            <p:ph type="body" idx="1"/>
          </p:nvPr>
        </p:nvSpPr>
        <p:spPr>
          <a:xfrm>
            <a:off x="515938" y="4343400"/>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981110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76357A-0F24-409D-AE55-FC28114D8273}" type="slidenum">
              <a:rPr lang="zh-CN" altLang="en-US"/>
              <a:pPr/>
              <a:t>194</a:t>
            </a:fld>
            <a:endParaRPr lang="zh-CN" altLang="en-US"/>
          </a:p>
        </p:txBody>
      </p:sp>
    </p:spTree>
    <p:extLst>
      <p:ext uri="{BB962C8B-B14F-4D97-AF65-F5344CB8AC3E}">
        <p14:creationId xmlns:p14="http://schemas.microsoft.com/office/powerpoint/2010/main" val="358412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9E8BEC-69DC-437F-9FFC-C2BEA3F63512}" type="slidenum">
              <a:rPr lang="zh-CN" altLang="en-US"/>
              <a:pPr/>
              <a:t>204</a:t>
            </a:fld>
            <a:endParaRPr lang="zh-CN" altLang="en-US"/>
          </a:p>
        </p:txBody>
      </p:sp>
    </p:spTree>
    <p:extLst>
      <p:ext uri="{BB962C8B-B14F-4D97-AF65-F5344CB8AC3E}">
        <p14:creationId xmlns:p14="http://schemas.microsoft.com/office/powerpoint/2010/main" val="2693144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练习：</a:t>
            </a:r>
            <a:r>
              <a:rPr lang="en-US" altLang="zh-CN" smtClean="0"/>
              <a:t>Appendix B</a:t>
            </a:r>
          </a:p>
          <a:p>
            <a:pPr eaLnBrk="1" hangingPunct="1">
              <a:spcBef>
                <a:spcPct val="0"/>
              </a:spcBef>
            </a:pPr>
            <a:r>
              <a:rPr lang="en-US" altLang="zh-CN" smtClean="0"/>
              <a:t>B10</a:t>
            </a:r>
          </a:p>
          <a:p>
            <a:pPr eaLnBrk="1" hangingPunct="1">
              <a:spcBef>
                <a:spcPct val="0"/>
              </a:spcBef>
            </a:pPr>
            <a:r>
              <a:rPr lang="zh-CN" altLang="en-US" smtClean="0"/>
              <a:t>若采用多级包容</a:t>
            </a:r>
            <a:r>
              <a:rPr lang="en-US" altLang="zh-CN" smtClean="0"/>
              <a:t>inclusive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中调入相应的块到</a:t>
            </a:r>
            <a:r>
              <a:rPr lang="en-US" altLang="zh-CN" smtClean="0"/>
              <a:t>L1</a:t>
            </a:r>
            <a:r>
              <a:rPr lang="zh-CN" altLang="en-US" smtClean="0"/>
              <a:t>中，同时，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中不存在该丢弃的块，何时出现这种情况？答，当</a:t>
            </a:r>
            <a:r>
              <a:rPr lang="en-US" altLang="zh-CN" smtClean="0"/>
              <a:t>L2</a:t>
            </a:r>
            <a:r>
              <a:rPr lang="zh-CN" altLang="en-US" smtClean="0"/>
              <a:t>中的块大小大于</a:t>
            </a:r>
            <a:r>
              <a:rPr lang="en-US" altLang="zh-CN" smtClean="0"/>
              <a:t>L1</a:t>
            </a:r>
            <a:r>
              <a:rPr lang="zh-CN" altLang="en-US" smtClean="0"/>
              <a:t>中的块大小时 ？？？）</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 </a:t>
            </a:r>
            <a:r>
              <a:rPr lang="en-US" altLang="zh-CN" smtClean="0"/>
              <a:t>Memory</a:t>
            </a:r>
            <a:r>
              <a:rPr lang="zh-CN" altLang="en-US" smtClean="0"/>
              <a:t>中调入对应的块到</a:t>
            </a:r>
            <a:r>
              <a:rPr lang="en-US" altLang="zh-CN" smtClean="0"/>
              <a:t>L1</a:t>
            </a:r>
            <a:r>
              <a:rPr lang="zh-CN" altLang="en-US" smtClean="0"/>
              <a:t>和</a:t>
            </a:r>
            <a:r>
              <a:rPr lang="en-US" altLang="zh-CN" smtClean="0"/>
              <a:t>L2</a:t>
            </a:r>
            <a:r>
              <a:rPr lang="zh-CN" altLang="en-US" smtClean="0"/>
              <a:t>，同时，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a:t>
            </a:r>
            <a:endParaRPr lang="en-US" altLang="zh-CN" smtClean="0"/>
          </a:p>
          <a:p>
            <a:pPr eaLnBrk="1" hangingPunct="1">
              <a:spcBef>
                <a:spcPct val="0"/>
              </a:spcBef>
            </a:pPr>
            <a:r>
              <a:rPr lang="en-US" altLang="zh-CN" smtClean="0"/>
              <a:t>4</a:t>
            </a:r>
            <a:r>
              <a:rPr lang="zh-CN" altLang="en-US" smtClean="0"/>
              <a:t>、在这两种情况下，如果在</a:t>
            </a:r>
            <a:r>
              <a:rPr lang="en-US" altLang="zh-CN" smtClean="0"/>
              <a:t>L2</a:t>
            </a:r>
            <a:r>
              <a:rPr lang="zh-CN" altLang="en-US" smtClean="0"/>
              <a:t>中存储</a:t>
            </a:r>
            <a:r>
              <a:rPr lang="en-US" altLang="zh-CN" smtClean="0"/>
              <a:t>L1</a:t>
            </a:r>
            <a:r>
              <a:rPr lang="zh-CN" altLang="en-US" smtClean="0"/>
              <a:t>中换出的块导致</a:t>
            </a:r>
            <a:r>
              <a:rPr lang="en-US" altLang="zh-CN" smtClean="0"/>
              <a:t>L2</a:t>
            </a:r>
            <a:r>
              <a:rPr lang="zh-CN" altLang="en-US" smtClean="0"/>
              <a:t>的换出动作，那么</a:t>
            </a:r>
            <a:r>
              <a:rPr lang="en-US" altLang="zh-CN" smtClean="0"/>
              <a:t>L1</a:t>
            </a:r>
            <a:r>
              <a:rPr lang="zh-CN" altLang="en-US" smtClean="0"/>
              <a:t>必须检查</a:t>
            </a:r>
            <a:r>
              <a:rPr lang="en-US" altLang="zh-CN" smtClean="0"/>
              <a:t>L2</a:t>
            </a:r>
            <a:r>
              <a:rPr lang="zh-CN" altLang="en-US" smtClean="0"/>
              <a:t>换出的块是否在</a:t>
            </a:r>
            <a:r>
              <a:rPr lang="en-US" altLang="zh-CN" smtClean="0"/>
              <a:t>L1</a:t>
            </a:r>
            <a:r>
              <a:rPr lang="zh-CN" altLang="en-US" smtClean="0"/>
              <a:t>中，如果该块在</a:t>
            </a:r>
            <a:r>
              <a:rPr lang="en-US" altLang="zh-CN" smtClean="0"/>
              <a:t>L1</a:t>
            </a:r>
            <a:r>
              <a:rPr lang="zh-CN" altLang="en-US" smtClean="0"/>
              <a:t>中，则需要</a:t>
            </a:r>
            <a:r>
              <a:rPr lang="en-US" altLang="zh-CN" smtClean="0"/>
              <a:t>invalidated </a:t>
            </a:r>
            <a:r>
              <a:rPr lang="zh-CN" altLang="en-US" smtClean="0"/>
              <a:t>该块。</a:t>
            </a:r>
            <a:endParaRPr lang="en-US" altLang="zh-CN" smtClean="0"/>
          </a:p>
          <a:p>
            <a:pPr eaLnBrk="1" hangingPunct="1">
              <a:spcBef>
                <a:spcPct val="0"/>
              </a:spcBef>
            </a:pPr>
            <a:endParaRPr lang="en-US" altLang="zh-CN" smtClean="0"/>
          </a:p>
          <a:p>
            <a:pPr eaLnBrk="1" hangingPunct="1">
              <a:spcBef>
                <a:spcPct val="0"/>
              </a:spcBef>
            </a:pPr>
            <a:r>
              <a:rPr lang="zh-CN" altLang="en-US" smtClean="0"/>
              <a:t>若采用多级互斥</a:t>
            </a:r>
            <a:r>
              <a:rPr lang="en-US" altLang="zh-CN" smtClean="0"/>
              <a:t>exclusive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中调入对应的块到</a:t>
            </a:r>
            <a:r>
              <a:rPr lang="en-US" altLang="zh-CN" smtClean="0"/>
              <a:t>L1</a:t>
            </a:r>
            <a:r>
              <a:rPr lang="zh-CN" altLang="en-US" smtClean="0"/>
              <a:t>中，同时，将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a:t>
            </a:r>
            <a:r>
              <a:rPr lang="en-US" altLang="zh-CN" smtClean="0"/>
              <a:t>Memory</a:t>
            </a:r>
            <a:r>
              <a:rPr lang="zh-CN" altLang="en-US" smtClean="0"/>
              <a:t>中调入对应的块到</a:t>
            </a:r>
            <a:r>
              <a:rPr lang="en-US" altLang="zh-CN" smtClean="0"/>
              <a:t>L1,</a:t>
            </a:r>
            <a:r>
              <a:rPr lang="zh-CN" altLang="en-US" smtClean="0"/>
              <a:t>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endParaRPr lang="en-US" altLang="zh-CN" smtClean="0"/>
          </a:p>
          <a:p>
            <a:pPr eaLnBrk="1" hangingPunct="1">
              <a:spcBef>
                <a:spcPct val="0"/>
              </a:spcBef>
            </a:pPr>
            <a:r>
              <a:rPr lang="zh-CN" altLang="en-US" smtClean="0"/>
              <a:t>无论是</a:t>
            </a:r>
            <a:r>
              <a:rPr lang="en-US" altLang="zh-CN" smtClean="0"/>
              <a:t>inclusive </a:t>
            </a:r>
            <a:r>
              <a:rPr lang="zh-CN" altLang="en-US" smtClean="0"/>
              <a:t>还是</a:t>
            </a:r>
            <a:r>
              <a:rPr lang="en-US" altLang="zh-CN" smtClean="0"/>
              <a:t>exclusive</a:t>
            </a:r>
            <a:r>
              <a:rPr lang="zh-CN" altLang="en-US" smtClean="0"/>
              <a:t>， 如果</a:t>
            </a:r>
            <a:r>
              <a:rPr lang="en-US" altLang="zh-CN" smtClean="0"/>
              <a:t>L1</a:t>
            </a:r>
            <a:r>
              <a:rPr lang="zh-CN" altLang="en-US" smtClean="0"/>
              <a:t>中被丢弃的块是脏块，则</a:t>
            </a:r>
            <a:r>
              <a:rPr lang="en-US" altLang="zh-CN" smtClean="0"/>
              <a:t>L1</a:t>
            </a:r>
            <a:r>
              <a:rPr lang="zh-CN" altLang="en-US" smtClean="0"/>
              <a:t>中被丢弃的块必须写入</a:t>
            </a:r>
            <a:r>
              <a:rPr lang="en-US" altLang="zh-CN" smtClean="0"/>
              <a:t>L2</a:t>
            </a:r>
            <a:r>
              <a:rPr lang="zh-CN" altLang="en-US" smtClean="0"/>
              <a:t>中。</a:t>
            </a:r>
            <a:endParaRPr lang="en-US" altLang="zh-CN" smtClean="0"/>
          </a:p>
          <a:p>
            <a:pPr eaLnBrk="1" hangingPunct="1">
              <a:spcBef>
                <a:spcPct val="0"/>
              </a:spcBef>
            </a:pPr>
            <a:endParaRPr lang="en-US" altLang="zh-CN"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00BFE7-AE8D-4770-84AB-7EAF06716489}" type="slidenum">
              <a:rPr lang="zh-CN" altLang="en-US"/>
              <a:pPr/>
              <a:t>205</a:t>
            </a:fld>
            <a:endParaRPr lang="zh-CN" altLang="en-US"/>
          </a:p>
        </p:txBody>
      </p:sp>
    </p:spTree>
    <p:extLst>
      <p:ext uri="{BB962C8B-B14F-4D97-AF65-F5344CB8AC3E}">
        <p14:creationId xmlns:p14="http://schemas.microsoft.com/office/powerpoint/2010/main" val="4035941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207</a:t>
            </a:fld>
            <a:endParaRPr lang="zh-CN" altLang="en-US"/>
          </a:p>
        </p:txBody>
      </p:sp>
    </p:spTree>
    <p:extLst>
      <p:ext uri="{BB962C8B-B14F-4D97-AF65-F5344CB8AC3E}">
        <p14:creationId xmlns:p14="http://schemas.microsoft.com/office/powerpoint/2010/main" val="1033877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3947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6</a:t>
            </a:fld>
            <a:endParaRPr lang="en-US" altLang="zh-CN"/>
          </a:p>
        </p:txBody>
      </p:sp>
    </p:spTree>
    <p:extLst>
      <p:ext uri="{BB962C8B-B14F-4D97-AF65-F5344CB8AC3E}">
        <p14:creationId xmlns:p14="http://schemas.microsoft.com/office/powerpoint/2010/main" val="382866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noFill/>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511C9329-D9AE-4BF9-BFE2-7F30A3863380}" type="slidenum">
              <a:rPr lang="en-US" altLang="zh-CN" b="0">
                <a:latin typeface="Arial" pitchFamily="34" charset="0"/>
                <a:ea typeface="宋体" pitchFamily="2" charset="-122"/>
              </a:rPr>
              <a:pPr eaLnBrk="1" hangingPunct="1"/>
              <a:t>8</a:t>
            </a:fld>
            <a:endParaRPr lang="en-US" altLang="zh-CN" b="0">
              <a:latin typeface="Arial" pitchFamily="34" charset="0"/>
              <a:ea typeface="宋体" pitchFamily="2" charset="-122"/>
            </a:endParaRPr>
          </a:p>
        </p:txBody>
      </p:sp>
      <p:sp>
        <p:nvSpPr>
          <p:cNvPr id="454659" name="Rectangle 2"/>
          <p:cNvSpPr>
            <a:spLocks noGrp="1" noRot="1" noChangeAspect="1" noChangeArrowheads="1" noTextEdit="1"/>
          </p:cNvSpPr>
          <p:nvPr>
            <p:ph type="sldImg"/>
          </p:nvPr>
        </p:nvSpPr>
        <p:spPr>
          <a:ln/>
        </p:spPr>
      </p:sp>
      <p:sp>
        <p:nvSpPr>
          <p:cNvPr id="454660" name="Rectangle 3"/>
          <p:cNvSpPr>
            <a:spLocks noGrp="1" noChangeArrowheads="1"/>
          </p:cNvSpPr>
          <p:nvPr>
            <p:ph type="body" idx="1"/>
          </p:nvPr>
        </p:nvSpPr>
        <p:spPr>
          <a:noFill/>
        </p:spPr>
        <p:txBody>
          <a:bodyPr/>
          <a:lstStyle/>
          <a:p>
            <a:pPr eaLnBrk="1" hangingPunct="1"/>
            <a:endParaRPr lang="en-GB" altLang="zh-CN" smtClean="0">
              <a:latin typeface="Arial" pitchFamily="34" charset="0"/>
            </a:endParaRPr>
          </a:p>
        </p:txBody>
      </p:sp>
    </p:spTree>
    <p:extLst>
      <p:ext uri="{BB962C8B-B14F-4D97-AF65-F5344CB8AC3E}">
        <p14:creationId xmlns:p14="http://schemas.microsoft.com/office/powerpoint/2010/main" val="303629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7"/>
          <p:cNvSpPr>
            <a:spLocks noGrp="1" noChangeArrowheads="1"/>
          </p:cNvSpPr>
          <p:nvPr>
            <p:ph type="sldNum" sz="quarter" idx="5"/>
          </p:nvPr>
        </p:nvSpPr>
        <p:spPr>
          <a:noFill/>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EB04CBA7-09A4-416D-89C0-B803F2A62356}" type="slidenum">
              <a:rPr lang="en-US" altLang="zh-CN" b="0">
                <a:latin typeface="Arial" pitchFamily="34" charset="0"/>
                <a:ea typeface="宋体" pitchFamily="2" charset="-122"/>
              </a:rPr>
              <a:pPr eaLnBrk="1" hangingPunct="1"/>
              <a:t>10</a:t>
            </a:fld>
            <a:endParaRPr lang="en-US" altLang="zh-CN" b="0">
              <a:latin typeface="Arial" pitchFamily="34" charset="0"/>
              <a:ea typeface="宋体" pitchFamily="2" charset="-122"/>
            </a:endParaRPr>
          </a:p>
        </p:txBody>
      </p:sp>
      <p:sp>
        <p:nvSpPr>
          <p:cNvPr id="460803" name="Rectangle 2"/>
          <p:cNvSpPr>
            <a:spLocks noGrp="1" noRot="1" noChangeAspect="1" noChangeArrowheads="1" noTextEdit="1"/>
          </p:cNvSpPr>
          <p:nvPr>
            <p:ph type="sldImg"/>
          </p:nvPr>
        </p:nvSpPr>
        <p:spPr>
          <a:solidFill>
            <a:srgbClr val="FFFFFF"/>
          </a:solidFill>
          <a:ln/>
        </p:spPr>
      </p:sp>
      <p:sp>
        <p:nvSpPr>
          <p:cNvPr id="46080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GB" altLang="zh-CN" smtClean="0">
              <a:latin typeface="Arial" pitchFamily="34" charset="0"/>
            </a:endParaRPr>
          </a:p>
        </p:txBody>
      </p:sp>
    </p:spTree>
    <p:extLst>
      <p:ext uri="{BB962C8B-B14F-4D97-AF65-F5344CB8AC3E}">
        <p14:creationId xmlns:p14="http://schemas.microsoft.com/office/powerpoint/2010/main" val="4187896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7"/>
          <p:cNvSpPr>
            <a:spLocks noGrp="1" noChangeArrowheads="1"/>
          </p:cNvSpPr>
          <p:nvPr>
            <p:ph type="sldNum" sz="quarter" idx="5"/>
          </p:nvPr>
        </p:nvSpPr>
        <p:spPr>
          <a:noFill/>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fld id="{0157D050-FFB7-427A-843E-B5E62BA9609F}" type="slidenum">
              <a:rPr lang="en-US" altLang="zh-CN" b="0">
                <a:latin typeface="Arial" pitchFamily="34" charset="0"/>
                <a:ea typeface="宋体" pitchFamily="2" charset="-122"/>
              </a:rPr>
              <a:pPr eaLnBrk="1" hangingPunct="1"/>
              <a:t>11</a:t>
            </a:fld>
            <a:endParaRPr lang="en-US" altLang="zh-CN" b="0">
              <a:latin typeface="Arial" pitchFamily="34" charset="0"/>
              <a:ea typeface="宋体" pitchFamily="2" charset="-122"/>
            </a:endParaRPr>
          </a:p>
        </p:txBody>
      </p:sp>
      <p:sp>
        <p:nvSpPr>
          <p:cNvPr id="491523" name="Rectangle 2"/>
          <p:cNvSpPr>
            <a:spLocks noGrp="1" noRot="1" noChangeAspect="1" noChangeArrowheads="1" noTextEdit="1"/>
          </p:cNvSpPr>
          <p:nvPr>
            <p:ph type="sldImg"/>
          </p:nvPr>
        </p:nvSpPr>
        <p:spPr>
          <a:ln/>
        </p:spPr>
      </p:sp>
      <p:sp>
        <p:nvSpPr>
          <p:cNvPr id="491524" name="Rectangle 3"/>
          <p:cNvSpPr>
            <a:spLocks noGrp="1" noChangeArrowheads="1"/>
          </p:cNvSpPr>
          <p:nvPr>
            <p:ph type="body" idx="1"/>
          </p:nvPr>
        </p:nvSpPr>
        <p:spPr>
          <a:noFill/>
        </p:spPr>
        <p:txBody>
          <a:bodyPr/>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167391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23890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14</a:t>
            </a:fld>
            <a:endParaRPr lang="en-US" altLang="zh-CN"/>
          </a:p>
        </p:txBody>
      </p:sp>
    </p:spTree>
    <p:extLst>
      <p:ext uri="{BB962C8B-B14F-4D97-AF65-F5344CB8AC3E}">
        <p14:creationId xmlns:p14="http://schemas.microsoft.com/office/powerpoint/2010/main" val="166744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FA55B26-9B56-4D8E-B0FE-052D827C61A5}" type="slidenum">
              <a:rPr lang="en-US" altLang="zh-CN" smtClean="0"/>
              <a:pPr>
                <a:defRPr/>
              </a:pPr>
              <a:t>15</a:t>
            </a:fld>
            <a:endParaRPr lang="en-US" altLang="zh-CN"/>
          </a:p>
        </p:txBody>
      </p:sp>
    </p:spTree>
    <p:extLst>
      <p:ext uri="{BB962C8B-B14F-4D97-AF65-F5344CB8AC3E}">
        <p14:creationId xmlns:p14="http://schemas.microsoft.com/office/powerpoint/2010/main" val="244523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36 w 596"/>
                  <a:gd name="T1" fmla="*/ 825 h 666"/>
                  <a:gd name="T2" fmla="*/ 13 w 596"/>
                  <a:gd name="T3" fmla="*/ 760 h 666"/>
                  <a:gd name="T4" fmla="*/ 0 w 596"/>
                  <a:gd name="T5" fmla="*/ 644 h 666"/>
                  <a:gd name="T6" fmla="*/ 9 w 596"/>
                  <a:gd name="T7" fmla="*/ 495 h 666"/>
                  <a:gd name="T8" fmla="*/ 56 w 596"/>
                  <a:gd name="T9" fmla="*/ 337 h 666"/>
                  <a:gd name="T10" fmla="*/ 154 w 596"/>
                  <a:gd name="T11" fmla="*/ 187 h 666"/>
                  <a:gd name="T12" fmla="*/ 318 w 596"/>
                  <a:gd name="T13" fmla="*/ 69 h 666"/>
                  <a:gd name="T14" fmla="*/ 552 w 596"/>
                  <a:gd name="T15" fmla="*/ 4 h 666"/>
                  <a:gd name="T16" fmla="*/ 850 w 596"/>
                  <a:gd name="T17" fmla="*/ 20 h 666"/>
                  <a:gd name="T18" fmla="*/ 1083 w 596"/>
                  <a:gd name="T19" fmla="*/ 152 h 666"/>
                  <a:gd name="T20" fmla="*/ 1239 w 596"/>
                  <a:gd name="T21" fmla="*/ 368 h 666"/>
                  <a:gd name="T22" fmla="*/ 1322 w 596"/>
                  <a:gd name="T23" fmla="*/ 633 h 666"/>
                  <a:gd name="T24" fmla="*/ 1331 w 596"/>
                  <a:gd name="T25" fmla="*/ 912 h 666"/>
                  <a:gd name="T26" fmla="*/ 1266 w 596"/>
                  <a:gd name="T27" fmla="*/ 1171 h 666"/>
                  <a:gd name="T28" fmla="*/ 1134 w 596"/>
                  <a:gd name="T29" fmla="*/ 1371 h 666"/>
                  <a:gd name="T30" fmla="*/ 933 w 596"/>
                  <a:gd name="T31" fmla="*/ 1478 h 666"/>
                  <a:gd name="T32" fmla="*/ 870 w 596"/>
                  <a:gd name="T33" fmla="*/ 1469 h 666"/>
                  <a:gd name="T34" fmla="*/ 986 w 596"/>
                  <a:gd name="T35" fmla="*/ 1376 h 666"/>
                  <a:gd name="T36" fmla="*/ 1078 w 596"/>
                  <a:gd name="T37" fmla="*/ 1213 h 666"/>
                  <a:gd name="T38" fmla="*/ 1138 w 596"/>
                  <a:gd name="T39" fmla="*/ 1012 h 666"/>
                  <a:gd name="T40" fmla="*/ 1163 w 596"/>
                  <a:gd name="T41" fmla="*/ 792 h 666"/>
                  <a:gd name="T42" fmla="*/ 1150 w 596"/>
                  <a:gd name="T43" fmla="*/ 575 h 666"/>
                  <a:gd name="T44" fmla="*/ 1085 w 596"/>
                  <a:gd name="T45" fmla="*/ 388 h 666"/>
                  <a:gd name="T46" fmla="*/ 968 w 596"/>
                  <a:gd name="T47" fmla="*/ 250 h 666"/>
                  <a:gd name="T48" fmla="*/ 763 w 596"/>
                  <a:gd name="T49" fmla="*/ 167 h 666"/>
                  <a:gd name="T50" fmla="*/ 550 w 596"/>
                  <a:gd name="T51" fmla="*/ 136 h 666"/>
                  <a:gd name="T52" fmla="*/ 389 w 596"/>
                  <a:gd name="T53" fmla="*/ 158 h 666"/>
                  <a:gd name="T54" fmla="*/ 271 w 596"/>
                  <a:gd name="T55" fmla="*/ 225 h 666"/>
                  <a:gd name="T56" fmla="*/ 188 w 596"/>
                  <a:gd name="T57" fmla="*/ 332 h 666"/>
                  <a:gd name="T58" fmla="*/ 127 w 596"/>
                  <a:gd name="T59" fmla="*/ 459 h 666"/>
                  <a:gd name="T60" fmla="*/ 89 w 596"/>
                  <a:gd name="T61" fmla="*/ 606 h 666"/>
                  <a:gd name="T62" fmla="*/ 63 w 596"/>
                  <a:gd name="T63" fmla="*/ 75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56 h 237"/>
                  <a:gd name="T4" fmla="*/ 7 w 257"/>
                  <a:gd name="T5" fmla="*/ 112 h 237"/>
                  <a:gd name="T6" fmla="*/ 13 w 257"/>
                  <a:gd name="T7" fmla="*/ 168 h 237"/>
                  <a:gd name="T8" fmla="*/ 24 w 257"/>
                  <a:gd name="T9" fmla="*/ 220 h 237"/>
                  <a:gd name="T10" fmla="*/ 40 w 257"/>
                  <a:gd name="T11" fmla="*/ 267 h 237"/>
                  <a:gd name="T12" fmla="*/ 60 w 257"/>
                  <a:gd name="T13" fmla="*/ 316 h 237"/>
                  <a:gd name="T14" fmla="*/ 84 w 257"/>
                  <a:gd name="T15" fmla="*/ 361 h 237"/>
                  <a:gd name="T16" fmla="*/ 113 w 257"/>
                  <a:gd name="T17" fmla="*/ 399 h 237"/>
                  <a:gd name="T18" fmla="*/ 149 w 257"/>
                  <a:gd name="T19" fmla="*/ 435 h 237"/>
                  <a:gd name="T20" fmla="*/ 191 w 257"/>
                  <a:gd name="T21" fmla="*/ 466 h 237"/>
                  <a:gd name="T22" fmla="*/ 236 w 257"/>
                  <a:gd name="T23" fmla="*/ 491 h 237"/>
                  <a:gd name="T24" fmla="*/ 291 w 257"/>
                  <a:gd name="T25" fmla="*/ 511 h 237"/>
                  <a:gd name="T26" fmla="*/ 351 w 257"/>
                  <a:gd name="T27" fmla="*/ 524 h 237"/>
                  <a:gd name="T28" fmla="*/ 418 w 257"/>
                  <a:gd name="T29" fmla="*/ 531 h 237"/>
                  <a:gd name="T30" fmla="*/ 489 w 257"/>
                  <a:gd name="T31" fmla="*/ 529 h 237"/>
                  <a:gd name="T32" fmla="*/ 571 w 257"/>
                  <a:gd name="T33" fmla="*/ 520 h 237"/>
                  <a:gd name="T34" fmla="*/ 498 w 257"/>
                  <a:gd name="T35" fmla="*/ 509 h 237"/>
                  <a:gd name="T36" fmla="*/ 433 w 257"/>
                  <a:gd name="T37" fmla="*/ 493 h 237"/>
                  <a:gd name="T38" fmla="*/ 378 w 257"/>
                  <a:gd name="T39" fmla="*/ 475 h 237"/>
                  <a:gd name="T40" fmla="*/ 329 w 257"/>
                  <a:gd name="T41" fmla="*/ 457 h 237"/>
                  <a:gd name="T42" fmla="*/ 284 w 257"/>
                  <a:gd name="T43" fmla="*/ 432 h 237"/>
                  <a:gd name="T44" fmla="*/ 249 w 257"/>
                  <a:gd name="T45" fmla="*/ 408 h 237"/>
                  <a:gd name="T46" fmla="*/ 216 w 257"/>
                  <a:gd name="T47" fmla="*/ 379 h 237"/>
                  <a:gd name="T48" fmla="*/ 187 w 257"/>
                  <a:gd name="T49" fmla="*/ 347 h 237"/>
                  <a:gd name="T50" fmla="*/ 160 w 257"/>
                  <a:gd name="T51" fmla="*/ 316 h 237"/>
                  <a:gd name="T52" fmla="*/ 136 w 257"/>
                  <a:gd name="T53" fmla="*/ 280 h 237"/>
                  <a:gd name="T54" fmla="*/ 116 w 257"/>
                  <a:gd name="T55" fmla="*/ 240 h 237"/>
                  <a:gd name="T56" fmla="*/ 96 w 257"/>
                  <a:gd name="T57" fmla="*/ 197 h 237"/>
                  <a:gd name="T58" fmla="*/ 73 w 257"/>
                  <a:gd name="T59" fmla="*/ 155 h 237"/>
                  <a:gd name="T60" fmla="*/ 51 w 257"/>
                  <a:gd name="T61" fmla="*/ 105 h 237"/>
                  <a:gd name="T62" fmla="*/ 27 w 257"/>
                  <a:gd name="T63" fmla="*/ 54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172 w 124"/>
                  <a:gd name="T1" fmla="*/ 0 h 110"/>
                  <a:gd name="T2" fmla="*/ 277 w 124"/>
                  <a:gd name="T3" fmla="*/ 244 h 110"/>
                  <a:gd name="T4" fmla="*/ 268 w 124"/>
                  <a:gd name="T5" fmla="*/ 242 h 110"/>
                  <a:gd name="T6" fmla="*/ 239 w 124"/>
                  <a:gd name="T7" fmla="*/ 238 h 110"/>
                  <a:gd name="T8" fmla="*/ 199 w 124"/>
                  <a:gd name="T9" fmla="*/ 229 h 110"/>
                  <a:gd name="T10" fmla="*/ 152 w 124"/>
                  <a:gd name="T11" fmla="*/ 224 h 110"/>
                  <a:gd name="T12" fmla="*/ 101 w 124"/>
                  <a:gd name="T13" fmla="*/ 220 h 110"/>
                  <a:gd name="T14" fmla="*/ 56 w 124"/>
                  <a:gd name="T15" fmla="*/ 222 h 110"/>
                  <a:gd name="T16" fmla="*/ 20 w 124"/>
                  <a:gd name="T17" fmla="*/ 231 h 110"/>
                  <a:gd name="T18" fmla="*/ 0 w 124"/>
                  <a:gd name="T19" fmla="*/ 249 h 110"/>
                  <a:gd name="T20" fmla="*/ 9 w 124"/>
                  <a:gd name="T21" fmla="*/ 222 h 110"/>
                  <a:gd name="T22" fmla="*/ 18 w 124"/>
                  <a:gd name="T23" fmla="*/ 201 h 110"/>
                  <a:gd name="T24" fmla="*/ 36 w 124"/>
                  <a:gd name="T25" fmla="*/ 186 h 110"/>
                  <a:gd name="T26" fmla="*/ 56 w 124"/>
                  <a:gd name="T27" fmla="*/ 172 h 110"/>
                  <a:gd name="T28" fmla="*/ 80 w 124"/>
                  <a:gd name="T29" fmla="*/ 163 h 110"/>
                  <a:gd name="T30" fmla="*/ 105 w 124"/>
                  <a:gd name="T31" fmla="*/ 161 h 110"/>
                  <a:gd name="T32" fmla="*/ 132 w 124"/>
                  <a:gd name="T33" fmla="*/ 161 h 110"/>
                  <a:gd name="T34" fmla="*/ 161 w 124"/>
                  <a:gd name="T35" fmla="*/ 168 h 110"/>
                  <a:gd name="T36" fmla="*/ 163 w 124"/>
                  <a:gd name="T37" fmla="*/ 161 h 110"/>
                  <a:gd name="T38" fmla="*/ 156 w 124"/>
                  <a:gd name="T39" fmla="*/ 127 h 110"/>
                  <a:gd name="T40" fmla="*/ 150 w 124"/>
                  <a:gd name="T41" fmla="*/ 86 h 110"/>
                  <a:gd name="T42" fmla="*/ 145 w 124"/>
                  <a:gd name="T43" fmla="*/ 68 h 110"/>
                  <a:gd name="T44" fmla="*/ 141 w 124"/>
                  <a:gd name="T45" fmla="*/ 68 h 110"/>
                  <a:gd name="T46" fmla="*/ 136 w 124"/>
                  <a:gd name="T47" fmla="*/ 66 h 110"/>
                  <a:gd name="T48" fmla="*/ 132 w 124"/>
                  <a:gd name="T49" fmla="*/ 59 h 110"/>
                  <a:gd name="T50" fmla="*/ 127 w 124"/>
                  <a:gd name="T51" fmla="*/ 52 h 110"/>
                  <a:gd name="T52" fmla="*/ 127 w 124"/>
                  <a:gd name="T53" fmla="*/ 43 h 110"/>
                  <a:gd name="T54" fmla="*/ 132 w 124"/>
                  <a:gd name="T55" fmla="*/ 32 h 110"/>
                  <a:gd name="T56" fmla="*/ 147 w 124"/>
                  <a:gd name="T57" fmla="*/ 18 h 110"/>
                  <a:gd name="T58" fmla="*/ 172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11 w 109"/>
                  <a:gd name="T3" fmla="*/ 2 h 156"/>
                  <a:gd name="T4" fmla="*/ 40 w 109"/>
                  <a:gd name="T5" fmla="*/ 11 h 156"/>
                  <a:gd name="T6" fmla="*/ 83 w 109"/>
                  <a:gd name="T7" fmla="*/ 27 h 156"/>
                  <a:gd name="T8" fmla="*/ 130 w 109"/>
                  <a:gd name="T9" fmla="*/ 53 h 156"/>
                  <a:gd name="T10" fmla="*/ 175 w 109"/>
                  <a:gd name="T11" fmla="*/ 98 h 156"/>
                  <a:gd name="T12" fmla="*/ 216 w 109"/>
                  <a:gd name="T13" fmla="*/ 158 h 156"/>
                  <a:gd name="T14" fmla="*/ 241 w 109"/>
                  <a:gd name="T15" fmla="*/ 240 h 156"/>
                  <a:gd name="T16" fmla="*/ 245 w 109"/>
                  <a:gd name="T17" fmla="*/ 347 h 156"/>
                  <a:gd name="T18" fmla="*/ 236 w 109"/>
                  <a:gd name="T19" fmla="*/ 347 h 156"/>
                  <a:gd name="T20" fmla="*/ 223 w 109"/>
                  <a:gd name="T21" fmla="*/ 347 h 156"/>
                  <a:gd name="T22" fmla="*/ 209 w 109"/>
                  <a:gd name="T23" fmla="*/ 347 h 156"/>
                  <a:gd name="T24" fmla="*/ 196 w 109"/>
                  <a:gd name="T25" fmla="*/ 343 h 156"/>
                  <a:gd name="T26" fmla="*/ 182 w 109"/>
                  <a:gd name="T27" fmla="*/ 340 h 156"/>
                  <a:gd name="T28" fmla="*/ 166 w 109"/>
                  <a:gd name="T29" fmla="*/ 334 h 156"/>
                  <a:gd name="T30" fmla="*/ 148 w 109"/>
                  <a:gd name="T31" fmla="*/ 323 h 156"/>
                  <a:gd name="T32" fmla="*/ 130 w 109"/>
                  <a:gd name="T33" fmla="*/ 309 h 156"/>
                  <a:gd name="T34" fmla="*/ 119 w 109"/>
                  <a:gd name="T35" fmla="*/ 280 h 156"/>
                  <a:gd name="T36" fmla="*/ 119 w 109"/>
                  <a:gd name="T37" fmla="*/ 247 h 156"/>
                  <a:gd name="T38" fmla="*/ 126 w 109"/>
                  <a:gd name="T39" fmla="*/ 214 h 156"/>
                  <a:gd name="T40" fmla="*/ 133 w 109"/>
                  <a:gd name="T41" fmla="*/ 178 h 156"/>
                  <a:gd name="T42" fmla="*/ 126 w 109"/>
                  <a:gd name="T43" fmla="*/ 138 h 156"/>
                  <a:gd name="T44" fmla="*/ 108 w 109"/>
                  <a:gd name="T45" fmla="*/ 96 h 156"/>
                  <a:gd name="T46" fmla="*/ 70 w 109"/>
                  <a:gd name="T47" fmla="*/ 51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69 w 46"/>
                  <a:gd name="T1" fmla="*/ 0 h 94"/>
                  <a:gd name="T2" fmla="*/ 45 w 46"/>
                  <a:gd name="T3" fmla="*/ 84 h 94"/>
                  <a:gd name="T4" fmla="*/ 34 w 46"/>
                  <a:gd name="T5" fmla="*/ 138 h 94"/>
                  <a:gd name="T6" fmla="*/ 25 w 46"/>
                  <a:gd name="T7" fmla="*/ 176 h 94"/>
                  <a:gd name="T8" fmla="*/ 0 w 46"/>
                  <a:gd name="T9" fmla="*/ 209 h 94"/>
                  <a:gd name="T10" fmla="*/ 27 w 46"/>
                  <a:gd name="T11" fmla="*/ 196 h 94"/>
                  <a:gd name="T12" fmla="*/ 52 w 46"/>
                  <a:gd name="T13" fmla="*/ 178 h 94"/>
                  <a:gd name="T14" fmla="*/ 72 w 46"/>
                  <a:gd name="T15" fmla="*/ 153 h 94"/>
                  <a:gd name="T16" fmla="*/ 90 w 46"/>
                  <a:gd name="T17" fmla="*/ 127 h 94"/>
                  <a:gd name="T18" fmla="*/ 101 w 46"/>
                  <a:gd name="T19" fmla="*/ 98 h 94"/>
                  <a:gd name="T20" fmla="*/ 103 w 46"/>
                  <a:gd name="T21" fmla="*/ 67 h 94"/>
                  <a:gd name="T22" fmla="*/ 94 w 46"/>
                  <a:gd name="T23" fmla="*/ 33 h 94"/>
                  <a:gd name="T24" fmla="*/ 69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2 w 54"/>
                  <a:gd name="T3" fmla="*/ 2 h 40"/>
                  <a:gd name="T4" fmla="*/ 13 w 54"/>
                  <a:gd name="T5" fmla="*/ 7 h 40"/>
                  <a:gd name="T6" fmla="*/ 29 w 54"/>
                  <a:gd name="T7" fmla="*/ 18 h 40"/>
                  <a:gd name="T8" fmla="*/ 47 w 54"/>
                  <a:gd name="T9" fmla="*/ 27 h 40"/>
                  <a:gd name="T10" fmla="*/ 64 w 54"/>
                  <a:gd name="T11" fmla="*/ 34 h 40"/>
                  <a:gd name="T12" fmla="*/ 84 w 54"/>
                  <a:gd name="T13" fmla="*/ 38 h 40"/>
                  <a:gd name="T14" fmla="*/ 102 w 54"/>
                  <a:gd name="T15" fmla="*/ 41 h 40"/>
                  <a:gd name="T16" fmla="*/ 120 w 54"/>
                  <a:gd name="T17" fmla="*/ 36 h 40"/>
                  <a:gd name="T18" fmla="*/ 118 w 54"/>
                  <a:gd name="T19" fmla="*/ 56 h 40"/>
                  <a:gd name="T20" fmla="*/ 111 w 54"/>
                  <a:gd name="T21" fmla="*/ 74 h 40"/>
                  <a:gd name="T22" fmla="*/ 98 w 54"/>
                  <a:gd name="T23" fmla="*/ 86 h 40"/>
                  <a:gd name="T24" fmla="*/ 82 w 54"/>
                  <a:gd name="T25" fmla="*/ 90 h 40"/>
                  <a:gd name="T26" fmla="*/ 62 w 54"/>
                  <a:gd name="T27" fmla="*/ 88 h 40"/>
                  <a:gd name="T28" fmla="*/ 42 w 54"/>
                  <a:gd name="T29" fmla="*/ 72 h 40"/>
                  <a:gd name="T30" fmla="*/ 22 w 54"/>
                  <a:gd name="T31" fmla="*/ 45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13 w 149"/>
                  <a:gd name="T3" fmla="*/ 18 h 704"/>
                  <a:gd name="T4" fmla="*/ 35 w 149"/>
                  <a:gd name="T5" fmla="*/ 41 h 704"/>
                  <a:gd name="T6" fmla="*/ 62 w 149"/>
                  <a:gd name="T7" fmla="*/ 70 h 704"/>
                  <a:gd name="T8" fmla="*/ 91 w 149"/>
                  <a:gd name="T9" fmla="*/ 108 h 704"/>
                  <a:gd name="T10" fmla="*/ 128 w 149"/>
                  <a:gd name="T11" fmla="*/ 155 h 704"/>
                  <a:gd name="T12" fmla="*/ 162 w 149"/>
                  <a:gd name="T13" fmla="*/ 205 h 704"/>
                  <a:gd name="T14" fmla="*/ 195 w 149"/>
                  <a:gd name="T15" fmla="*/ 263 h 704"/>
                  <a:gd name="T16" fmla="*/ 221 w 149"/>
                  <a:gd name="T17" fmla="*/ 330 h 704"/>
                  <a:gd name="T18" fmla="*/ 248 w 149"/>
                  <a:gd name="T19" fmla="*/ 401 h 704"/>
                  <a:gd name="T20" fmla="*/ 266 w 149"/>
                  <a:gd name="T21" fmla="*/ 483 h 704"/>
                  <a:gd name="T22" fmla="*/ 275 w 149"/>
                  <a:gd name="T23" fmla="*/ 573 h 704"/>
                  <a:gd name="T24" fmla="*/ 279 w 149"/>
                  <a:gd name="T25" fmla="*/ 667 h 704"/>
                  <a:gd name="T26" fmla="*/ 266 w 149"/>
                  <a:gd name="T27" fmla="*/ 772 h 704"/>
                  <a:gd name="T28" fmla="*/ 241 w 149"/>
                  <a:gd name="T29" fmla="*/ 883 h 704"/>
                  <a:gd name="T30" fmla="*/ 204 w 149"/>
                  <a:gd name="T31" fmla="*/ 1000 h 704"/>
                  <a:gd name="T32" fmla="*/ 148 w 149"/>
                  <a:gd name="T33" fmla="*/ 1129 h 704"/>
                  <a:gd name="T34" fmla="*/ 86 w 149"/>
                  <a:gd name="T35" fmla="*/ 1275 h 704"/>
                  <a:gd name="T36" fmla="*/ 47 w 149"/>
                  <a:gd name="T37" fmla="*/ 1410 h 704"/>
                  <a:gd name="T38" fmla="*/ 22 w 149"/>
                  <a:gd name="T39" fmla="*/ 1535 h 704"/>
                  <a:gd name="T40" fmla="*/ 13 w 149"/>
                  <a:gd name="T41" fmla="*/ 1655 h 704"/>
                  <a:gd name="T42" fmla="*/ 13 w 149"/>
                  <a:gd name="T43" fmla="*/ 1769 h 704"/>
                  <a:gd name="T44" fmla="*/ 18 w 149"/>
                  <a:gd name="T45" fmla="*/ 1875 h 704"/>
                  <a:gd name="T46" fmla="*/ 27 w 149"/>
                  <a:gd name="T47" fmla="*/ 1968 h 704"/>
                  <a:gd name="T48" fmla="*/ 31 w 149"/>
                  <a:gd name="T49" fmla="*/ 2059 h 704"/>
                  <a:gd name="T50" fmla="*/ 91 w 149"/>
                  <a:gd name="T51" fmla="*/ 2012 h 704"/>
                  <a:gd name="T52" fmla="*/ 86 w 149"/>
                  <a:gd name="T53" fmla="*/ 1989 h 704"/>
                  <a:gd name="T54" fmla="*/ 80 w 149"/>
                  <a:gd name="T55" fmla="*/ 1922 h 704"/>
                  <a:gd name="T56" fmla="*/ 73 w 149"/>
                  <a:gd name="T57" fmla="*/ 1819 h 704"/>
                  <a:gd name="T58" fmla="*/ 78 w 149"/>
                  <a:gd name="T59" fmla="*/ 1682 h 704"/>
                  <a:gd name="T60" fmla="*/ 91 w 149"/>
                  <a:gd name="T61" fmla="*/ 1518 h 704"/>
                  <a:gd name="T62" fmla="*/ 128 w 149"/>
                  <a:gd name="T63" fmla="*/ 1331 h 704"/>
                  <a:gd name="T64" fmla="*/ 190 w 149"/>
                  <a:gd name="T65" fmla="*/ 1129 h 704"/>
                  <a:gd name="T66" fmla="*/ 286 w 149"/>
                  <a:gd name="T67" fmla="*/ 915 h 704"/>
                  <a:gd name="T68" fmla="*/ 317 w 149"/>
                  <a:gd name="T69" fmla="*/ 816 h 704"/>
                  <a:gd name="T70" fmla="*/ 330 w 149"/>
                  <a:gd name="T71" fmla="*/ 687 h 704"/>
                  <a:gd name="T72" fmla="*/ 319 w 149"/>
                  <a:gd name="T73" fmla="*/ 538 h 704"/>
                  <a:gd name="T74" fmla="*/ 290 w 149"/>
                  <a:gd name="T75" fmla="*/ 392 h 704"/>
                  <a:gd name="T76" fmla="*/ 241 w 149"/>
                  <a:gd name="T77" fmla="*/ 249 h 704"/>
                  <a:gd name="T78" fmla="*/ 179 w 149"/>
                  <a:gd name="T79" fmla="*/ 129 h 704"/>
                  <a:gd name="T80" fmla="*/ 97 w 149"/>
                  <a:gd name="T81" fmla="*/ 41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37 w 128"/>
                <a:gd name="T1" fmla="*/ 0 h 217"/>
                <a:gd name="T2" fmla="*/ 265 w 128"/>
                <a:gd name="T3" fmla="*/ 27 h 217"/>
                <a:gd name="T4" fmla="*/ 290 w 128"/>
                <a:gd name="T5" fmla="*/ 81 h 217"/>
                <a:gd name="T6" fmla="*/ 310 w 128"/>
                <a:gd name="T7" fmla="*/ 150 h 217"/>
                <a:gd name="T8" fmla="*/ 323 w 128"/>
                <a:gd name="T9" fmla="*/ 233 h 217"/>
                <a:gd name="T10" fmla="*/ 320 w 128"/>
                <a:gd name="T11" fmla="*/ 332 h 217"/>
                <a:gd name="T12" fmla="*/ 293 w 128"/>
                <a:gd name="T13" fmla="*/ 434 h 217"/>
                <a:gd name="T14" fmla="*/ 237 w 128"/>
                <a:gd name="T15" fmla="*/ 541 h 217"/>
                <a:gd name="T16" fmla="*/ 151 w 128"/>
                <a:gd name="T17" fmla="*/ 649 h 217"/>
                <a:gd name="T18" fmla="*/ 124 w 128"/>
                <a:gd name="T19" fmla="*/ 637 h 217"/>
                <a:gd name="T20" fmla="*/ 96 w 128"/>
                <a:gd name="T21" fmla="*/ 628 h 217"/>
                <a:gd name="T22" fmla="*/ 66 w 128"/>
                <a:gd name="T23" fmla="*/ 613 h 217"/>
                <a:gd name="T24" fmla="*/ 40 w 128"/>
                <a:gd name="T25" fmla="*/ 601 h 217"/>
                <a:gd name="T26" fmla="*/ 20 w 128"/>
                <a:gd name="T27" fmla="*/ 586 h 217"/>
                <a:gd name="T28" fmla="*/ 5 w 128"/>
                <a:gd name="T29" fmla="*/ 568 h 217"/>
                <a:gd name="T30" fmla="*/ 0 w 128"/>
                <a:gd name="T31" fmla="*/ 547 h 217"/>
                <a:gd name="T32" fmla="*/ 3 w 128"/>
                <a:gd name="T33" fmla="*/ 532 h 217"/>
                <a:gd name="T34" fmla="*/ 33 w 128"/>
                <a:gd name="T35" fmla="*/ 511 h 217"/>
                <a:gd name="T36" fmla="*/ 73 w 128"/>
                <a:gd name="T37" fmla="*/ 482 h 217"/>
                <a:gd name="T38" fmla="*/ 116 w 128"/>
                <a:gd name="T39" fmla="*/ 449 h 217"/>
                <a:gd name="T40" fmla="*/ 159 w 128"/>
                <a:gd name="T41" fmla="*/ 401 h 217"/>
                <a:gd name="T42" fmla="*/ 199 w 128"/>
                <a:gd name="T43" fmla="*/ 335 h 217"/>
                <a:gd name="T44" fmla="*/ 230 w 128"/>
                <a:gd name="T45" fmla="*/ 248 h 217"/>
                <a:gd name="T46" fmla="*/ 245 w 128"/>
                <a:gd name="T47" fmla="*/ 138 h 217"/>
                <a:gd name="T48" fmla="*/ 237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27 w 117"/>
                <a:gd name="T1" fmla="*/ 0 h 132"/>
                <a:gd name="T2" fmla="*/ 0 w 117"/>
                <a:gd name="T3" fmla="*/ 88 h 132"/>
                <a:gd name="T4" fmla="*/ 9 w 117"/>
                <a:gd name="T5" fmla="*/ 91 h 132"/>
                <a:gd name="T6" fmla="*/ 42 w 117"/>
                <a:gd name="T7" fmla="*/ 102 h 132"/>
                <a:gd name="T8" fmla="*/ 88 w 117"/>
                <a:gd name="T9" fmla="*/ 127 h 132"/>
                <a:gd name="T10" fmla="*/ 139 w 117"/>
                <a:gd name="T11" fmla="*/ 165 h 132"/>
                <a:gd name="T12" fmla="*/ 200 w 117"/>
                <a:gd name="T13" fmla="*/ 218 h 132"/>
                <a:gd name="T14" fmla="*/ 254 w 117"/>
                <a:gd name="T15" fmla="*/ 281 h 132"/>
                <a:gd name="T16" fmla="*/ 309 w 117"/>
                <a:gd name="T17" fmla="*/ 362 h 132"/>
                <a:gd name="T18" fmla="*/ 351 w 117"/>
                <a:gd name="T19" fmla="*/ 464 h 132"/>
                <a:gd name="T20" fmla="*/ 354 w 117"/>
                <a:gd name="T21" fmla="*/ 422 h 132"/>
                <a:gd name="T22" fmla="*/ 348 w 117"/>
                <a:gd name="T23" fmla="*/ 376 h 132"/>
                <a:gd name="T24" fmla="*/ 327 w 117"/>
                <a:gd name="T25" fmla="*/ 316 h 132"/>
                <a:gd name="T26" fmla="*/ 300 w 117"/>
                <a:gd name="T27" fmla="*/ 260 h 132"/>
                <a:gd name="T28" fmla="*/ 269 w 117"/>
                <a:gd name="T29" fmla="*/ 204 h 132"/>
                <a:gd name="T30" fmla="*/ 236 w 117"/>
                <a:gd name="T31" fmla="*/ 158 h 132"/>
                <a:gd name="T32" fmla="*/ 203 w 117"/>
                <a:gd name="T33" fmla="*/ 127 h 132"/>
                <a:gd name="T34" fmla="*/ 175 w 117"/>
                <a:gd name="T35" fmla="*/ 112 h 132"/>
                <a:gd name="T36" fmla="*/ 209 w 117"/>
                <a:gd name="T37" fmla="*/ 102 h 132"/>
                <a:gd name="T38" fmla="*/ 239 w 117"/>
                <a:gd name="T39" fmla="*/ 98 h 132"/>
                <a:gd name="T40" fmla="*/ 269 w 117"/>
                <a:gd name="T41" fmla="*/ 91 h 132"/>
                <a:gd name="T42" fmla="*/ 297 w 117"/>
                <a:gd name="T43" fmla="*/ 88 h 132"/>
                <a:gd name="T44" fmla="*/ 318 w 117"/>
                <a:gd name="T45" fmla="*/ 84 h 132"/>
                <a:gd name="T46" fmla="*/ 330 w 117"/>
                <a:gd name="T47" fmla="*/ 77 h 132"/>
                <a:gd name="T48" fmla="*/ 342 w 117"/>
                <a:gd name="T49" fmla="*/ 74 h 132"/>
                <a:gd name="T50" fmla="*/ 345 w 117"/>
                <a:gd name="T51" fmla="*/ 74 h 132"/>
                <a:gd name="T52" fmla="*/ 227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87 w 29"/>
                <a:gd name="T1" fmla="*/ 0 h 77"/>
                <a:gd name="T2" fmla="*/ 69 w 29"/>
                <a:gd name="T3" fmla="*/ 0 h 77"/>
                <a:gd name="T4" fmla="*/ 48 w 29"/>
                <a:gd name="T5" fmla="*/ 14 h 77"/>
                <a:gd name="T6" fmla="*/ 27 w 29"/>
                <a:gd name="T7" fmla="*/ 32 h 77"/>
                <a:gd name="T8" fmla="*/ 12 w 29"/>
                <a:gd name="T9" fmla="*/ 68 h 77"/>
                <a:gd name="T10" fmla="*/ 3 w 29"/>
                <a:gd name="T11" fmla="*/ 107 h 77"/>
                <a:gd name="T12" fmla="*/ 0 w 29"/>
                <a:gd name="T13" fmla="*/ 157 h 77"/>
                <a:gd name="T14" fmla="*/ 9 w 29"/>
                <a:gd name="T15" fmla="*/ 214 h 77"/>
                <a:gd name="T16" fmla="*/ 33 w 29"/>
                <a:gd name="T17" fmla="*/ 274 h 77"/>
                <a:gd name="T18" fmla="*/ 45 w 29"/>
                <a:gd name="T19" fmla="*/ 189 h 77"/>
                <a:gd name="T20" fmla="*/ 57 w 29"/>
                <a:gd name="T21" fmla="*/ 132 h 77"/>
                <a:gd name="T22" fmla="*/ 69 w 29"/>
                <a:gd name="T23" fmla="*/ 78 h 77"/>
                <a:gd name="T24" fmla="*/ 87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63 h 237"/>
                <a:gd name="T4" fmla="*/ 8 w 257"/>
                <a:gd name="T5" fmla="*/ 125 h 237"/>
                <a:gd name="T6" fmla="*/ 16 w 257"/>
                <a:gd name="T7" fmla="*/ 188 h 237"/>
                <a:gd name="T8" fmla="*/ 29 w 257"/>
                <a:gd name="T9" fmla="*/ 245 h 237"/>
                <a:gd name="T10" fmla="*/ 48 w 257"/>
                <a:gd name="T11" fmla="*/ 298 h 237"/>
                <a:gd name="T12" fmla="*/ 72 w 257"/>
                <a:gd name="T13" fmla="*/ 353 h 237"/>
                <a:gd name="T14" fmla="*/ 101 w 257"/>
                <a:gd name="T15" fmla="*/ 403 h 237"/>
                <a:gd name="T16" fmla="*/ 135 w 257"/>
                <a:gd name="T17" fmla="*/ 445 h 237"/>
                <a:gd name="T18" fmla="*/ 178 w 257"/>
                <a:gd name="T19" fmla="*/ 485 h 237"/>
                <a:gd name="T20" fmla="*/ 228 w 257"/>
                <a:gd name="T21" fmla="*/ 520 h 237"/>
                <a:gd name="T22" fmla="*/ 281 w 257"/>
                <a:gd name="T23" fmla="*/ 548 h 237"/>
                <a:gd name="T24" fmla="*/ 347 w 257"/>
                <a:gd name="T25" fmla="*/ 570 h 237"/>
                <a:gd name="T26" fmla="*/ 419 w 257"/>
                <a:gd name="T27" fmla="*/ 585 h 237"/>
                <a:gd name="T28" fmla="*/ 498 w 257"/>
                <a:gd name="T29" fmla="*/ 593 h 237"/>
                <a:gd name="T30" fmla="*/ 583 w 257"/>
                <a:gd name="T31" fmla="*/ 590 h 237"/>
                <a:gd name="T32" fmla="*/ 681 w 257"/>
                <a:gd name="T33" fmla="*/ 580 h 237"/>
                <a:gd name="T34" fmla="*/ 594 w 257"/>
                <a:gd name="T35" fmla="*/ 568 h 237"/>
                <a:gd name="T36" fmla="*/ 517 w 257"/>
                <a:gd name="T37" fmla="*/ 550 h 237"/>
                <a:gd name="T38" fmla="*/ 450 w 257"/>
                <a:gd name="T39" fmla="*/ 530 h 237"/>
                <a:gd name="T40" fmla="*/ 392 w 257"/>
                <a:gd name="T41" fmla="*/ 510 h 237"/>
                <a:gd name="T42" fmla="*/ 339 w 257"/>
                <a:gd name="T43" fmla="*/ 483 h 237"/>
                <a:gd name="T44" fmla="*/ 297 w 257"/>
                <a:gd name="T45" fmla="*/ 455 h 237"/>
                <a:gd name="T46" fmla="*/ 257 w 257"/>
                <a:gd name="T47" fmla="*/ 423 h 237"/>
                <a:gd name="T48" fmla="*/ 223 w 257"/>
                <a:gd name="T49" fmla="*/ 388 h 237"/>
                <a:gd name="T50" fmla="*/ 191 w 257"/>
                <a:gd name="T51" fmla="*/ 353 h 237"/>
                <a:gd name="T52" fmla="*/ 162 w 257"/>
                <a:gd name="T53" fmla="*/ 313 h 237"/>
                <a:gd name="T54" fmla="*/ 138 w 257"/>
                <a:gd name="T55" fmla="*/ 268 h 237"/>
                <a:gd name="T56" fmla="*/ 114 w 257"/>
                <a:gd name="T57" fmla="*/ 220 h 237"/>
                <a:gd name="T58" fmla="*/ 87 w 257"/>
                <a:gd name="T59" fmla="*/ 173 h 237"/>
                <a:gd name="T60" fmla="*/ 61 w 257"/>
                <a:gd name="T61" fmla="*/ 118 h 237"/>
                <a:gd name="T62" fmla="*/ 32 w 257"/>
                <a:gd name="T63" fmla="*/ 60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05 w 124"/>
                <a:gd name="T1" fmla="*/ 0 h 110"/>
                <a:gd name="T2" fmla="*/ 330 w 124"/>
                <a:gd name="T3" fmla="*/ 273 h 110"/>
                <a:gd name="T4" fmla="*/ 319 w 124"/>
                <a:gd name="T5" fmla="*/ 270 h 110"/>
                <a:gd name="T6" fmla="*/ 285 w 124"/>
                <a:gd name="T7" fmla="*/ 265 h 110"/>
                <a:gd name="T8" fmla="*/ 237 w 124"/>
                <a:gd name="T9" fmla="*/ 255 h 110"/>
                <a:gd name="T10" fmla="*/ 181 w 124"/>
                <a:gd name="T11" fmla="*/ 250 h 110"/>
                <a:gd name="T12" fmla="*/ 120 w 124"/>
                <a:gd name="T13" fmla="*/ 245 h 110"/>
                <a:gd name="T14" fmla="*/ 67 w 124"/>
                <a:gd name="T15" fmla="*/ 248 h 110"/>
                <a:gd name="T16" fmla="*/ 24 w 124"/>
                <a:gd name="T17" fmla="*/ 258 h 110"/>
                <a:gd name="T18" fmla="*/ 0 w 124"/>
                <a:gd name="T19" fmla="*/ 278 h 110"/>
                <a:gd name="T20" fmla="*/ 11 w 124"/>
                <a:gd name="T21" fmla="*/ 248 h 110"/>
                <a:gd name="T22" fmla="*/ 21 w 124"/>
                <a:gd name="T23" fmla="*/ 225 h 110"/>
                <a:gd name="T24" fmla="*/ 43 w 124"/>
                <a:gd name="T25" fmla="*/ 207 h 110"/>
                <a:gd name="T26" fmla="*/ 67 w 124"/>
                <a:gd name="T27" fmla="*/ 192 h 110"/>
                <a:gd name="T28" fmla="*/ 96 w 124"/>
                <a:gd name="T29" fmla="*/ 182 h 110"/>
                <a:gd name="T30" fmla="*/ 125 w 124"/>
                <a:gd name="T31" fmla="*/ 179 h 110"/>
                <a:gd name="T32" fmla="*/ 157 w 124"/>
                <a:gd name="T33" fmla="*/ 179 h 110"/>
                <a:gd name="T34" fmla="*/ 192 w 124"/>
                <a:gd name="T35" fmla="*/ 187 h 110"/>
                <a:gd name="T36" fmla="*/ 194 w 124"/>
                <a:gd name="T37" fmla="*/ 179 h 110"/>
                <a:gd name="T38" fmla="*/ 186 w 124"/>
                <a:gd name="T39" fmla="*/ 142 h 110"/>
                <a:gd name="T40" fmla="*/ 178 w 124"/>
                <a:gd name="T41" fmla="*/ 96 h 110"/>
                <a:gd name="T42" fmla="*/ 173 w 124"/>
                <a:gd name="T43" fmla="*/ 76 h 110"/>
                <a:gd name="T44" fmla="*/ 168 w 124"/>
                <a:gd name="T45" fmla="*/ 76 h 110"/>
                <a:gd name="T46" fmla="*/ 162 w 124"/>
                <a:gd name="T47" fmla="*/ 73 h 110"/>
                <a:gd name="T48" fmla="*/ 157 w 124"/>
                <a:gd name="T49" fmla="*/ 66 h 110"/>
                <a:gd name="T50" fmla="*/ 152 w 124"/>
                <a:gd name="T51" fmla="*/ 58 h 110"/>
                <a:gd name="T52" fmla="*/ 152 w 124"/>
                <a:gd name="T53" fmla="*/ 48 h 110"/>
                <a:gd name="T54" fmla="*/ 157 w 124"/>
                <a:gd name="T55" fmla="*/ 35 h 110"/>
                <a:gd name="T56" fmla="*/ 176 w 124"/>
                <a:gd name="T57" fmla="*/ 20 h 110"/>
                <a:gd name="T58" fmla="*/ 205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83 w 46"/>
                <a:gd name="T1" fmla="*/ 0 h 94"/>
                <a:gd name="T2" fmla="*/ 53 w 46"/>
                <a:gd name="T3" fmla="*/ 94 h 94"/>
                <a:gd name="T4" fmla="*/ 40 w 46"/>
                <a:gd name="T5" fmla="*/ 154 h 94"/>
                <a:gd name="T6" fmla="*/ 29 w 46"/>
                <a:gd name="T7" fmla="*/ 196 h 94"/>
                <a:gd name="T8" fmla="*/ 0 w 46"/>
                <a:gd name="T9" fmla="*/ 233 h 94"/>
                <a:gd name="T10" fmla="*/ 32 w 46"/>
                <a:gd name="T11" fmla="*/ 218 h 94"/>
                <a:gd name="T12" fmla="*/ 62 w 46"/>
                <a:gd name="T13" fmla="*/ 198 h 94"/>
                <a:gd name="T14" fmla="*/ 86 w 46"/>
                <a:gd name="T15" fmla="*/ 171 h 94"/>
                <a:gd name="T16" fmla="*/ 107 w 46"/>
                <a:gd name="T17" fmla="*/ 141 h 94"/>
                <a:gd name="T18" fmla="*/ 120 w 46"/>
                <a:gd name="T19" fmla="*/ 109 h 94"/>
                <a:gd name="T20" fmla="*/ 123 w 46"/>
                <a:gd name="T21" fmla="*/ 74 h 94"/>
                <a:gd name="T22" fmla="*/ 112 w 46"/>
                <a:gd name="T23" fmla="*/ 37 h 94"/>
                <a:gd name="T24" fmla="*/ 83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16 w 149"/>
                <a:gd name="T3" fmla="*/ 20 h 704"/>
                <a:gd name="T4" fmla="*/ 42 w 149"/>
                <a:gd name="T5" fmla="*/ 46 h 704"/>
                <a:gd name="T6" fmla="*/ 74 w 149"/>
                <a:gd name="T7" fmla="*/ 78 h 704"/>
                <a:gd name="T8" fmla="*/ 108 w 149"/>
                <a:gd name="T9" fmla="*/ 121 h 704"/>
                <a:gd name="T10" fmla="*/ 153 w 149"/>
                <a:gd name="T11" fmla="*/ 173 h 704"/>
                <a:gd name="T12" fmla="*/ 193 w 149"/>
                <a:gd name="T13" fmla="*/ 229 h 704"/>
                <a:gd name="T14" fmla="*/ 232 w 149"/>
                <a:gd name="T15" fmla="*/ 294 h 704"/>
                <a:gd name="T16" fmla="*/ 264 w 149"/>
                <a:gd name="T17" fmla="*/ 369 h 704"/>
                <a:gd name="T18" fmla="*/ 295 w 149"/>
                <a:gd name="T19" fmla="*/ 448 h 704"/>
                <a:gd name="T20" fmla="*/ 317 w 149"/>
                <a:gd name="T21" fmla="*/ 539 h 704"/>
                <a:gd name="T22" fmla="*/ 327 w 149"/>
                <a:gd name="T23" fmla="*/ 640 h 704"/>
                <a:gd name="T24" fmla="*/ 332 w 149"/>
                <a:gd name="T25" fmla="*/ 745 h 704"/>
                <a:gd name="T26" fmla="*/ 317 w 149"/>
                <a:gd name="T27" fmla="*/ 863 h 704"/>
                <a:gd name="T28" fmla="*/ 287 w 149"/>
                <a:gd name="T29" fmla="*/ 987 h 704"/>
                <a:gd name="T30" fmla="*/ 243 w 149"/>
                <a:gd name="T31" fmla="*/ 1117 h 704"/>
                <a:gd name="T32" fmla="*/ 177 w 149"/>
                <a:gd name="T33" fmla="*/ 1261 h 704"/>
                <a:gd name="T34" fmla="*/ 103 w 149"/>
                <a:gd name="T35" fmla="*/ 1424 h 704"/>
                <a:gd name="T36" fmla="*/ 55 w 149"/>
                <a:gd name="T37" fmla="*/ 1575 h 704"/>
                <a:gd name="T38" fmla="*/ 26 w 149"/>
                <a:gd name="T39" fmla="*/ 1715 h 704"/>
                <a:gd name="T40" fmla="*/ 16 w 149"/>
                <a:gd name="T41" fmla="*/ 1849 h 704"/>
                <a:gd name="T42" fmla="*/ 16 w 149"/>
                <a:gd name="T43" fmla="*/ 1977 h 704"/>
                <a:gd name="T44" fmla="*/ 21 w 149"/>
                <a:gd name="T45" fmla="*/ 2094 h 704"/>
                <a:gd name="T46" fmla="*/ 32 w 149"/>
                <a:gd name="T47" fmla="*/ 2199 h 704"/>
                <a:gd name="T48" fmla="*/ 37 w 149"/>
                <a:gd name="T49" fmla="*/ 2300 h 704"/>
                <a:gd name="T50" fmla="*/ 108 w 149"/>
                <a:gd name="T51" fmla="*/ 2248 h 704"/>
                <a:gd name="T52" fmla="*/ 103 w 149"/>
                <a:gd name="T53" fmla="*/ 2222 h 704"/>
                <a:gd name="T54" fmla="*/ 95 w 149"/>
                <a:gd name="T55" fmla="*/ 2146 h 704"/>
                <a:gd name="T56" fmla="*/ 87 w 149"/>
                <a:gd name="T57" fmla="*/ 2032 h 704"/>
                <a:gd name="T58" fmla="*/ 92 w 149"/>
                <a:gd name="T59" fmla="*/ 1879 h 704"/>
                <a:gd name="T60" fmla="*/ 108 w 149"/>
                <a:gd name="T61" fmla="*/ 1696 h 704"/>
                <a:gd name="T62" fmla="*/ 153 w 149"/>
                <a:gd name="T63" fmla="*/ 1487 h 704"/>
                <a:gd name="T64" fmla="*/ 227 w 149"/>
                <a:gd name="T65" fmla="*/ 1261 h 704"/>
                <a:gd name="T66" fmla="*/ 340 w 149"/>
                <a:gd name="T67" fmla="*/ 1023 h 704"/>
                <a:gd name="T68" fmla="*/ 377 w 149"/>
                <a:gd name="T69" fmla="*/ 912 h 704"/>
                <a:gd name="T70" fmla="*/ 393 w 149"/>
                <a:gd name="T71" fmla="*/ 768 h 704"/>
                <a:gd name="T72" fmla="*/ 380 w 149"/>
                <a:gd name="T73" fmla="*/ 601 h 704"/>
                <a:gd name="T74" fmla="*/ 346 w 149"/>
                <a:gd name="T75" fmla="*/ 438 h 704"/>
                <a:gd name="T76" fmla="*/ 287 w 149"/>
                <a:gd name="T77" fmla="*/ 278 h 704"/>
                <a:gd name="T78" fmla="*/ 214 w 149"/>
                <a:gd name="T79" fmla="*/ 144 h 704"/>
                <a:gd name="T80" fmla="*/ 116 w 149"/>
                <a:gd name="T81" fmla="*/ 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91"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4300" b="0"/>
            </a:lvl1pPr>
          </a:lstStyle>
          <a:p>
            <a:pPr lvl="0"/>
            <a:r>
              <a:rPr lang="zh-CN" altLang="en-US" noProof="0" smtClean="0"/>
              <a:t>单击此处编辑母版标题样式</a:t>
            </a:r>
          </a:p>
        </p:txBody>
      </p:sp>
      <p:sp>
        <p:nvSpPr>
          <p:cNvPr id="6192" name="Rectangle 48"/>
          <p:cNvSpPr>
            <a:spLocks noGrp="1" noChangeArrowheads="1"/>
          </p:cNvSpPr>
          <p:nvPr>
            <p:ph type="subTitle" idx="1"/>
          </p:nvPr>
        </p:nvSpPr>
        <p:spPr>
          <a:xfrm>
            <a:off x="2489200" y="4279900"/>
            <a:ext cx="6146800" cy="1485900"/>
          </a:xfrm>
        </p:spPr>
        <p:txBody>
          <a:bodyPr/>
          <a:lstStyle>
            <a:lvl1pPr marL="0" indent="0" algn="ctr">
              <a:buFontTx/>
              <a:buNone/>
              <a:defRPr b="0">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p:spPr>
        <p:txBody>
          <a:bodyPr/>
          <a:lstStyle>
            <a:lvl1pPr>
              <a:defRPr sz="1400" smtClean="0">
                <a:latin typeface="+mn-lt"/>
                <a:ea typeface="宋体" pitchFamily="2" charset="-122"/>
              </a:defRPr>
            </a:lvl1pPr>
          </a:lstStyle>
          <a:p>
            <a:pPr>
              <a:defRPr/>
            </a:pPr>
            <a:fld id="{7DC96870-F37D-4A44-9910-167785EEEC9C}" type="datetime2">
              <a:rPr lang="zh-CN" altLang="en-US" smtClean="0"/>
              <a:t>2021年10月14日</a:t>
            </a:fld>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48" name="Rectangle 46"/>
          <p:cNvSpPr>
            <a:spLocks noGrp="1" noChangeArrowheads="1"/>
          </p:cNvSpPr>
          <p:nvPr>
            <p:ph type="sldNum" sz="quarter" idx="12"/>
          </p:nvPr>
        </p:nvSpPr>
        <p:spPr bwMode="auto">
          <a:xfrm>
            <a:off x="4356100" y="6243638"/>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46476D1E-9373-4106-936E-423206F1C898}" type="slidenum">
              <a:rPr lang="en-US" altLang="zh-CN" smtClean="0"/>
              <a:pPr>
                <a:defRPr/>
              </a:pPr>
              <a:t>‹#›</a:t>
            </a:fld>
            <a:endParaRPr lang="en-US" altLang="zh-CN" dirty="0"/>
          </a:p>
        </p:txBody>
      </p:sp>
    </p:spTree>
    <p:extLst>
      <p:ext uri="{BB962C8B-B14F-4D97-AF65-F5344CB8AC3E}">
        <p14:creationId xmlns:p14="http://schemas.microsoft.com/office/powerpoint/2010/main" val="904730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BCF151A1-E15E-4E9E-B44C-2EEB71625888}" type="datetime2">
              <a:rPr lang="zh-CN" altLang="en-US" smtClean="0"/>
              <a:t>2021年10月14日</a:t>
            </a:fld>
            <a:endParaRPr lang="en-US" altLang="zh-CN"/>
          </a:p>
        </p:txBody>
      </p:sp>
      <p:sp>
        <p:nvSpPr>
          <p:cNvPr id="5"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6"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919C3CBA-D627-4967-9F8F-66B34D1C26EC}" type="slidenum">
              <a:rPr lang="en-US" altLang="zh-CN" smtClean="0"/>
              <a:pPr>
                <a:defRPr/>
              </a:pPr>
              <a:t>‹#›</a:t>
            </a:fld>
            <a:endParaRPr lang="en-US" altLang="zh-CN" dirty="0"/>
          </a:p>
        </p:txBody>
      </p:sp>
    </p:spTree>
    <p:extLst>
      <p:ext uri="{BB962C8B-B14F-4D97-AF65-F5344CB8AC3E}">
        <p14:creationId xmlns:p14="http://schemas.microsoft.com/office/powerpoint/2010/main" val="2890407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C3AAA03-F00D-4B95-8C75-95F68D1BFDA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8E52A913-62EE-40C0-96F9-F29DF8A771DF}" type="slidenum">
              <a:rPr lang="en-US" altLang="zh-CN" smtClean="0"/>
              <a:pPr>
                <a:defRPr/>
              </a:pPr>
              <a:t>‹#›</a:t>
            </a:fld>
            <a:endParaRPr lang="en-US" altLang="zh-CN" dirty="0"/>
          </a:p>
        </p:txBody>
      </p:sp>
    </p:spTree>
    <p:extLst>
      <p:ext uri="{BB962C8B-B14F-4D97-AF65-F5344CB8AC3E}">
        <p14:creationId xmlns:p14="http://schemas.microsoft.com/office/powerpoint/2010/main" val="3265157162"/>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868E32B-3A59-4B4E-A7BE-7EA2B82112E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7FFA5C8-F615-4840-B62D-DD13A373EB80}" type="slidenum">
              <a:rPr lang="en-US" altLang="zh-CN" smtClean="0"/>
              <a:pPr>
                <a:defRPr/>
              </a:pPr>
              <a:t>‹#›</a:t>
            </a:fld>
            <a:endParaRPr lang="en-US" altLang="zh-CN" dirty="0"/>
          </a:p>
        </p:txBody>
      </p:sp>
    </p:spTree>
    <p:extLst>
      <p:ext uri="{BB962C8B-B14F-4D97-AF65-F5344CB8AC3E}">
        <p14:creationId xmlns:p14="http://schemas.microsoft.com/office/powerpoint/2010/main" val="223970965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90F96B67-F881-4160-9370-4117BBAD655F}"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12AB9EC-FF7F-4D6D-8C0D-F6D92EE2DE9D}" type="slidenum">
              <a:rPr lang="en-US" altLang="zh-CN" smtClean="0"/>
              <a:pPr>
                <a:defRPr/>
              </a:pPr>
              <a:t>‹#›</a:t>
            </a:fld>
            <a:endParaRPr lang="en-US" altLang="zh-CN" dirty="0"/>
          </a:p>
        </p:txBody>
      </p:sp>
    </p:spTree>
    <p:extLst>
      <p:ext uri="{BB962C8B-B14F-4D97-AF65-F5344CB8AC3E}">
        <p14:creationId xmlns:p14="http://schemas.microsoft.com/office/powerpoint/2010/main" val="86319555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6A5D126-FB0D-4309-A6F1-09A55BD7505E}" type="datetime2">
              <a:rPr lang="zh-CN" altLang="en-US" smtClean="0"/>
              <a:t>2021年10月14日</a:t>
            </a:fld>
            <a:endParaRPr lang="en-US" altLang="zh-CN"/>
          </a:p>
        </p:txBody>
      </p:sp>
      <p:sp>
        <p:nvSpPr>
          <p:cNvPr id="7"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6BEFC9A-7A71-4A96-B8DF-B10331DC93A5}" type="slidenum">
              <a:rPr lang="en-US" altLang="zh-CN" smtClean="0"/>
              <a:pPr>
                <a:defRPr/>
              </a:pPr>
              <a:t>‹#›</a:t>
            </a:fld>
            <a:endParaRPr lang="en-US" altLang="zh-CN" dirty="0"/>
          </a:p>
        </p:txBody>
      </p:sp>
    </p:spTree>
    <p:extLst>
      <p:ext uri="{BB962C8B-B14F-4D97-AF65-F5344CB8AC3E}">
        <p14:creationId xmlns:p14="http://schemas.microsoft.com/office/powerpoint/2010/main" val="331418687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2B9CD5DF-496D-473D-AE34-024E23A71C6A}"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CB5D5A36-8862-44F9-B0DA-9D20B3CAFBEC}" type="slidenum">
              <a:rPr lang="en-US" altLang="zh-CN" smtClean="0"/>
              <a:pPr>
                <a:defRPr/>
              </a:pPr>
              <a:t>‹#›</a:t>
            </a:fld>
            <a:endParaRPr lang="en-US" altLang="zh-CN" dirty="0"/>
          </a:p>
        </p:txBody>
      </p:sp>
    </p:spTree>
    <p:extLst>
      <p:ext uri="{BB962C8B-B14F-4D97-AF65-F5344CB8AC3E}">
        <p14:creationId xmlns:p14="http://schemas.microsoft.com/office/powerpoint/2010/main" val="118966056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524000"/>
            <a:ext cx="3810000" cy="4648200"/>
          </a:xfrm>
        </p:spPr>
        <p:txBody>
          <a:bodyPr/>
          <a:lstStyle/>
          <a:p>
            <a:pPr lvl="0"/>
            <a:endParaRPr lang="zh-CN" altLang="en-US" noProof="0" smtClean="0"/>
          </a:p>
        </p:txBody>
      </p:sp>
      <p:sp>
        <p:nvSpPr>
          <p:cNvPr id="4" name="文本占位符 3"/>
          <p:cNvSpPr>
            <a:spLocks noGrp="1"/>
          </p:cNvSpPr>
          <p:nvPr>
            <p:ph type="body"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420CE54-2533-4C12-9FB3-E14F45523407}"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EE7B90D-E3E2-4ED5-A97E-643188DCF7F3}" type="slidenum">
              <a:rPr lang="en-US" altLang="zh-CN" smtClean="0"/>
              <a:pPr>
                <a:defRPr/>
              </a:pPr>
              <a:t>‹#›</a:t>
            </a:fld>
            <a:endParaRPr lang="en-US" altLang="zh-CN" dirty="0"/>
          </a:p>
        </p:txBody>
      </p:sp>
    </p:spTree>
    <p:extLst>
      <p:ext uri="{BB962C8B-B14F-4D97-AF65-F5344CB8AC3E}">
        <p14:creationId xmlns:p14="http://schemas.microsoft.com/office/powerpoint/2010/main" val="3799240914"/>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524000"/>
            <a:ext cx="7772400" cy="4648200"/>
          </a:xfrm>
        </p:spPr>
        <p:txBody>
          <a:bodyPr/>
          <a:lstStyle/>
          <a:p>
            <a:pPr lvl="0"/>
            <a:endParaRPr lang="zh-CN" altLang="en-US" noProof="0" smtClean="0"/>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0DEB683-B81E-4DB8-8104-6FF97F8EBE08}"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43E90818-ECCF-4974-82E2-A167FFA65F00}" type="slidenum">
              <a:rPr lang="en-US" altLang="zh-CN" smtClean="0"/>
              <a:pPr>
                <a:defRPr/>
              </a:pPr>
              <a:t>‹#›</a:t>
            </a:fld>
            <a:endParaRPr lang="en-US" altLang="zh-CN" dirty="0"/>
          </a:p>
        </p:txBody>
      </p:sp>
    </p:spTree>
    <p:extLst>
      <p:ext uri="{BB962C8B-B14F-4D97-AF65-F5344CB8AC3E}">
        <p14:creationId xmlns:p14="http://schemas.microsoft.com/office/powerpoint/2010/main" val="355296630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18BE7BC2-B2C6-41DE-950A-68C84EC17DBD}"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E9E7097-3CA8-4EA5-968E-1CA5BAD77A3E}" type="slidenum">
              <a:rPr lang="en-US" altLang="zh-CN" smtClean="0"/>
              <a:pPr>
                <a:defRPr/>
              </a:pPr>
              <a:t>‹#›</a:t>
            </a:fld>
            <a:endParaRPr lang="en-US" altLang="zh-CN" dirty="0"/>
          </a:p>
        </p:txBody>
      </p:sp>
    </p:spTree>
    <p:extLst>
      <p:ext uri="{BB962C8B-B14F-4D97-AF65-F5344CB8AC3E}">
        <p14:creationId xmlns:p14="http://schemas.microsoft.com/office/powerpoint/2010/main" val="677360501"/>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96385A6-3301-40BD-AA1D-8CFD53FDD2DD}"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3D7953C-5D6D-4E40-B47F-6584E439A466}" type="slidenum">
              <a:rPr lang="en-US" altLang="zh-CN" smtClean="0"/>
              <a:pPr>
                <a:defRPr/>
              </a:pPr>
              <a:t>‹#›</a:t>
            </a:fld>
            <a:endParaRPr lang="en-US" altLang="zh-CN" dirty="0"/>
          </a:p>
        </p:txBody>
      </p:sp>
    </p:spTree>
    <p:extLst>
      <p:ext uri="{BB962C8B-B14F-4D97-AF65-F5344CB8AC3E}">
        <p14:creationId xmlns:p14="http://schemas.microsoft.com/office/powerpoint/2010/main" val="1998781014"/>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E7FAE4F-903C-4097-8A2E-97AE13576175}"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E95ADAD-2ED0-4763-9E3F-D9FD3D8E8D38}" type="slidenum">
              <a:rPr lang="en-US" altLang="zh-CN" smtClean="0"/>
              <a:pPr>
                <a:defRPr/>
              </a:pPr>
              <a:t>‹#›</a:t>
            </a:fld>
            <a:endParaRPr lang="en-US" altLang="zh-CN" dirty="0"/>
          </a:p>
        </p:txBody>
      </p:sp>
    </p:spTree>
    <p:extLst>
      <p:ext uri="{BB962C8B-B14F-4D97-AF65-F5344CB8AC3E}">
        <p14:creationId xmlns:p14="http://schemas.microsoft.com/office/powerpoint/2010/main" val="8482903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476250"/>
            <a:ext cx="2060575" cy="59055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476250"/>
            <a:ext cx="6030912" cy="5905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0C2815E8-BD04-40A5-AC17-6EEC66A83426}" type="datetime2">
              <a:rPr lang="zh-CN" altLang="en-US" smtClean="0"/>
              <a:t>2021年10月14日</a:t>
            </a:fld>
            <a:endParaRPr lang="en-US" altLang="zh-CN"/>
          </a:p>
        </p:txBody>
      </p:sp>
      <p:sp>
        <p:nvSpPr>
          <p:cNvPr id="5"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6"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C744A796-0F7B-40DC-A469-969B483502D8}" type="slidenum">
              <a:rPr lang="en-US" altLang="zh-CN" smtClean="0"/>
              <a:pPr>
                <a:defRPr/>
              </a:pPr>
              <a:t>‹#›</a:t>
            </a:fld>
            <a:endParaRPr lang="en-US" altLang="zh-CN" dirty="0"/>
          </a:p>
        </p:txBody>
      </p:sp>
    </p:spTree>
    <p:extLst>
      <p:ext uri="{BB962C8B-B14F-4D97-AF65-F5344CB8AC3E}">
        <p14:creationId xmlns:p14="http://schemas.microsoft.com/office/powerpoint/2010/main" val="301536791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B36693E-2FBD-4CA0-95AF-F3AE5A546262}"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FEEB9F7E-2175-4E4F-9CB7-376DF97AF565}" type="slidenum">
              <a:rPr lang="en-US" altLang="zh-CN" smtClean="0"/>
              <a:pPr>
                <a:defRPr/>
              </a:pPr>
              <a:t>‹#›</a:t>
            </a:fld>
            <a:endParaRPr lang="en-US" altLang="zh-CN" dirty="0"/>
          </a:p>
        </p:txBody>
      </p:sp>
    </p:spTree>
    <p:extLst>
      <p:ext uri="{BB962C8B-B14F-4D97-AF65-F5344CB8AC3E}">
        <p14:creationId xmlns:p14="http://schemas.microsoft.com/office/powerpoint/2010/main" val="3162764660"/>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34261AA-02A2-4E5F-8F3C-90451A7CBFC1}" type="datetime2">
              <a:rPr lang="zh-CN" altLang="en-US" smtClean="0"/>
              <a:t>2021年10月14日</a:t>
            </a:fld>
            <a:endParaRPr lang="en-US" altLang="zh-CN"/>
          </a:p>
        </p:txBody>
      </p:sp>
      <p:sp>
        <p:nvSpPr>
          <p:cNvPr id="8"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A968815-CD9A-4BB2-9D49-447895375C19}" type="slidenum">
              <a:rPr lang="en-US" altLang="zh-CN" smtClean="0"/>
              <a:pPr>
                <a:defRPr/>
              </a:pPr>
              <a:t>‹#›</a:t>
            </a:fld>
            <a:endParaRPr lang="en-US" altLang="zh-CN" dirty="0"/>
          </a:p>
        </p:txBody>
      </p:sp>
    </p:spTree>
    <p:extLst>
      <p:ext uri="{BB962C8B-B14F-4D97-AF65-F5344CB8AC3E}">
        <p14:creationId xmlns:p14="http://schemas.microsoft.com/office/powerpoint/2010/main" val="22062343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462D412-ADED-4C2A-BD03-0C07B5858E98}"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2F031EB-8C3A-45A4-A172-DBB2AA1EC866}" type="slidenum">
              <a:rPr lang="en-US" altLang="zh-CN" smtClean="0"/>
              <a:pPr>
                <a:defRPr/>
              </a:pPr>
              <a:t>‹#›</a:t>
            </a:fld>
            <a:endParaRPr lang="en-US" altLang="zh-CN" dirty="0"/>
          </a:p>
        </p:txBody>
      </p:sp>
    </p:spTree>
    <p:extLst>
      <p:ext uri="{BB962C8B-B14F-4D97-AF65-F5344CB8AC3E}">
        <p14:creationId xmlns:p14="http://schemas.microsoft.com/office/powerpoint/2010/main" val="2211812079"/>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A98B1258-46E5-475E-A046-2EF641889DCE}" type="datetime2">
              <a:rPr lang="zh-CN" altLang="en-US" smtClean="0"/>
              <a:t>2021年10月14日</a:t>
            </a:fld>
            <a:endParaRPr lang="en-US" altLang="zh-CN"/>
          </a:p>
        </p:txBody>
      </p:sp>
      <p:sp>
        <p:nvSpPr>
          <p:cNvPr id="3"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BD694B4-9AD6-4212-9A29-1C8BF6C9FCA5}" type="slidenum">
              <a:rPr lang="en-US" altLang="zh-CN" smtClean="0"/>
              <a:pPr>
                <a:defRPr/>
              </a:pPr>
              <a:t>‹#›</a:t>
            </a:fld>
            <a:endParaRPr lang="en-US" altLang="zh-CN" dirty="0"/>
          </a:p>
        </p:txBody>
      </p:sp>
    </p:spTree>
    <p:extLst>
      <p:ext uri="{BB962C8B-B14F-4D97-AF65-F5344CB8AC3E}">
        <p14:creationId xmlns:p14="http://schemas.microsoft.com/office/powerpoint/2010/main" val="87753269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9708E83D-98A9-4905-AA0E-0B7A69B3787B}"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B06063E-0A25-4247-A70D-85800EB12435}" type="slidenum">
              <a:rPr lang="en-US" altLang="zh-CN" smtClean="0"/>
              <a:pPr>
                <a:defRPr/>
              </a:pPr>
              <a:t>‹#›</a:t>
            </a:fld>
            <a:endParaRPr lang="en-US" altLang="zh-CN" dirty="0"/>
          </a:p>
        </p:txBody>
      </p:sp>
    </p:spTree>
    <p:extLst>
      <p:ext uri="{BB962C8B-B14F-4D97-AF65-F5344CB8AC3E}">
        <p14:creationId xmlns:p14="http://schemas.microsoft.com/office/powerpoint/2010/main" val="3413134177"/>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131E3B7-26B5-431A-86C0-24D9050A393A}"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F9023B5-C764-468D-8384-82B7D9D95025}" type="slidenum">
              <a:rPr lang="en-US" altLang="zh-CN" smtClean="0"/>
              <a:pPr>
                <a:defRPr/>
              </a:pPr>
              <a:t>‹#›</a:t>
            </a:fld>
            <a:endParaRPr lang="en-US" altLang="zh-CN" dirty="0"/>
          </a:p>
        </p:txBody>
      </p:sp>
    </p:spTree>
    <p:extLst>
      <p:ext uri="{BB962C8B-B14F-4D97-AF65-F5344CB8AC3E}">
        <p14:creationId xmlns:p14="http://schemas.microsoft.com/office/powerpoint/2010/main" val="399684539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1180829C-0202-4AA7-9770-E5DF1C51EA53}"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AE5A7B30-E740-495B-8201-28A72B910AAB}" type="slidenum">
              <a:rPr lang="en-US" altLang="zh-CN" smtClean="0"/>
              <a:pPr>
                <a:defRPr/>
              </a:pPr>
              <a:t>‹#›</a:t>
            </a:fld>
            <a:endParaRPr lang="en-US" altLang="zh-CN" dirty="0"/>
          </a:p>
        </p:txBody>
      </p:sp>
    </p:spTree>
    <p:extLst>
      <p:ext uri="{BB962C8B-B14F-4D97-AF65-F5344CB8AC3E}">
        <p14:creationId xmlns:p14="http://schemas.microsoft.com/office/powerpoint/2010/main" val="329214582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080883B-0A73-4DC8-890C-48808A652272}"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6D8292FD-DC0E-43FE-AC7A-3AACA22DA0D5}" type="slidenum">
              <a:rPr lang="en-US" altLang="zh-CN" smtClean="0"/>
              <a:pPr>
                <a:defRPr/>
              </a:pPr>
              <a:t>‹#›</a:t>
            </a:fld>
            <a:endParaRPr lang="en-US" altLang="zh-CN" dirty="0"/>
          </a:p>
        </p:txBody>
      </p:sp>
    </p:spTree>
    <p:extLst>
      <p:ext uri="{BB962C8B-B14F-4D97-AF65-F5344CB8AC3E}">
        <p14:creationId xmlns:p14="http://schemas.microsoft.com/office/powerpoint/2010/main" val="2833062656"/>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097734F-C200-4C12-871F-56666D963DEE}"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2C34EAF-37E0-47D8-ADA9-7D1C8A9A5CB0}" type="slidenum">
              <a:rPr lang="en-US" altLang="zh-CN" smtClean="0"/>
              <a:pPr>
                <a:defRPr/>
              </a:pPr>
              <a:t>‹#›</a:t>
            </a:fld>
            <a:endParaRPr lang="en-US" altLang="zh-CN" dirty="0"/>
          </a:p>
        </p:txBody>
      </p:sp>
    </p:spTree>
    <p:extLst>
      <p:ext uri="{BB962C8B-B14F-4D97-AF65-F5344CB8AC3E}">
        <p14:creationId xmlns:p14="http://schemas.microsoft.com/office/powerpoint/2010/main" val="1452322313"/>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890C63A-6CB3-4939-A242-C4E092F62B65}" type="datetime2">
              <a:rPr lang="zh-CN" altLang="en-US" smtClean="0"/>
              <a:t>2021年10月14日</a:t>
            </a:fld>
            <a:endParaRPr lang="en-US" altLang="zh-CN" dirty="0"/>
          </a:p>
        </p:txBody>
      </p:sp>
      <p:sp>
        <p:nvSpPr>
          <p:cNvPr id="7"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A73B1FB-75D8-4850-B140-F027C58FB845}" type="slidenum">
              <a:rPr lang="en-US" altLang="zh-CN" smtClean="0"/>
              <a:pPr>
                <a:defRPr/>
              </a:pPr>
              <a:t>‹#›</a:t>
            </a:fld>
            <a:endParaRPr lang="en-US" altLang="zh-CN" dirty="0"/>
          </a:p>
        </p:txBody>
      </p:sp>
    </p:spTree>
    <p:extLst>
      <p:ext uri="{BB962C8B-B14F-4D97-AF65-F5344CB8AC3E}">
        <p14:creationId xmlns:p14="http://schemas.microsoft.com/office/powerpoint/2010/main" val="14627556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476250"/>
            <a:ext cx="8243887" cy="5762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35075"/>
            <a:ext cx="4038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5075"/>
            <a:ext cx="4038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79512" y="6453188"/>
            <a:ext cx="2808311" cy="404812"/>
          </a:xfrm>
        </p:spPr>
        <p:txBody>
          <a:bodyPr/>
          <a:lstStyle>
            <a:lvl1pPr>
              <a:defRPr smtClean="0"/>
            </a:lvl1pPr>
          </a:lstStyle>
          <a:p>
            <a:pPr>
              <a:defRPr/>
            </a:pPr>
            <a:fld id="{1826D15B-00E0-41CE-BF7A-FF7E547F7AF1}" type="datetime2">
              <a:rPr lang="zh-CN" altLang="en-US" smtClean="0"/>
              <a:t>2021年10月14日</a:t>
            </a:fld>
            <a:endParaRPr lang="en-US" altLang="zh-CN"/>
          </a:p>
        </p:txBody>
      </p:sp>
      <p:sp>
        <p:nvSpPr>
          <p:cNvPr id="6"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7"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A20DAED4-40D6-4F65-9E5A-E029CC720BE0}" type="slidenum">
              <a:rPr lang="en-US" altLang="zh-CN" smtClean="0"/>
              <a:pPr>
                <a:defRPr/>
              </a:pPr>
              <a:t>‹#›</a:t>
            </a:fld>
            <a:endParaRPr lang="en-US" altLang="zh-CN" dirty="0"/>
          </a:p>
        </p:txBody>
      </p:sp>
    </p:spTree>
    <p:extLst>
      <p:ext uri="{BB962C8B-B14F-4D97-AF65-F5344CB8AC3E}">
        <p14:creationId xmlns:p14="http://schemas.microsoft.com/office/powerpoint/2010/main" val="1476684574"/>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66C4609-827E-4EE7-8518-88798563C1AE}"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6FD44A32-0B76-4A87-AB2B-CB6908D84846}" type="slidenum">
              <a:rPr lang="en-US" altLang="zh-CN" smtClean="0"/>
              <a:pPr>
                <a:defRPr/>
              </a:pPr>
              <a:t>‹#›</a:t>
            </a:fld>
            <a:endParaRPr lang="en-US" altLang="zh-CN" dirty="0"/>
          </a:p>
        </p:txBody>
      </p:sp>
    </p:spTree>
    <p:extLst>
      <p:ext uri="{BB962C8B-B14F-4D97-AF65-F5344CB8AC3E}">
        <p14:creationId xmlns:p14="http://schemas.microsoft.com/office/powerpoint/2010/main" val="305823761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524000"/>
            <a:ext cx="3810000" cy="4648200"/>
          </a:xfrm>
        </p:spPr>
        <p:txBody>
          <a:bodyPr/>
          <a:lstStyle/>
          <a:p>
            <a:pPr lvl="0"/>
            <a:endParaRPr lang="zh-CN" altLang="en-US" noProof="0" smtClean="0"/>
          </a:p>
        </p:txBody>
      </p:sp>
      <p:sp>
        <p:nvSpPr>
          <p:cNvPr id="4" name="文本占位符 3"/>
          <p:cNvSpPr>
            <a:spLocks noGrp="1"/>
          </p:cNvSpPr>
          <p:nvPr>
            <p:ph type="body"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D4020F6-BA04-44E5-A922-8CA6BA49E3CA}"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FB5CB720-4749-4D85-BB35-9B9F6FE8DB86}" type="slidenum">
              <a:rPr lang="en-US" altLang="zh-CN" smtClean="0"/>
              <a:pPr>
                <a:defRPr/>
              </a:pPr>
              <a:t>‹#›</a:t>
            </a:fld>
            <a:endParaRPr lang="en-US" altLang="zh-CN" dirty="0"/>
          </a:p>
        </p:txBody>
      </p:sp>
    </p:spTree>
    <p:extLst>
      <p:ext uri="{BB962C8B-B14F-4D97-AF65-F5344CB8AC3E}">
        <p14:creationId xmlns:p14="http://schemas.microsoft.com/office/powerpoint/2010/main" val="36911683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524000"/>
            <a:ext cx="7772400" cy="4648200"/>
          </a:xfrm>
        </p:spPr>
        <p:txBody>
          <a:bodyPr/>
          <a:lstStyle/>
          <a:p>
            <a:pPr lvl="0"/>
            <a:endParaRPr lang="zh-CN" altLang="en-US" noProof="0" smtClean="0"/>
          </a:p>
        </p:txBody>
      </p:sp>
      <p:sp>
        <p:nvSpPr>
          <p:cNvPr id="4"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A8B634D3-6EAD-4985-893F-9506767181E8}"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6322995-EE5D-4A35-A0CB-586581FB3BF7}" type="slidenum">
              <a:rPr lang="en-US" altLang="zh-CN" smtClean="0"/>
              <a:pPr>
                <a:defRPr/>
              </a:pPr>
              <a:t>‹#›</a:t>
            </a:fld>
            <a:endParaRPr lang="en-US" altLang="zh-CN" dirty="0"/>
          </a:p>
        </p:txBody>
      </p:sp>
    </p:spTree>
    <p:extLst>
      <p:ext uri="{BB962C8B-B14F-4D97-AF65-F5344CB8AC3E}">
        <p14:creationId xmlns:p14="http://schemas.microsoft.com/office/powerpoint/2010/main" val="3574671572"/>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DC167F4D-6F73-4B3D-A595-78E7E20C4243}" type="datetime2">
              <a:rPr lang="zh-CN" altLang="en-US" smtClean="0"/>
              <a:t>2021年10月14日</a:t>
            </a:fld>
            <a:endParaRPr lang="en-US" altLang="zh-CN"/>
          </a:p>
        </p:txBody>
      </p:sp>
      <p:sp>
        <p:nvSpPr>
          <p:cNvPr id="5"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0F3AA1FB-A5A9-406B-9461-5D29F49860EB}" type="slidenum">
              <a:rPr lang="en-US" altLang="zh-CN" smtClean="0"/>
              <a:pPr>
                <a:defRPr/>
              </a:pPr>
              <a:t>‹#›</a:t>
            </a:fld>
            <a:endParaRPr lang="en-US" altLang="zh-CN" dirty="0"/>
          </a:p>
        </p:txBody>
      </p:sp>
    </p:spTree>
    <p:extLst>
      <p:ext uri="{BB962C8B-B14F-4D97-AF65-F5344CB8AC3E}">
        <p14:creationId xmlns:p14="http://schemas.microsoft.com/office/powerpoint/2010/main" val="3306704654"/>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20988526-8F5E-4A99-866E-551AB4C1D801}" type="datetime2">
              <a:rPr lang="zh-CN" altLang="en-US" smtClean="0"/>
              <a:t>2021年10月14日</a:t>
            </a:fld>
            <a:endParaRPr lang="en-US" altLang="zh-CN"/>
          </a:p>
        </p:txBody>
      </p:sp>
      <p:sp>
        <p:nvSpPr>
          <p:cNvPr id="5"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360F6F47-6D02-4A1A-9677-29F5B44EA2D6}" type="slidenum">
              <a:rPr lang="en-US" altLang="zh-CN" smtClean="0"/>
              <a:pPr>
                <a:defRPr/>
              </a:pPr>
              <a:t>‹#›</a:t>
            </a:fld>
            <a:endParaRPr lang="en-US" altLang="zh-CN" dirty="0"/>
          </a:p>
        </p:txBody>
      </p:sp>
    </p:spTree>
    <p:extLst>
      <p:ext uri="{BB962C8B-B14F-4D97-AF65-F5344CB8AC3E}">
        <p14:creationId xmlns:p14="http://schemas.microsoft.com/office/powerpoint/2010/main" val="156451144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7AFF41C3-1A21-430C-B477-D32AE091CBD7}" type="datetime2">
              <a:rPr lang="zh-CN" altLang="en-US" smtClean="0"/>
              <a:t>2021年10月14日</a:t>
            </a:fld>
            <a:endParaRPr lang="en-US" altLang="zh-CN"/>
          </a:p>
        </p:txBody>
      </p:sp>
      <p:sp>
        <p:nvSpPr>
          <p:cNvPr id="5"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3EE56C21-0AE4-40DB-A213-DFF367FB8A9A}" type="slidenum">
              <a:rPr lang="en-US" altLang="zh-CN" smtClean="0"/>
              <a:pPr>
                <a:defRPr/>
              </a:pPr>
              <a:t>‹#›</a:t>
            </a:fld>
            <a:endParaRPr lang="en-US" altLang="zh-CN" dirty="0"/>
          </a:p>
        </p:txBody>
      </p:sp>
    </p:spTree>
    <p:extLst>
      <p:ext uri="{BB962C8B-B14F-4D97-AF65-F5344CB8AC3E}">
        <p14:creationId xmlns:p14="http://schemas.microsoft.com/office/powerpoint/2010/main" val="51915624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5D7D958C-1BFA-40EF-96DE-9B391EFD04F4}" type="datetime2">
              <a:rPr lang="zh-CN" altLang="en-US" smtClean="0"/>
              <a:t>2021年10月14日</a:t>
            </a:fld>
            <a:endParaRPr lang="en-US" altLang="zh-CN"/>
          </a:p>
        </p:txBody>
      </p:sp>
      <p:sp>
        <p:nvSpPr>
          <p:cNvPr id="6"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04FC9A60-85A4-4BF5-90F8-87C108245304}" type="slidenum">
              <a:rPr lang="en-US" altLang="zh-CN" smtClean="0"/>
              <a:pPr>
                <a:defRPr/>
              </a:pPr>
              <a:t>‹#›</a:t>
            </a:fld>
            <a:endParaRPr lang="en-US" altLang="zh-CN" dirty="0"/>
          </a:p>
        </p:txBody>
      </p:sp>
    </p:spTree>
    <p:extLst>
      <p:ext uri="{BB962C8B-B14F-4D97-AF65-F5344CB8AC3E}">
        <p14:creationId xmlns:p14="http://schemas.microsoft.com/office/powerpoint/2010/main" val="206566872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DABE4B75-012E-4F19-87C9-58997E29AAED}" type="datetime2">
              <a:rPr lang="zh-CN" altLang="en-US" smtClean="0"/>
              <a:t>2021年10月14日</a:t>
            </a:fld>
            <a:endParaRPr lang="en-US" altLang="zh-CN"/>
          </a:p>
        </p:txBody>
      </p:sp>
      <p:sp>
        <p:nvSpPr>
          <p:cNvPr id="8"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C1905CAD-1002-4101-9232-BCFF758C8859}" type="slidenum">
              <a:rPr lang="en-US" altLang="zh-CN" smtClean="0"/>
              <a:pPr>
                <a:defRPr/>
              </a:pPr>
              <a:t>‹#›</a:t>
            </a:fld>
            <a:endParaRPr lang="en-US" altLang="zh-CN" dirty="0"/>
          </a:p>
        </p:txBody>
      </p:sp>
    </p:spTree>
    <p:extLst>
      <p:ext uri="{BB962C8B-B14F-4D97-AF65-F5344CB8AC3E}">
        <p14:creationId xmlns:p14="http://schemas.microsoft.com/office/powerpoint/2010/main" val="359092207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1177AB84-3B7E-4A2B-8B63-D99D634B8034}" type="datetime2">
              <a:rPr lang="zh-CN" altLang="en-US" smtClean="0"/>
              <a:t>2021年10月14日</a:t>
            </a:fld>
            <a:endParaRPr lang="en-US" altLang="zh-CN"/>
          </a:p>
        </p:txBody>
      </p:sp>
      <p:sp>
        <p:nvSpPr>
          <p:cNvPr id="4"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5AE128AB-3F7B-49A6-81DF-B314DE602F2F}" type="slidenum">
              <a:rPr lang="en-US" altLang="zh-CN" smtClean="0"/>
              <a:pPr>
                <a:defRPr/>
              </a:pPr>
              <a:t>‹#›</a:t>
            </a:fld>
            <a:endParaRPr lang="en-US" altLang="zh-CN" dirty="0"/>
          </a:p>
        </p:txBody>
      </p:sp>
    </p:spTree>
    <p:extLst>
      <p:ext uri="{BB962C8B-B14F-4D97-AF65-F5344CB8AC3E}">
        <p14:creationId xmlns:p14="http://schemas.microsoft.com/office/powerpoint/2010/main" val="4024416119"/>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38CD8A8A-C3C5-48E9-8C5F-6D2D0577AE58}" type="datetime2">
              <a:rPr lang="zh-CN" altLang="en-US" smtClean="0"/>
              <a:t>2021年10月14日</a:t>
            </a:fld>
            <a:endParaRPr lang="en-US" altLang="zh-CN"/>
          </a:p>
        </p:txBody>
      </p:sp>
      <p:sp>
        <p:nvSpPr>
          <p:cNvPr id="3"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32D55B05-5729-4B3D-884B-6572F53F56B7}" type="slidenum">
              <a:rPr lang="en-US" altLang="zh-CN" smtClean="0"/>
              <a:pPr>
                <a:defRPr/>
              </a:pPr>
              <a:t>‹#›</a:t>
            </a:fld>
            <a:endParaRPr lang="en-US" altLang="zh-CN" dirty="0"/>
          </a:p>
        </p:txBody>
      </p:sp>
    </p:spTree>
    <p:extLst>
      <p:ext uri="{BB962C8B-B14F-4D97-AF65-F5344CB8AC3E}">
        <p14:creationId xmlns:p14="http://schemas.microsoft.com/office/powerpoint/2010/main" val="238134088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42913" y="476250"/>
            <a:ext cx="8243887" cy="5762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35075"/>
            <a:ext cx="4038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8200" y="1235075"/>
            <a:ext cx="4038600" cy="5146675"/>
          </a:xfrm>
        </p:spPr>
        <p:txBody>
          <a:bodyPr/>
          <a:lstStyle/>
          <a:p>
            <a:pPr lvl="0"/>
            <a:endParaRPr lang="zh-CN" altLang="en-US" noProof="0" smtClean="0"/>
          </a:p>
        </p:txBody>
      </p:sp>
      <p:sp>
        <p:nvSpPr>
          <p:cNvPr id="5" name="日期占位符 4"/>
          <p:cNvSpPr>
            <a:spLocks noGrp="1"/>
          </p:cNvSpPr>
          <p:nvPr>
            <p:ph type="dt" sz="half" idx="10"/>
          </p:nvPr>
        </p:nvSpPr>
        <p:spPr/>
        <p:txBody>
          <a:bodyPr/>
          <a:lstStyle>
            <a:lvl1pPr>
              <a:defRPr smtClean="0"/>
            </a:lvl1pPr>
          </a:lstStyle>
          <a:p>
            <a:pPr>
              <a:defRPr/>
            </a:pPr>
            <a:fld id="{251F7D8F-00A0-4371-BB21-86218AAC160B}" type="datetime2">
              <a:rPr lang="zh-CN" altLang="en-US" smtClean="0"/>
              <a:t>2021年10月14日</a:t>
            </a:fld>
            <a:endParaRPr lang="en-US" altLang="zh-CN"/>
          </a:p>
        </p:txBody>
      </p:sp>
      <p:sp>
        <p:nvSpPr>
          <p:cNvPr id="6"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7"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F3138012-8070-47FA-A2F4-2A9F80A946C2}" type="slidenum">
              <a:rPr lang="en-US" altLang="zh-CN" smtClean="0"/>
              <a:pPr>
                <a:defRPr/>
              </a:pPr>
              <a:t>‹#›</a:t>
            </a:fld>
            <a:endParaRPr lang="en-US" altLang="zh-CN" dirty="0"/>
          </a:p>
        </p:txBody>
      </p:sp>
    </p:spTree>
    <p:extLst>
      <p:ext uri="{BB962C8B-B14F-4D97-AF65-F5344CB8AC3E}">
        <p14:creationId xmlns:p14="http://schemas.microsoft.com/office/powerpoint/2010/main" val="186808128"/>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DA32551B-B544-44BE-AB36-24DF8C19A4F5}" type="datetime2">
              <a:rPr lang="zh-CN" altLang="en-US" smtClean="0"/>
              <a:t>2021年10月14日</a:t>
            </a:fld>
            <a:endParaRPr lang="en-US" altLang="zh-CN"/>
          </a:p>
        </p:txBody>
      </p:sp>
      <p:sp>
        <p:nvSpPr>
          <p:cNvPr id="6"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8D8D35A4-D205-4242-ACF5-F528471A7B52}" type="slidenum">
              <a:rPr lang="en-US" altLang="zh-CN" smtClean="0"/>
              <a:pPr>
                <a:defRPr/>
              </a:pPr>
              <a:t>‹#›</a:t>
            </a:fld>
            <a:endParaRPr lang="en-US" altLang="zh-CN" dirty="0"/>
          </a:p>
        </p:txBody>
      </p:sp>
    </p:spTree>
    <p:extLst>
      <p:ext uri="{BB962C8B-B14F-4D97-AF65-F5344CB8AC3E}">
        <p14:creationId xmlns:p14="http://schemas.microsoft.com/office/powerpoint/2010/main" val="60859667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9B67F279-2D1B-495A-B5E0-382A03BCEDB8}" type="datetime2">
              <a:rPr lang="zh-CN" altLang="en-US" smtClean="0"/>
              <a:t>2021年10月14日</a:t>
            </a:fld>
            <a:endParaRPr lang="en-US" altLang="zh-CN"/>
          </a:p>
        </p:txBody>
      </p:sp>
      <p:sp>
        <p:nvSpPr>
          <p:cNvPr id="6"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B3D30387-2EFC-4A6D-B779-9D3B76866A77}" type="slidenum">
              <a:rPr lang="en-US" altLang="zh-CN" smtClean="0"/>
              <a:pPr>
                <a:defRPr/>
              </a:pPr>
              <a:t>‹#›</a:t>
            </a:fld>
            <a:endParaRPr lang="en-US" altLang="zh-CN" dirty="0"/>
          </a:p>
        </p:txBody>
      </p:sp>
    </p:spTree>
    <p:extLst>
      <p:ext uri="{BB962C8B-B14F-4D97-AF65-F5344CB8AC3E}">
        <p14:creationId xmlns:p14="http://schemas.microsoft.com/office/powerpoint/2010/main" val="844496839"/>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85F64A4E-BA99-46F2-BC2B-379AB0289CE7}" type="datetime2">
              <a:rPr lang="zh-CN" altLang="en-US" smtClean="0"/>
              <a:t>2021年10月14日</a:t>
            </a:fld>
            <a:endParaRPr lang="en-US" altLang="zh-CN"/>
          </a:p>
        </p:txBody>
      </p:sp>
      <p:sp>
        <p:nvSpPr>
          <p:cNvPr id="5"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EECF8564-EE8D-448C-BF66-1E0645532DAC}" type="slidenum">
              <a:rPr lang="en-US" altLang="zh-CN" smtClean="0"/>
              <a:pPr>
                <a:defRPr/>
              </a:pPr>
              <a:t>‹#›</a:t>
            </a:fld>
            <a:endParaRPr lang="en-US" altLang="zh-CN" dirty="0"/>
          </a:p>
        </p:txBody>
      </p:sp>
    </p:spTree>
    <p:extLst>
      <p:ext uri="{BB962C8B-B14F-4D97-AF65-F5344CB8AC3E}">
        <p14:creationId xmlns:p14="http://schemas.microsoft.com/office/powerpoint/2010/main" val="1338815116"/>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306A4EB1-604E-49C0-8FAF-73EF6766E494}" type="datetime2">
              <a:rPr lang="zh-CN" altLang="en-US" smtClean="0"/>
              <a:t>2021年10月14日</a:t>
            </a:fld>
            <a:endParaRPr lang="en-US" altLang="zh-CN"/>
          </a:p>
        </p:txBody>
      </p:sp>
      <p:sp>
        <p:nvSpPr>
          <p:cNvPr id="5"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EE53C163-F3C3-4AF8-BBF3-4E913C42EF82}" type="slidenum">
              <a:rPr lang="en-US" altLang="zh-CN" smtClean="0"/>
              <a:pPr>
                <a:defRPr/>
              </a:pPr>
              <a:t>‹#›</a:t>
            </a:fld>
            <a:endParaRPr lang="en-US" altLang="zh-CN" dirty="0"/>
          </a:p>
        </p:txBody>
      </p:sp>
    </p:spTree>
    <p:extLst>
      <p:ext uri="{BB962C8B-B14F-4D97-AF65-F5344CB8AC3E}">
        <p14:creationId xmlns:p14="http://schemas.microsoft.com/office/powerpoint/2010/main" val="273954593"/>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77724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85800" y="3924300"/>
            <a:ext cx="77724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F33B2BC6-8D20-4ABF-9378-F715062F2CC6}" type="datetime2">
              <a:rPr lang="zh-CN" altLang="en-US" smtClean="0"/>
              <a:t>2021年10月14日</a:t>
            </a:fld>
            <a:endParaRPr lang="en-US" altLang="zh-CN"/>
          </a:p>
        </p:txBody>
      </p:sp>
      <p:sp>
        <p:nvSpPr>
          <p:cNvPr id="6"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B39D7B46-C762-4C37-984D-91AA2B44A029}" type="slidenum">
              <a:rPr lang="en-US" altLang="zh-CN" smtClean="0"/>
              <a:pPr>
                <a:defRPr/>
              </a:pPr>
              <a:t>‹#›</a:t>
            </a:fld>
            <a:endParaRPr lang="en-US" altLang="zh-CN" dirty="0"/>
          </a:p>
        </p:txBody>
      </p:sp>
    </p:spTree>
    <p:extLst>
      <p:ext uri="{BB962C8B-B14F-4D97-AF65-F5344CB8AC3E}">
        <p14:creationId xmlns:p14="http://schemas.microsoft.com/office/powerpoint/2010/main" val="373983658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524000"/>
            <a:ext cx="3810000" cy="4648200"/>
          </a:xfrm>
        </p:spPr>
        <p:txBody>
          <a:bodyPr/>
          <a:lstStyle/>
          <a:p>
            <a:pPr lvl="0"/>
            <a:endParaRPr lang="zh-CN" altLang="en-US" noProof="0" smtClean="0"/>
          </a:p>
        </p:txBody>
      </p:sp>
      <p:sp>
        <p:nvSpPr>
          <p:cNvPr id="5"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1CBABCF8-2734-484C-98F8-DBED155685FB}" type="datetime2">
              <a:rPr lang="zh-CN" altLang="en-US" smtClean="0"/>
              <a:t>2021年10月14日</a:t>
            </a:fld>
            <a:endParaRPr lang="en-US" altLang="zh-CN"/>
          </a:p>
        </p:txBody>
      </p:sp>
      <p:sp>
        <p:nvSpPr>
          <p:cNvPr id="6"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215EF247-8BA3-4D3B-AE03-CA42D3CD5ED1}" type="slidenum">
              <a:rPr lang="en-US" altLang="zh-CN" smtClean="0"/>
              <a:pPr>
                <a:defRPr/>
              </a:pPr>
              <a:t>‹#›</a:t>
            </a:fld>
            <a:endParaRPr lang="en-US" altLang="zh-CN" dirty="0"/>
          </a:p>
        </p:txBody>
      </p:sp>
    </p:spTree>
    <p:extLst>
      <p:ext uri="{BB962C8B-B14F-4D97-AF65-F5344CB8AC3E}">
        <p14:creationId xmlns:p14="http://schemas.microsoft.com/office/powerpoint/2010/main" val="345900236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6C01F3D5-6B0C-4AC0-A199-C6B4BCA646DB}" type="datetime2">
              <a:rPr lang="zh-CN" altLang="en-US" smtClean="0"/>
              <a:t>2021年10月14日</a:t>
            </a:fld>
            <a:endParaRPr lang="en-US" altLang="zh-CN"/>
          </a:p>
        </p:txBody>
      </p:sp>
      <p:sp>
        <p:nvSpPr>
          <p:cNvPr id="6"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DF842BD4-80A8-4B56-8DC5-1E5D8B71E0B4}" type="slidenum">
              <a:rPr lang="en-US" altLang="zh-CN" smtClean="0"/>
              <a:pPr>
                <a:defRPr/>
              </a:pPr>
              <a:t>‹#›</a:t>
            </a:fld>
            <a:endParaRPr lang="en-US" altLang="zh-CN" dirty="0"/>
          </a:p>
        </p:txBody>
      </p:sp>
    </p:spTree>
    <p:extLst>
      <p:ext uri="{BB962C8B-B14F-4D97-AF65-F5344CB8AC3E}">
        <p14:creationId xmlns:p14="http://schemas.microsoft.com/office/powerpoint/2010/main" val="1153668121"/>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4"/>
          <p:cNvSpPr>
            <a:spLocks noGrp="1" noChangeArrowheads="1"/>
          </p:cNvSpPr>
          <p:nvPr>
            <p:ph type="dt" sz="half" idx="10"/>
          </p:nvPr>
        </p:nvSpPr>
        <p:spPr/>
        <p:txBody>
          <a:bodyPr/>
          <a:lstStyle>
            <a:lvl1pPr algn="ctr">
              <a:spcBef>
                <a:spcPct val="20000"/>
              </a:spcBef>
              <a:buSzPct val="90000"/>
              <a:defRPr b="1" smtClean="0">
                <a:ea typeface="楷体_GB2312" pitchFamily="49" charset="-122"/>
              </a:defRPr>
            </a:lvl1pPr>
          </a:lstStyle>
          <a:p>
            <a:pPr>
              <a:defRPr/>
            </a:pPr>
            <a:fld id="{45A37380-F833-480B-A877-055E9CE2611A}" type="datetime2">
              <a:rPr lang="zh-CN" altLang="en-US" smtClean="0"/>
              <a:t>2021年10月14日</a:t>
            </a:fld>
            <a:endParaRPr lang="en-US" altLang="zh-CN"/>
          </a:p>
        </p:txBody>
      </p:sp>
      <p:sp>
        <p:nvSpPr>
          <p:cNvPr id="7" name="Rectangle 15"/>
          <p:cNvSpPr>
            <a:spLocks noGrp="1" noChangeArrowheads="1"/>
          </p:cNvSpPr>
          <p:nvPr>
            <p:ph type="ftr" sz="quarter" idx="11"/>
          </p:nvPr>
        </p:nvSpPr>
        <p:spPr/>
        <p:txBody>
          <a:bodyPr/>
          <a:lstStyle>
            <a:lvl1pPr>
              <a:spcBef>
                <a:spcPct val="20000"/>
              </a:spcBef>
              <a:buSzPct val="90000"/>
              <a:defRPr b="1">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16"/>
          <p:cNvSpPr>
            <a:spLocks noGrp="1" noChangeArrowheads="1"/>
          </p:cNvSpPr>
          <p:nvPr>
            <p:ph type="sldNum" sz="quarter" idx="12"/>
          </p:nvPr>
        </p:nvSpPr>
        <p:spPr/>
        <p:txBody>
          <a:bodyPr/>
          <a:lstStyle>
            <a:lvl1pPr>
              <a:spcBef>
                <a:spcPct val="20000"/>
              </a:spcBef>
              <a:buSzPct val="90000"/>
              <a:defRPr b="1">
                <a:ea typeface="楷体_GB2312" pitchFamily="49" charset="-122"/>
              </a:defRPr>
            </a:lvl1pPr>
          </a:lstStyle>
          <a:p>
            <a:pPr>
              <a:defRPr/>
            </a:pPr>
            <a:r>
              <a:rPr lang="en-US" altLang="zh-CN" dirty="0" smtClean="0"/>
              <a:t>Lecture 03- </a:t>
            </a:r>
            <a:fld id="{4E07F6EA-E9D3-40EC-94AA-96A557531615}" type="slidenum">
              <a:rPr lang="en-US" altLang="zh-CN" smtClean="0"/>
              <a:pPr>
                <a:defRPr/>
              </a:pPr>
              <a:t>‹#›</a:t>
            </a:fld>
            <a:endParaRPr lang="en-US" altLang="zh-CN" dirty="0"/>
          </a:p>
        </p:txBody>
      </p:sp>
    </p:spTree>
    <p:extLst>
      <p:ext uri="{BB962C8B-B14F-4D97-AF65-F5344CB8AC3E}">
        <p14:creationId xmlns:p14="http://schemas.microsoft.com/office/powerpoint/2010/main" val="409938490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476250"/>
            <a:ext cx="8243887" cy="5762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35075"/>
            <a:ext cx="4038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235075"/>
            <a:ext cx="4038600"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884613"/>
            <a:ext cx="4038600" cy="2497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p:txBody>
          <a:bodyPr/>
          <a:lstStyle>
            <a:lvl1pPr>
              <a:defRPr smtClean="0"/>
            </a:lvl1pPr>
          </a:lstStyle>
          <a:p>
            <a:pPr>
              <a:defRPr/>
            </a:pPr>
            <a:fld id="{F281415B-A3BD-44FA-94A7-E6BCA51EE199}" type="datetime2">
              <a:rPr lang="zh-CN" altLang="en-US" smtClean="0"/>
              <a:t>2021年10月14日</a:t>
            </a:fld>
            <a:endParaRPr lang="en-US" altLang="zh-CN"/>
          </a:p>
        </p:txBody>
      </p:sp>
      <p:sp>
        <p:nvSpPr>
          <p:cNvPr id="7"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8"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96CF7BF9-E231-4B2B-94B2-23D988592C92}" type="slidenum">
              <a:rPr lang="en-US" altLang="zh-CN" smtClean="0"/>
              <a:pPr>
                <a:defRPr/>
              </a:pPr>
              <a:t>‹#›</a:t>
            </a:fld>
            <a:endParaRPr lang="en-US" altLang="zh-CN" dirty="0"/>
          </a:p>
        </p:txBody>
      </p:sp>
    </p:spTree>
    <p:extLst>
      <p:ext uri="{BB962C8B-B14F-4D97-AF65-F5344CB8AC3E}">
        <p14:creationId xmlns:p14="http://schemas.microsoft.com/office/powerpoint/2010/main" val="27914080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D9C76A7-0C04-4DDF-8704-F1E8112314A9}" type="datetime2">
              <a:rPr lang="zh-CN" altLang="en-US" smtClean="0"/>
              <a:t>2021年10月14日</a:t>
            </a:fld>
            <a:endParaRPr lang="en-US" altLang="zh-CN"/>
          </a:p>
        </p:txBody>
      </p:sp>
      <p:sp>
        <p:nvSpPr>
          <p:cNvPr id="5" name="页脚占位符 4"/>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灯片编号占位符 5"/>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AE3FF56C-0268-47DB-82E0-757FE126D57C}" type="slidenum">
              <a:rPr lang="en-US" altLang="zh-CN" smtClean="0"/>
              <a:pPr>
                <a:defRPr/>
              </a:pPr>
              <a:t>‹#›</a:t>
            </a:fld>
            <a:endParaRPr lang="en-US" altLang="zh-CN" dirty="0"/>
          </a:p>
        </p:txBody>
      </p:sp>
    </p:spTree>
    <p:extLst>
      <p:ext uri="{BB962C8B-B14F-4D97-AF65-F5344CB8AC3E}">
        <p14:creationId xmlns:p14="http://schemas.microsoft.com/office/powerpoint/2010/main" val="310822681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0" y="6477000"/>
            <a:ext cx="31242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2BBECB4-D3F0-4CFA-87D2-A6F0AA66E6FB}" type="datetime2">
              <a:rPr lang="zh-CN" altLang="en-US" smtClean="0"/>
              <a:t>2021年10月14日</a:t>
            </a:fld>
            <a:endParaRPr lang="en-US" altLang="zh-CN"/>
          </a:p>
        </p:txBody>
      </p:sp>
      <p:sp>
        <p:nvSpPr>
          <p:cNvPr id="5" name="页脚占位符 4"/>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灯片编号占位符 5"/>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a:t>
            </a:r>
            <a:fld id="{16AD43EE-8605-4F50-97C2-2B5330625E69}" type="slidenum">
              <a:rPr lang="en-US" altLang="zh-CN" smtClean="0"/>
              <a:pPr>
                <a:defRPr/>
              </a:pPr>
              <a:t>‹#›</a:t>
            </a:fld>
            <a:endParaRPr lang="en-US" altLang="zh-CN" dirty="0"/>
          </a:p>
        </p:txBody>
      </p:sp>
    </p:spTree>
    <p:extLst>
      <p:ext uri="{BB962C8B-B14F-4D97-AF65-F5344CB8AC3E}">
        <p14:creationId xmlns:p14="http://schemas.microsoft.com/office/powerpoint/2010/main" val="33354788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C39F1E4D-E39E-43A0-902C-3005A5240AC0}" type="datetime2">
              <a:rPr lang="zh-CN" altLang="en-US" smtClean="0"/>
              <a:t>2021年10月14日</a:t>
            </a:fld>
            <a:endParaRPr lang="en-US" altLang="zh-CN"/>
          </a:p>
        </p:txBody>
      </p:sp>
      <p:sp>
        <p:nvSpPr>
          <p:cNvPr id="5" name="页脚占位符 4"/>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灯片编号占位符 5"/>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8306E9AC-4819-4330-9651-47BAC4879163}" type="slidenum">
              <a:rPr lang="en-US" altLang="zh-CN" smtClean="0"/>
              <a:pPr>
                <a:defRPr/>
              </a:pPr>
              <a:t>‹#›</a:t>
            </a:fld>
            <a:endParaRPr lang="en-US" altLang="zh-CN" dirty="0"/>
          </a:p>
        </p:txBody>
      </p:sp>
    </p:spTree>
    <p:extLst>
      <p:ext uri="{BB962C8B-B14F-4D97-AF65-F5344CB8AC3E}">
        <p14:creationId xmlns:p14="http://schemas.microsoft.com/office/powerpoint/2010/main" val="38512508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0" y="6477000"/>
            <a:ext cx="31242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BB75E81-68E6-4CF3-A95C-3346E4B4CFBB}" type="datetime2">
              <a:rPr lang="zh-CN" altLang="en-US" smtClean="0"/>
              <a:t>2021年10月14日</a:t>
            </a:fld>
            <a:endParaRPr lang="en-US" altLang="zh-CN"/>
          </a:p>
        </p:txBody>
      </p:sp>
      <p:sp>
        <p:nvSpPr>
          <p:cNvPr id="6" name="页脚占位符 5"/>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灯片编号占位符 6"/>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a:t>
            </a:r>
            <a:fld id="{FD5039B3-5289-47EA-BAF1-B6FAD59A7A7C}" type="slidenum">
              <a:rPr lang="en-US" altLang="zh-CN" smtClean="0"/>
              <a:pPr>
                <a:defRPr/>
              </a:pPr>
              <a:t>‹#›</a:t>
            </a:fld>
            <a:endParaRPr lang="en-US" altLang="zh-CN" dirty="0"/>
          </a:p>
        </p:txBody>
      </p:sp>
    </p:spTree>
    <p:extLst>
      <p:ext uri="{BB962C8B-B14F-4D97-AF65-F5344CB8AC3E}">
        <p14:creationId xmlns:p14="http://schemas.microsoft.com/office/powerpoint/2010/main" val="417127738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0D5F154-093C-48AC-923A-D41974858A03}" type="datetime2">
              <a:rPr lang="zh-CN" altLang="en-US" smtClean="0"/>
              <a:t>2021年10月14日</a:t>
            </a:fld>
            <a:endParaRPr lang="en-US" altLang="zh-CN"/>
          </a:p>
        </p:txBody>
      </p:sp>
      <p:sp>
        <p:nvSpPr>
          <p:cNvPr id="8" name="页脚占位符 7"/>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灯片编号占位符 8"/>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fld id="{52A6E26C-153A-4E1E-BD36-826D10D3BF78}" type="slidenum">
              <a:rPr lang="en-US" altLang="zh-CN"/>
              <a:pPr>
                <a:defRPr/>
              </a:pPr>
              <a:t>‹#›</a:t>
            </a:fld>
            <a:endParaRPr lang="en-US" altLang="zh-CN"/>
          </a:p>
        </p:txBody>
      </p:sp>
    </p:spTree>
    <p:extLst>
      <p:ext uri="{BB962C8B-B14F-4D97-AF65-F5344CB8AC3E}">
        <p14:creationId xmlns:p14="http://schemas.microsoft.com/office/powerpoint/2010/main" val="332396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251520" y="6453189"/>
            <a:ext cx="2872679" cy="288179"/>
          </a:xfrm>
        </p:spPr>
        <p:txBody>
          <a:bodyPr/>
          <a:lstStyle>
            <a:lvl1pPr>
              <a:defRPr smtClean="0"/>
            </a:lvl1pPr>
          </a:lstStyle>
          <a:p>
            <a:pPr>
              <a:defRPr/>
            </a:pPr>
            <a:fld id="{8A86617F-2685-458B-888C-15585D24C006}" type="datetime2">
              <a:rPr lang="zh-CN" altLang="en-US" smtClean="0"/>
              <a:t>2021年10月14日</a:t>
            </a:fld>
            <a:endParaRPr lang="en-US" altLang="zh-CN"/>
          </a:p>
        </p:txBody>
      </p:sp>
      <p:sp>
        <p:nvSpPr>
          <p:cNvPr id="5"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6"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a:t>
            </a:r>
            <a:fld id="{389AF14C-AC04-4BC5-829C-9F08A296BD81}" type="slidenum">
              <a:rPr lang="en-US" altLang="zh-CN" smtClean="0"/>
              <a:pPr>
                <a:defRPr/>
              </a:pPr>
              <a:t>‹#›</a:t>
            </a:fld>
            <a:endParaRPr lang="en-US" altLang="zh-CN" dirty="0"/>
          </a:p>
        </p:txBody>
      </p:sp>
    </p:spTree>
    <p:extLst>
      <p:ext uri="{BB962C8B-B14F-4D97-AF65-F5344CB8AC3E}">
        <p14:creationId xmlns:p14="http://schemas.microsoft.com/office/powerpoint/2010/main" val="2138289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0" y="6477000"/>
            <a:ext cx="2843808"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8871FA9-ED98-434F-BA6D-B21BABAA133F}" type="datetime2">
              <a:rPr lang="zh-CN" altLang="en-US" smtClean="0"/>
              <a:t>2021年10月14日</a:t>
            </a:fld>
            <a:endParaRPr lang="en-US" altLang="zh-CN"/>
          </a:p>
        </p:txBody>
      </p:sp>
      <p:sp>
        <p:nvSpPr>
          <p:cNvPr id="4" name="页脚占位符 3"/>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灯片编号占位符 4"/>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F18CF197-AB0A-4062-BA30-C3C70F163759}" type="slidenum">
              <a:rPr lang="en-US" altLang="zh-CN" smtClean="0"/>
              <a:pPr>
                <a:defRPr/>
              </a:pPr>
              <a:t>‹#›</a:t>
            </a:fld>
            <a:endParaRPr lang="en-US" altLang="zh-CN" dirty="0"/>
          </a:p>
        </p:txBody>
      </p:sp>
    </p:spTree>
    <p:extLst>
      <p:ext uri="{BB962C8B-B14F-4D97-AF65-F5344CB8AC3E}">
        <p14:creationId xmlns:p14="http://schemas.microsoft.com/office/powerpoint/2010/main" val="58633902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C794A0D1-BF4F-4F0B-AB28-3CA063545D0C}" type="datetime2">
              <a:rPr lang="zh-CN" altLang="en-US" smtClean="0"/>
              <a:t>2021年10月14日</a:t>
            </a:fld>
            <a:endParaRPr lang="en-US" altLang="zh-CN"/>
          </a:p>
        </p:txBody>
      </p:sp>
      <p:sp>
        <p:nvSpPr>
          <p:cNvPr id="3" name="页脚占位符 2"/>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灯片编号占位符 3"/>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8AB4906F-052F-49A4-B886-8A6D657C3336}" type="slidenum">
              <a:rPr lang="en-US" altLang="zh-CN" smtClean="0"/>
              <a:pPr>
                <a:defRPr/>
              </a:pPr>
              <a:t>‹#›</a:t>
            </a:fld>
            <a:endParaRPr lang="en-US" altLang="zh-CN" dirty="0"/>
          </a:p>
        </p:txBody>
      </p:sp>
    </p:spTree>
    <p:extLst>
      <p:ext uri="{BB962C8B-B14F-4D97-AF65-F5344CB8AC3E}">
        <p14:creationId xmlns:p14="http://schemas.microsoft.com/office/powerpoint/2010/main" val="255848078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B0F94A4-DDA0-469E-A8B4-9ED218B6FAD8}" type="datetime2">
              <a:rPr lang="zh-CN" altLang="en-US" smtClean="0"/>
              <a:t>2021年10月14日</a:t>
            </a:fld>
            <a:endParaRPr lang="en-US" altLang="zh-CN"/>
          </a:p>
        </p:txBody>
      </p:sp>
      <p:sp>
        <p:nvSpPr>
          <p:cNvPr id="6" name="页脚占位符 5"/>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灯片编号占位符 6"/>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BE9E1664-8825-4538-A993-1917E7F0E25E}" type="slidenum">
              <a:rPr lang="en-US" altLang="zh-CN" smtClean="0"/>
              <a:pPr>
                <a:defRPr/>
              </a:pPr>
              <a:t>‹#›</a:t>
            </a:fld>
            <a:endParaRPr lang="en-US" altLang="zh-CN" dirty="0"/>
          </a:p>
        </p:txBody>
      </p:sp>
    </p:spTree>
    <p:extLst>
      <p:ext uri="{BB962C8B-B14F-4D97-AF65-F5344CB8AC3E}">
        <p14:creationId xmlns:p14="http://schemas.microsoft.com/office/powerpoint/2010/main" val="339362385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A89A39F-B0D0-40BE-AD19-5FA56BF5E53E}" type="datetime2">
              <a:rPr lang="zh-CN" altLang="en-US" smtClean="0"/>
              <a:t>2021年10月14日</a:t>
            </a:fld>
            <a:endParaRPr lang="en-US" altLang="zh-CN"/>
          </a:p>
        </p:txBody>
      </p:sp>
      <p:sp>
        <p:nvSpPr>
          <p:cNvPr id="6" name="页脚占位符 5"/>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灯片编号占位符 6"/>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D26C4AF1-5A83-4C06-9B81-E9B2EF48F946}" type="slidenum">
              <a:rPr lang="en-US" altLang="zh-CN" smtClean="0"/>
              <a:pPr>
                <a:defRPr/>
              </a:pPr>
              <a:t>‹#›</a:t>
            </a:fld>
            <a:endParaRPr lang="en-US" altLang="zh-CN" dirty="0"/>
          </a:p>
        </p:txBody>
      </p:sp>
    </p:spTree>
    <p:extLst>
      <p:ext uri="{BB962C8B-B14F-4D97-AF65-F5344CB8AC3E}">
        <p14:creationId xmlns:p14="http://schemas.microsoft.com/office/powerpoint/2010/main" val="360678411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AC47CD36-22C5-41A8-ABAA-9204508AEBB8}" type="datetime2">
              <a:rPr lang="zh-CN" altLang="en-US" smtClean="0"/>
              <a:t>2021年10月14日</a:t>
            </a:fld>
            <a:endParaRPr lang="en-US" altLang="zh-CN"/>
          </a:p>
        </p:txBody>
      </p:sp>
      <p:sp>
        <p:nvSpPr>
          <p:cNvPr id="5" name="页脚占位符 4"/>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灯片编号占位符 5"/>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F0042719-EF6A-4F93-95D6-46DAC0BE6021}" type="slidenum">
              <a:rPr lang="en-US" altLang="zh-CN" smtClean="0"/>
              <a:pPr>
                <a:defRPr/>
              </a:pPr>
              <a:t>‹#›</a:t>
            </a:fld>
            <a:endParaRPr lang="en-US" altLang="zh-CN" dirty="0"/>
          </a:p>
        </p:txBody>
      </p:sp>
    </p:spTree>
    <p:extLst>
      <p:ext uri="{BB962C8B-B14F-4D97-AF65-F5344CB8AC3E}">
        <p14:creationId xmlns:p14="http://schemas.microsoft.com/office/powerpoint/2010/main" val="266754294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B8F8D64-D18C-493A-907F-B69ABB59ABBD}" type="datetime2">
              <a:rPr lang="zh-CN" altLang="en-US" smtClean="0"/>
              <a:t>2021年10月14日</a:t>
            </a:fld>
            <a:endParaRPr lang="en-US" altLang="zh-CN"/>
          </a:p>
        </p:txBody>
      </p:sp>
      <p:sp>
        <p:nvSpPr>
          <p:cNvPr id="5" name="页脚占位符 4"/>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灯片编号占位符 5"/>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DAFBEB2F-2B2A-4E43-8FF0-762B0363024D}" type="slidenum">
              <a:rPr lang="en-US" altLang="zh-CN" smtClean="0"/>
              <a:pPr>
                <a:defRPr/>
              </a:pPr>
              <a:t>‹#›</a:t>
            </a:fld>
            <a:endParaRPr lang="en-US" altLang="zh-CN" dirty="0"/>
          </a:p>
        </p:txBody>
      </p:sp>
    </p:spTree>
    <p:extLst>
      <p:ext uri="{BB962C8B-B14F-4D97-AF65-F5344CB8AC3E}">
        <p14:creationId xmlns:p14="http://schemas.microsoft.com/office/powerpoint/2010/main" val="40778545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972A9AFC-3EBA-4DCB-8818-163EE53B8273}" type="datetime2">
              <a:rPr lang="zh-CN" altLang="en-US" smtClean="0"/>
              <a:t>2021年10月14日</a:t>
            </a:fld>
            <a:endParaRPr lang="en-US" altLang="zh-CN"/>
          </a:p>
        </p:txBody>
      </p:sp>
      <p:sp>
        <p:nvSpPr>
          <p:cNvPr id="4" name="页脚占位符 3"/>
          <p:cNvSpPr>
            <a:spLocks noGrp="1"/>
          </p:cNvSpPr>
          <p:nvPr>
            <p:ph type="ftr" sz="quarter" idx="11"/>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灯片编号占位符 4"/>
          <p:cNvSpPr>
            <a:spLocks noGrp="1"/>
          </p:cNvSpPr>
          <p:nvPr>
            <p:ph type="sldNum" sz="quarter" idx="12"/>
          </p:nvPr>
        </p:nvSpPr>
        <p:spPr/>
        <p:txBody>
          <a:bodyPr/>
          <a:lstStyle>
            <a:lvl1pPr>
              <a:spcBef>
                <a:spcPct val="20000"/>
              </a:spcBef>
              <a:buSzPct val="90000"/>
              <a:defRPr kumimoji="0" b="1" smtClean="0">
                <a:latin typeface="Verdana" pitchFamily="34" charset="0"/>
                <a:ea typeface="楷体_GB2312" pitchFamily="49" charset="-122"/>
              </a:defRPr>
            </a:lvl1pPr>
          </a:lstStyle>
          <a:p>
            <a:pPr>
              <a:defRPr/>
            </a:pPr>
            <a:r>
              <a:rPr lang="en-US" altLang="zh-CN" dirty="0" smtClean="0"/>
              <a:t>Lecture 03- </a:t>
            </a:r>
            <a:fld id="{C1106562-B724-4747-AE47-097333E75C81}" type="slidenum">
              <a:rPr lang="en-US" altLang="zh-CN" smtClean="0"/>
              <a:pPr>
                <a:defRPr/>
              </a:pPr>
              <a:t>‹#›</a:t>
            </a:fld>
            <a:endParaRPr lang="en-US" altLang="zh-CN" dirty="0"/>
          </a:p>
        </p:txBody>
      </p:sp>
    </p:spTree>
    <p:extLst>
      <p:ext uri="{BB962C8B-B14F-4D97-AF65-F5344CB8AC3E}">
        <p14:creationId xmlns:p14="http://schemas.microsoft.com/office/powerpoint/2010/main" val="6696014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75EE436-4759-4627-BFA6-2056ECCEEE20}"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A57E716B-4BDF-4A71-9A47-F13583E360BE}" type="slidenum">
              <a:rPr lang="en-US" altLang="zh-CN" smtClean="0"/>
              <a:pPr>
                <a:defRPr/>
              </a:pPr>
              <a:t>‹#›</a:t>
            </a:fld>
            <a:endParaRPr lang="en-US" altLang="zh-CN" dirty="0"/>
          </a:p>
        </p:txBody>
      </p:sp>
    </p:spTree>
    <p:extLst>
      <p:ext uri="{BB962C8B-B14F-4D97-AF65-F5344CB8AC3E}">
        <p14:creationId xmlns:p14="http://schemas.microsoft.com/office/powerpoint/2010/main" val="2837491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2CAF006E-6699-4B11-94F9-85DC45C17FD2}"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96AD0F1-978E-4E11-A162-E99F84ECEEC0}" type="slidenum">
              <a:rPr lang="en-US" altLang="zh-CN" smtClean="0"/>
              <a:pPr>
                <a:defRPr/>
              </a:pPr>
              <a:t>‹#›</a:t>
            </a:fld>
            <a:endParaRPr lang="en-US" altLang="zh-CN" dirty="0"/>
          </a:p>
        </p:txBody>
      </p:sp>
    </p:spTree>
    <p:extLst>
      <p:ext uri="{BB962C8B-B14F-4D97-AF65-F5344CB8AC3E}">
        <p14:creationId xmlns:p14="http://schemas.microsoft.com/office/powerpoint/2010/main" val="45097077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254C6B8-DB5B-48B5-B4BB-85479BFD75D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6CDA143B-F327-4660-9382-72EDDA940246}" type="slidenum">
              <a:rPr lang="en-US" altLang="zh-CN" smtClean="0"/>
              <a:pPr>
                <a:defRPr/>
              </a:pPr>
              <a:t>‹#›</a:t>
            </a:fld>
            <a:endParaRPr lang="en-US" altLang="zh-CN" dirty="0"/>
          </a:p>
        </p:txBody>
      </p:sp>
    </p:spTree>
    <p:extLst>
      <p:ext uri="{BB962C8B-B14F-4D97-AF65-F5344CB8AC3E}">
        <p14:creationId xmlns:p14="http://schemas.microsoft.com/office/powerpoint/2010/main" val="34990064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9EFE00B2-14E3-4BA4-B346-1299A541AB41}" type="datetime2">
              <a:rPr lang="zh-CN" altLang="en-US" smtClean="0"/>
              <a:t>2021年10月14日</a:t>
            </a:fld>
            <a:endParaRPr lang="en-US" altLang="zh-CN"/>
          </a:p>
        </p:txBody>
      </p:sp>
      <p:sp>
        <p:nvSpPr>
          <p:cNvPr id="5" name="Rectangle 45"/>
          <p:cNvSpPr>
            <a:spLocks noGrp="1" noChangeArrowheads="1"/>
          </p:cNvSpPr>
          <p:nvPr>
            <p:ph type="ftr" sz="quarter" idx="11"/>
          </p:nvPr>
        </p:nvSpPr>
        <p:spPr>
          <a:xfrm>
            <a:off x="3124200" y="6356350"/>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6" name="Rectangle 46"/>
          <p:cNvSpPr>
            <a:spLocks noGrp="1" noChangeArrowheads="1"/>
          </p:cNvSpPr>
          <p:nvPr>
            <p:ph type="sldNum" sz="quarter" idx="12"/>
          </p:nvPr>
        </p:nvSpPr>
        <p:spPr bwMode="auto">
          <a:xfrm>
            <a:off x="4356100" y="6351588"/>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a:t>
            </a:r>
            <a:fld id="{47A2B65E-E9C9-4DDE-8B9C-8F3FD6DC8629}" type="slidenum">
              <a:rPr lang="en-US" altLang="zh-CN" smtClean="0"/>
              <a:pPr>
                <a:defRPr/>
              </a:pPr>
              <a:t>‹#›</a:t>
            </a:fld>
            <a:endParaRPr lang="en-US" altLang="zh-CN" dirty="0"/>
          </a:p>
        </p:txBody>
      </p:sp>
    </p:spTree>
    <p:extLst>
      <p:ext uri="{BB962C8B-B14F-4D97-AF65-F5344CB8AC3E}">
        <p14:creationId xmlns:p14="http://schemas.microsoft.com/office/powerpoint/2010/main" val="15894285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6C59C80-29CA-45A2-96D8-F45FA952FE71}"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6E4D0A2-F1FA-4374-8C4F-0A88AE990742}" type="slidenum">
              <a:rPr lang="en-US" altLang="zh-CN" smtClean="0"/>
              <a:pPr>
                <a:defRPr/>
              </a:pPr>
              <a:t>‹#›</a:t>
            </a:fld>
            <a:endParaRPr lang="en-US" altLang="zh-CN" dirty="0"/>
          </a:p>
        </p:txBody>
      </p:sp>
    </p:spTree>
    <p:extLst>
      <p:ext uri="{BB962C8B-B14F-4D97-AF65-F5344CB8AC3E}">
        <p14:creationId xmlns:p14="http://schemas.microsoft.com/office/powerpoint/2010/main" val="339010452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20B7FFA-B64F-40FF-848C-3279EDB3CB68}" type="datetime2">
              <a:rPr lang="zh-CN" altLang="en-US" smtClean="0"/>
              <a:t>2021年10月14日</a:t>
            </a:fld>
            <a:endParaRPr lang="en-US" altLang="zh-CN"/>
          </a:p>
        </p:txBody>
      </p:sp>
      <p:sp>
        <p:nvSpPr>
          <p:cNvPr id="8"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F2E7D7C7-FF51-4E3F-9407-C9848075F83E}" type="slidenum">
              <a:rPr lang="en-US" altLang="zh-CN" smtClean="0"/>
              <a:pPr>
                <a:defRPr/>
              </a:pPr>
              <a:t>‹#›</a:t>
            </a:fld>
            <a:endParaRPr lang="en-US" altLang="zh-CN" dirty="0"/>
          </a:p>
        </p:txBody>
      </p:sp>
    </p:spTree>
    <p:extLst>
      <p:ext uri="{BB962C8B-B14F-4D97-AF65-F5344CB8AC3E}">
        <p14:creationId xmlns:p14="http://schemas.microsoft.com/office/powerpoint/2010/main" val="42432988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16BACC5-7F02-4380-BBBC-E3655DF45A51}"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17933E7-F88A-46C7-8BAC-6D00F0A639CC}" type="slidenum">
              <a:rPr lang="en-US" altLang="zh-CN" smtClean="0"/>
              <a:pPr>
                <a:defRPr/>
              </a:pPr>
              <a:t>‹#›</a:t>
            </a:fld>
            <a:endParaRPr lang="en-US" altLang="zh-CN" dirty="0"/>
          </a:p>
        </p:txBody>
      </p:sp>
    </p:spTree>
    <p:extLst>
      <p:ext uri="{BB962C8B-B14F-4D97-AF65-F5344CB8AC3E}">
        <p14:creationId xmlns:p14="http://schemas.microsoft.com/office/powerpoint/2010/main" val="19440671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FE45CFB-CBFF-4FFB-86B7-13139CD077DC}" type="datetime2">
              <a:rPr lang="zh-CN" altLang="en-US" smtClean="0"/>
              <a:t>2021年10月14日</a:t>
            </a:fld>
            <a:endParaRPr lang="en-US" altLang="zh-CN"/>
          </a:p>
        </p:txBody>
      </p:sp>
      <p:sp>
        <p:nvSpPr>
          <p:cNvPr id="3"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CA3BACEC-5F60-49C0-AD15-78B2FC9F96A4}" type="slidenum">
              <a:rPr lang="en-US" altLang="zh-CN" smtClean="0"/>
              <a:pPr>
                <a:defRPr/>
              </a:pPr>
              <a:t>‹#›</a:t>
            </a:fld>
            <a:endParaRPr lang="en-US" altLang="zh-CN" dirty="0"/>
          </a:p>
        </p:txBody>
      </p:sp>
    </p:spTree>
    <p:extLst>
      <p:ext uri="{BB962C8B-B14F-4D97-AF65-F5344CB8AC3E}">
        <p14:creationId xmlns:p14="http://schemas.microsoft.com/office/powerpoint/2010/main" val="428767867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716F20B-564A-416A-9F25-46E5CC5CC77B}"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DEB8119-4ABC-4A4D-A9C1-3CA4C62133F6}" type="slidenum">
              <a:rPr lang="en-US" altLang="zh-CN" smtClean="0"/>
              <a:pPr>
                <a:defRPr/>
              </a:pPr>
              <a:t>‹#›</a:t>
            </a:fld>
            <a:endParaRPr lang="en-US" altLang="zh-CN" dirty="0"/>
          </a:p>
        </p:txBody>
      </p:sp>
    </p:spTree>
    <p:extLst>
      <p:ext uri="{BB962C8B-B14F-4D97-AF65-F5344CB8AC3E}">
        <p14:creationId xmlns:p14="http://schemas.microsoft.com/office/powerpoint/2010/main" val="349325998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1EC596E2-8647-4215-B11A-08E8296E0335}"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dirty="0" smtClean="0"/>
              <a:t>中南大学计算机学院</a:t>
            </a:r>
            <a:r>
              <a:rPr lang="en-US" altLang="zh-CN" dirty="0" smtClean="0"/>
              <a:t>@Riley</a:t>
            </a:r>
            <a:endParaRPr lang="zh-CN" altLang="en-US" dirty="0"/>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BDE8AF4-EB30-4209-9D43-449FBA43A451}" type="slidenum">
              <a:rPr lang="en-US" altLang="zh-CN" smtClean="0"/>
              <a:pPr>
                <a:defRPr/>
              </a:pPr>
              <a:t>‹#›</a:t>
            </a:fld>
            <a:endParaRPr lang="en-US" altLang="zh-CN" dirty="0"/>
          </a:p>
        </p:txBody>
      </p:sp>
    </p:spTree>
    <p:extLst>
      <p:ext uri="{BB962C8B-B14F-4D97-AF65-F5344CB8AC3E}">
        <p14:creationId xmlns:p14="http://schemas.microsoft.com/office/powerpoint/2010/main" val="39886243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B1D4333-F45A-4AE1-BC0D-766340DEE7FB}"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AD76457D-1507-41EC-8B73-8C2E0034FB9A}" type="slidenum">
              <a:rPr lang="en-US" altLang="zh-CN" smtClean="0"/>
              <a:pPr>
                <a:defRPr/>
              </a:pPr>
              <a:t>‹#›</a:t>
            </a:fld>
            <a:endParaRPr lang="en-US" altLang="zh-CN" dirty="0"/>
          </a:p>
        </p:txBody>
      </p:sp>
    </p:spTree>
    <p:extLst>
      <p:ext uri="{BB962C8B-B14F-4D97-AF65-F5344CB8AC3E}">
        <p14:creationId xmlns:p14="http://schemas.microsoft.com/office/powerpoint/2010/main" val="332367892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8E167E4-B74B-439F-A657-25C2CE3625E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CAC4A7A0-8320-4FE3-B3EC-3C18A6345012}" type="slidenum">
              <a:rPr lang="en-US" altLang="zh-CN" smtClean="0"/>
              <a:pPr>
                <a:defRPr/>
              </a:pPr>
              <a:t>‹#›</a:t>
            </a:fld>
            <a:endParaRPr lang="en-US" altLang="zh-CN" dirty="0"/>
          </a:p>
        </p:txBody>
      </p:sp>
    </p:spTree>
    <p:extLst>
      <p:ext uri="{BB962C8B-B14F-4D97-AF65-F5344CB8AC3E}">
        <p14:creationId xmlns:p14="http://schemas.microsoft.com/office/powerpoint/2010/main" val="62553098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124FB5A-8DD2-4010-A124-0EFBA9D1DCCE}"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C902F39-4F7A-4725-B481-F263219F4456}" type="slidenum">
              <a:rPr lang="en-US" altLang="zh-CN" smtClean="0"/>
              <a:pPr>
                <a:defRPr/>
              </a:pPr>
              <a:t>‹#›</a:t>
            </a:fld>
            <a:endParaRPr lang="en-US" altLang="zh-CN" dirty="0"/>
          </a:p>
        </p:txBody>
      </p:sp>
    </p:spTree>
    <p:extLst>
      <p:ext uri="{BB962C8B-B14F-4D97-AF65-F5344CB8AC3E}">
        <p14:creationId xmlns:p14="http://schemas.microsoft.com/office/powerpoint/2010/main" val="308913945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9242AE65-B967-4EFD-BC0B-92C90E97190E}" type="datetime2">
              <a:rPr lang="zh-CN" altLang="en-US" smtClean="0"/>
              <a:t>2021年10月14日</a:t>
            </a:fld>
            <a:endParaRPr lang="en-US" altLang="zh-CN"/>
          </a:p>
        </p:txBody>
      </p:sp>
      <p:sp>
        <p:nvSpPr>
          <p:cNvPr id="7"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2075A87-AAC5-411F-B9A5-75786808C194}" type="slidenum">
              <a:rPr lang="en-US" altLang="zh-CN" smtClean="0"/>
              <a:pPr>
                <a:defRPr/>
              </a:pPr>
              <a:t>‹#›</a:t>
            </a:fld>
            <a:endParaRPr lang="en-US" altLang="zh-CN" dirty="0"/>
          </a:p>
        </p:txBody>
      </p:sp>
    </p:spTree>
    <p:extLst>
      <p:ext uri="{BB962C8B-B14F-4D97-AF65-F5344CB8AC3E}">
        <p14:creationId xmlns:p14="http://schemas.microsoft.com/office/powerpoint/2010/main" val="42500895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5075"/>
            <a:ext cx="4038600" cy="5146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5075"/>
            <a:ext cx="4038600" cy="5146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smtClean="0"/>
            </a:lvl1pPr>
          </a:lstStyle>
          <a:p>
            <a:pPr>
              <a:defRPr/>
            </a:pPr>
            <a:fld id="{96073406-7E6D-4834-9F2F-F9033CC661FD}" type="datetime2">
              <a:rPr lang="zh-CN" altLang="en-US" smtClean="0"/>
              <a:t>2021年10月14日</a:t>
            </a:fld>
            <a:endParaRPr lang="en-US" altLang="zh-CN"/>
          </a:p>
        </p:txBody>
      </p:sp>
      <p:sp>
        <p:nvSpPr>
          <p:cNvPr id="6"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7"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EBCC782F-1A9D-4CEF-A3E9-6E4331222D06}" type="slidenum">
              <a:rPr lang="en-US" altLang="zh-CN" smtClean="0"/>
              <a:pPr>
                <a:defRPr/>
              </a:pPr>
              <a:t>‹#›</a:t>
            </a:fld>
            <a:endParaRPr lang="en-US" altLang="zh-CN" dirty="0"/>
          </a:p>
        </p:txBody>
      </p:sp>
    </p:spTree>
    <p:extLst>
      <p:ext uri="{BB962C8B-B14F-4D97-AF65-F5344CB8AC3E}">
        <p14:creationId xmlns:p14="http://schemas.microsoft.com/office/powerpoint/2010/main" val="380604432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A1D19CC3-27CC-4D7F-8D00-C80A167FF6F8}"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D7769CCB-E92D-4867-9A4B-AE1014B145FF}" type="slidenum">
              <a:rPr lang="en-US" altLang="zh-CN" smtClean="0"/>
              <a:pPr>
                <a:defRPr/>
              </a:pPr>
              <a:t>‹#›</a:t>
            </a:fld>
            <a:endParaRPr lang="en-US" altLang="zh-CN" dirty="0"/>
          </a:p>
        </p:txBody>
      </p:sp>
    </p:spTree>
    <p:extLst>
      <p:ext uri="{BB962C8B-B14F-4D97-AF65-F5344CB8AC3E}">
        <p14:creationId xmlns:p14="http://schemas.microsoft.com/office/powerpoint/2010/main" val="270541238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524000"/>
            <a:ext cx="3810000" cy="4648200"/>
          </a:xfrm>
        </p:spPr>
        <p:txBody>
          <a:bodyPr/>
          <a:lstStyle/>
          <a:p>
            <a:pPr lvl="0"/>
            <a:endParaRPr lang="zh-CN" altLang="en-US" noProof="0" smtClean="0"/>
          </a:p>
        </p:txBody>
      </p:sp>
      <p:sp>
        <p:nvSpPr>
          <p:cNvPr id="4" name="文本占位符 3"/>
          <p:cNvSpPr>
            <a:spLocks noGrp="1"/>
          </p:cNvSpPr>
          <p:nvPr>
            <p:ph type="body"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24BBF95-685E-4BC9-9502-3C30BEE4EE15}"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A502CBC-CD02-4914-8C58-FC4161B568F9}" type="slidenum">
              <a:rPr lang="en-US" altLang="zh-CN" smtClean="0"/>
              <a:pPr>
                <a:defRPr/>
              </a:pPr>
              <a:t>‹#›</a:t>
            </a:fld>
            <a:endParaRPr lang="en-US" altLang="zh-CN" dirty="0"/>
          </a:p>
        </p:txBody>
      </p:sp>
    </p:spTree>
    <p:extLst>
      <p:ext uri="{BB962C8B-B14F-4D97-AF65-F5344CB8AC3E}">
        <p14:creationId xmlns:p14="http://schemas.microsoft.com/office/powerpoint/2010/main" val="117060873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524000"/>
            <a:ext cx="7772400" cy="46482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9D39289C-0959-4020-8143-D8A6A1C49EC0}"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8E7A87BE-8FFA-4167-BB84-75735DEA0B2F}" type="slidenum">
              <a:rPr lang="en-US" altLang="zh-CN" smtClean="0"/>
              <a:pPr>
                <a:defRPr/>
              </a:pPr>
              <a:t>‹#›</a:t>
            </a:fld>
            <a:endParaRPr lang="en-US" altLang="zh-CN" dirty="0"/>
          </a:p>
        </p:txBody>
      </p:sp>
    </p:spTree>
    <p:extLst>
      <p:ext uri="{BB962C8B-B14F-4D97-AF65-F5344CB8AC3E}">
        <p14:creationId xmlns:p14="http://schemas.microsoft.com/office/powerpoint/2010/main" val="416214723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6D55A01-E478-4259-8FEA-19DACE4E16A3}"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smtClean="0"/>
              <a:t>Lecture 03- </a:t>
            </a:r>
            <a:fld id="{1B9A821C-70BC-4B48-9683-41B3ADCB1394}" type="slidenum">
              <a:rPr lang="en-US" altLang="zh-CN" smtClean="0"/>
              <a:pPr>
                <a:defRPr/>
              </a:pPr>
              <a:t>‹#›</a:t>
            </a:fld>
            <a:endParaRPr lang="en-US" altLang="zh-CN" dirty="0"/>
          </a:p>
        </p:txBody>
      </p:sp>
    </p:spTree>
    <p:extLst>
      <p:ext uri="{BB962C8B-B14F-4D97-AF65-F5344CB8AC3E}">
        <p14:creationId xmlns:p14="http://schemas.microsoft.com/office/powerpoint/2010/main" val="266640682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6110129-0459-4A75-8523-31E67A26BE4A}"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BE70BAA0-700C-473F-BB6A-36FB957E68BE}" type="slidenum">
              <a:rPr lang="en-US" altLang="zh-CN" smtClean="0"/>
              <a:pPr>
                <a:defRPr/>
              </a:pPr>
              <a:t>‹#›</a:t>
            </a:fld>
            <a:endParaRPr lang="en-US" altLang="zh-CN" dirty="0"/>
          </a:p>
        </p:txBody>
      </p:sp>
    </p:spTree>
    <p:extLst>
      <p:ext uri="{BB962C8B-B14F-4D97-AF65-F5344CB8AC3E}">
        <p14:creationId xmlns:p14="http://schemas.microsoft.com/office/powerpoint/2010/main" val="218953811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6045EE7-E1CD-48F5-A0B3-4DC107DFC8D9}"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4FE7BD6D-D428-4476-B69D-B92B0CCA4C66}" type="slidenum">
              <a:rPr lang="en-US" altLang="zh-CN" smtClean="0"/>
              <a:pPr>
                <a:defRPr/>
              </a:pPr>
              <a:t>‹#›</a:t>
            </a:fld>
            <a:endParaRPr lang="en-US" altLang="zh-CN" dirty="0"/>
          </a:p>
        </p:txBody>
      </p:sp>
    </p:spTree>
    <p:extLst>
      <p:ext uri="{BB962C8B-B14F-4D97-AF65-F5344CB8AC3E}">
        <p14:creationId xmlns:p14="http://schemas.microsoft.com/office/powerpoint/2010/main" val="257051264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8BAFFCA-7BEE-4632-BD4A-BED05729FDA3}"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8305C80C-C101-4C8B-8373-64F59C47B710}" type="slidenum">
              <a:rPr lang="en-US" altLang="zh-CN" smtClean="0"/>
              <a:pPr>
                <a:defRPr/>
              </a:pPr>
              <a:t>‹#›</a:t>
            </a:fld>
            <a:endParaRPr lang="en-US" altLang="zh-CN" dirty="0"/>
          </a:p>
        </p:txBody>
      </p:sp>
    </p:spTree>
    <p:extLst>
      <p:ext uri="{BB962C8B-B14F-4D97-AF65-F5344CB8AC3E}">
        <p14:creationId xmlns:p14="http://schemas.microsoft.com/office/powerpoint/2010/main" val="193876900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C3F6CED-DE47-4006-A936-E12C508DC5E2}" type="datetime2">
              <a:rPr lang="zh-CN" altLang="en-US" smtClean="0"/>
              <a:t>2021年10月14日</a:t>
            </a:fld>
            <a:endParaRPr lang="en-US" altLang="zh-CN"/>
          </a:p>
        </p:txBody>
      </p:sp>
      <p:sp>
        <p:nvSpPr>
          <p:cNvPr id="8"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628DC245-825A-4DD0-8D1D-289B93431CC9}" type="slidenum">
              <a:rPr lang="en-US" altLang="zh-CN" smtClean="0"/>
              <a:pPr>
                <a:defRPr/>
              </a:pPr>
              <a:t>‹#›</a:t>
            </a:fld>
            <a:endParaRPr lang="en-US" altLang="zh-CN" dirty="0"/>
          </a:p>
        </p:txBody>
      </p:sp>
    </p:spTree>
    <p:extLst>
      <p:ext uri="{BB962C8B-B14F-4D97-AF65-F5344CB8AC3E}">
        <p14:creationId xmlns:p14="http://schemas.microsoft.com/office/powerpoint/2010/main" val="309250992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866E291-EE9B-4E3E-A0D3-FA8085F78F76}"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39DD6DE-0253-4543-BBFA-04755180CDCB}" type="slidenum">
              <a:rPr lang="en-US" altLang="zh-CN" smtClean="0"/>
              <a:pPr>
                <a:defRPr/>
              </a:pPr>
              <a:t>‹#›</a:t>
            </a:fld>
            <a:endParaRPr lang="en-US" altLang="zh-CN" dirty="0"/>
          </a:p>
        </p:txBody>
      </p:sp>
    </p:spTree>
    <p:extLst>
      <p:ext uri="{BB962C8B-B14F-4D97-AF65-F5344CB8AC3E}">
        <p14:creationId xmlns:p14="http://schemas.microsoft.com/office/powerpoint/2010/main" val="384533216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076706A-B36C-4503-A8A1-AC14755C866B}" type="datetime2">
              <a:rPr lang="zh-CN" altLang="en-US" smtClean="0"/>
              <a:t>2021年10月14日</a:t>
            </a:fld>
            <a:endParaRPr lang="en-US" altLang="zh-CN"/>
          </a:p>
        </p:txBody>
      </p:sp>
      <p:sp>
        <p:nvSpPr>
          <p:cNvPr id="3"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6A947020-47BB-4993-8C50-A6EF2D7E0CAF}" type="slidenum">
              <a:rPr lang="en-US" altLang="zh-CN" smtClean="0"/>
              <a:pPr>
                <a:defRPr/>
              </a:pPr>
              <a:t>‹#›</a:t>
            </a:fld>
            <a:endParaRPr lang="en-US" altLang="zh-CN" dirty="0"/>
          </a:p>
        </p:txBody>
      </p:sp>
    </p:spTree>
    <p:extLst>
      <p:ext uri="{BB962C8B-B14F-4D97-AF65-F5344CB8AC3E}">
        <p14:creationId xmlns:p14="http://schemas.microsoft.com/office/powerpoint/2010/main" val="41085455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smtClean="0"/>
            </a:lvl1pPr>
          </a:lstStyle>
          <a:p>
            <a:pPr>
              <a:defRPr/>
            </a:pPr>
            <a:fld id="{2928C1FF-74C6-49E8-9BEB-C3E2D8B82186}" type="datetime2">
              <a:rPr lang="zh-CN" altLang="en-US" smtClean="0"/>
              <a:t>2021年10月14日</a:t>
            </a:fld>
            <a:endParaRPr lang="en-US" altLang="zh-CN"/>
          </a:p>
        </p:txBody>
      </p:sp>
      <p:sp>
        <p:nvSpPr>
          <p:cNvPr id="8" name="Rectangle 45"/>
          <p:cNvSpPr>
            <a:spLocks noGrp="1" noChangeArrowheads="1"/>
          </p:cNvSpPr>
          <p:nvPr>
            <p:ph type="ftr" sz="quarter" idx="11"/>
          </p:nvPr>
        </p:nvSpPr>
        <p:spPr>
          <a:xfrm>
            <a:off x="3124200" y="6356350"/>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9" name="Rectangle 46"/>
          <p:cNvSpPr>
            <a:spLocks noGrp="1" noChangeArrowheads="1"/>
          </p:cNvSpPr>
          <p:nvPr>
            <p:ph type="sldNum" sz="quarter" idx="12"/>
          </p:nvPr>
        </p:nvSpPr>
        <p:spPr bwMode="auto">
          <a:xfrm>
            <a:off x="4356100" y="6351588"/>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1F2646FF-835E-4753-81B0-7FF020BEC836}" type="slidenum">
              <a:rPr lang="en-US" altLang="zh-CN" smtClean="0"/>
              <a:pPr>
                <a:defRPr/>
              </a:pPr>
              <a:t>‹#›</a:t>
            </a:fld>
            <a:endParaRPr lang="en-US" altLang="zh-CN" dirty="0"/>
          </a:p>
        </p:txBody>
      </p:sp>
    </p:spTree>
    <p:extLst>
      <p:ext uri="{BB962C8B-B14F-4D97-AF65-F5344CB8AC3E}">
        <p14:creationId xmlns:p14="http://schemas.microsoft.com/office/powerpoint/2010/main" val="82066730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E8089DC-324A-42B4-9CD2-0C957F6DD337}"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E988061-793F-457A-AC13-8B5F748B8FDF}" type="slidenum">
              <a:rPr lang="en-US" altLang="zh-CN" smtClean="0"/>
              <a:pPr>
                <a:defRPr/>
              </a:pPr>
              <a:t>‹#›</a:t>
            </a:fld>
            <a:endParaRPr lang="en-US" altLang="zh-CN" dirty="0"/>
          </a:p>
        </p:txBody>
      </p:sp>
    </p:spTree>
    <p:extLst>
      <p:ext uri="{BB962C8B-B14F-4D97-AF65-F5344CB8AC3E}">
        <p14:creationId xmlns:p14="http://schemas.microsoft.com/office/powerpoint/2010/main" val="827058712"/>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7C949031-5CD7-4231-B7CD-BC726AE1FBC7}"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F9C0DBD-DBDD-4CF3-B4A4-3C6A646DE79F}" type="slidenum">
              <a:rPr lang="en-US" altLang="zh-CN" smtClean="0"/>
              <a:pPr>
                <a:defRPr/>
              </a:pPr>
              <a:t>‹#›</a:t>
            </a:fld>
            <a:endParaRPr lang="en-US" altLang="zh-CN" dirty="0"/>
          </a:p>
        </p:txBody>
      </p:sp>
    </p:spTree>
    <p:extLst>
      <p:ext uri="{BB962C8B-B14F-4D97-AF65-F5344CB8AC3E}">
        <p14:creationId xmlns:p14="http://schemas.microsoft.com/office/powerpoint/2010/main" val="319282271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2771A84-0C92-4645-BBD9-3926D18CF942}"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73CD777-82D5-481D-92F2-502116605390}" type="slidenum">
              <a:rPr lang="en-US" altLang="zh-CN" smtClean="0"/>
              <a:pPr>
                <a:defRPr/>
              </a:pPr>
              <a:t>‹#›</a:t>
            </a:fld>
            <a:endParaRPr lang="en-US" altLang="zh-CN" dirty="0"/>
          </a:p>
        </p:txBody>
      </p:sp>
    </p:spTree>
    <p:extLst>
      <p:ext uri="{BB962C8B-B14F-4D97-AF65-F5344CB8AC3E}">
        <p14:creationId xmlns:p14="http://schemas.microsoft.com/office/powerpoint/2010/main" val="187597430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EEB6053-D863-4EDC-8130-58C95AC398A0}"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AF25F9DF-1ED5-4501-80A6-DED89FFE94F5}" type="slidenum">
              <a:rPr lang="en-US" altLang="zh-CN" smtClean="0"/>
              <a:pPr>
                <a:defRPr/>
              </a:pPr>
              <a:t>‹#›</a:t>
            </a:fld>
            <a:endParaRPr lang="en-US" altLang="zh-CN" dirty="0"/>
          </a:p>
        </p:txBody>
      </p:sp>
    </p:spTree>
    <p:extLst>
      <p:ext uri="{BB962C8B-B14F-4D97-AF65-F5344CB8AC3E}">
        <p14:creationId xmlns:p14="http://schemas.microsoft.com/office/powerpoint/2010/main" val="56161432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65334805-9E7D-4169-B62F-62D78BAE00F1}"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45A70F0E-E434-4287-8B63-66424E10E8E9}" type="slidenum">
              <a:rPr lang="en-US" altLang="zh-CN" smtClean="0"/>
              <a:pPr>
                <a:defRPr/>
              </a:pPr>
              <a:t>‹#›</a:t>
            </a:fld>
            <a:endParaRPr lang="en-US" altLang="zh-CN" dirty="0"/>
          </a:p>
        </p:txBody>
      </p:sp>
    </p:spTree>
    <p:extLst>
      <p:ext uri="{BB962C8B-B14F-4D97-AF65-F5344CB8AC3E}">
        <p14:creationId xmlns:p14="http://schemas.microsoft.com/office/powerpoint/2010/main" val="279455894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9D316F3-F61C-48D4-9C31-A6CF1F65A237}" type="datetime2">
              <a:rPr lang="zh-CN" altLang="en-US" smtClean="0"/>
              <a:t>2021年10月14日</a:t>
            </a:fld>
            <a:endParaRPr lang="en-US" altLang="zh-CN"/>
          </a:p>
        </p:txBody>
      </p:sp>
      <p:sp>
        <p:nvSpPr>
          <p:cNvPr id="7"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FF54D648-FDAE-4289-949E-75975CE5376D}" type="slidenum">
              <a:rPr lang="en-US" altLang="zh-CN" smtClean="0"/>
              <a:pPr>
                <a:defRPr/>
              </a:pPr>
              <a:t>‹#›</a:t>
            </a:fld>
            <a:endParaRPr lang="en-US" altLang="zh-CN" dirty="0"/>
          </a:p>
        </p:txBody>
      </p:sp>
    </p:spTree>
    <p:extLst>
      <p:ext uri="{BB962C8B-B14F-4D97-AF65-F5344CB8AC3E}">
        <p14:creationId xmlns:p14="http://schemas.microsoft.com/office/powerpoint/2010/main" val="236675843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1D5F25E-A171-4D5F-9DDB-2CBE543F6881}"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3C75DAD-BB20-477C-B83A-A192A7F05FD5}" type="slidenum">
              <a:rPr lang="en-US" altLang="zh-CN" smtClean="0"/>
              <a:pPr>
                <a:defRPr/>
              </a:pPr>
              <a:t>‹#›</a:t>
            </a:fld>
            <a:endParaRPr lang="en-US" altLang="zh-CN" dirty="0"/>
          </a:p>
        </p:txBody>
      </p:sp>
    </p:spTree>
    <p:extLst>
      <p:ext uri="{BB962C8B-B14F-4D97-AF65-F5344CB8AC3E}">
        <p14:creationId xmlns:p14="http://schemas.microsoft.com/office/powerpoint/2010/main" val="1534751290"/>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524000"/>
            <a:ext cx="3810000" cy="4648200"/>
          </a:xfrm>
        </p:spPr>
        <p:txBody>
          <a:bodyPr/>
          <a:lstStyle/>
          <a:p>
            <a:pPr lvl="0"/>
            <a:endParaRPr lang="zh-CN" altLang="en-US" noProof="0" smtClean="0"/>
          </a:p>
        </p:txBody>
      </p:sp>
      <p:sp>
        <p:nvSpPr>
          <p:cNvPr id="4" name="文本占位符 3"/>
          <p:cNvSpPr>
            <a:spLocks noGrp="1"/>
          </p:cNvSpPr>
          <p:nvPr>
            <p:ph type="body"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816B00C-CB87-4CD5-AACE-CBDC84C0CAB0}"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FDE829B2-5BBA-47E5-A825-3E8FBB9D78EF}" type="slidenum">
              <a:rPr lang="en-US" altLang="zh-CN" smtClean="0"/>
              <a:pPr>
                <a:defRPr/>
              </a:pPr>
              <a:t>‹#›</a:t>
            </a:fld>
            <a:endParaRPr lang="en-US" altLang="zh-CN" dirty="0"/>
          </a:p>
        </p:txBody>
      </p:sp>
    </p:spTree>
    <p:extLst>
      <p:ext uri="{BB962C8B-B14F-4D97-AF65-F5344CB8AC3E}">
        <p14:creationId xmlns:p14="http://schemas.microsoft.com/office/powerpoint/2010/main" val="366417171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524000"/>
            <a:ext cx="7772400" cy="46482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F8BC2E1-2C69-4862-969B-012F054B6316}"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2884FCDC-6F6E-4145-A348-04D31707D2D0}" type="slidenum">
              <a:rPr lang="en-US" altLang="zh-CN" smtClean="0"/>
              <a:pPr>
                <a:defRPr/>
              </a:pPr>
              <a:t>‹#›</a:t>
            </a:fld>
            <a:endParaRPr lang="en-US" altLang="zh-CN" dirty="0"/>
          </a:p>
        </p:txBody>
      </p:sp>
    </p:spTree>
    <p:extLst>
      <p:ext uri="{BB962C8B-B14F-4D97-AF65-F5344CB8AC3E}">
        <p14:creationId xmlns:p14="http://schemas.microsoft.com/office/powerpoint/2010/main" val="378966044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DC0F6FA-DB27-46B8-BDD2-5DF5B8F4AD7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F876728-A5C4-43F2-ADE6-3153BD166BD3}" type="slidenum">
              <a:rPr lang="en-US" altLang="zh-CN" smtClean="0"/>
              <a:pPr>
                <a:defRPr/>
              </a:pPr>
              <a:t>‹#›</a:t>
            </a:fld>
            <a:endParaRPr lang="en-US" altLang="zh-CN" dirty="0"/>
          </a:p>
        </p:txBody>
      </p:sp>
    </p:spTree>
    <p:extLst>
      <p:ext uri="{BB962C8B-B14F-4D97-AF65-F5344CB8AC3E}">
        <p14:creationId xmlns:p14="http://schemas.microsoft.com/office/powerpoint/2010/main" val="25161434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0" y="6453188"/>
            <a:ext cx="2771800" cy="355599"/>
          </a:xfrm>
        </p:spPr>
        <p:txBody>
          <a:bodyPr/>
          <a:lstStyle>
            <a:lvl1pPr>
              <a:defRPr smtClean="0"/>
            </a:lvl1pPr>
          </a:lstStyle>
          <a:p>
            <a:pPr>
              <a:defRPr/>
            </a:pPr>
            <a:fld id="{FFE6DA99-6A2E-408A-95E8-1430903A9421}" type="datetime2">
              <a:rPr lang="zh-CN" altLang="en-US" smtClean="0"/>
              <a:t>2021年10月14日</a:t>
            </a:fld>
            <a:endParaRPr lang="en-US" altLang="zh-CN"/>
          </a:p>
        </p:txBody>
      </p:sp>
      <p:sp>
        <p:nvSpPr>
          <p:cNvPr id="4" name="Rectangle 45"/>
          <p:cNvSpPr>
            <a:spLocks noGrp="1" noChangeArrowheads="1"/>
          </p:cNvSpPr>
          <p:nvPr>
            <p:ph type="ftr" sz="quarter" idx="11"/>
          </p:nvPr>
        </p:nvSpPr>
        <p:spPr>
          <a:xfrm>
            <a:off x="3124200" y="6356350"/>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5" name="Rectangle 46"/>
          <p:cNvSpPr>
            <a:spLocks noGrp="1" noChangeArrowheads="1"/>
          </p:cNvSpPr>
          <p:nvPr>
            <p:ph type="sldNum" sz="quarter" idx="12"/>
          </p:nvPr>
        </p:nvSpPr>
        <p:spPr bwMode="auto">
          <a:xfrm>
            <a:off x="4356100" y="6351588"/>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1F7E0348-24E8-41D6-9878-3FC481600BA5}" type="slidenum">
              <a:rPr lang="en-US" altLang="zh-CN" smtClean="0"/>
              <a:pPr>
                <a:defRPr/>
              </a:pPr>
              <a:t>‹#›</a:t>
            </a:fld>
            <a:endParaRPr lang="en-US" altLang="zh-CN" dirty="0"/>
          </a:p>
        </p:txBody>
      </p:sp>
    </p:spTree>
    <p:extLst>
      <p:ext uri="{BB962C8B-B14F-4D97-AF65-F5344CB8AC3E}">
        <p14:creationId xmlns:p14="http://schemas.microsoft.com/office/powerpoint/2010/main" val="235807631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66A47AE-6198-4CF2-9959-34E0448D255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A5AD821-0F20-46A3-A24D-1491C09E3E6D}" type="slidenum">
              <a:rPr lang="en-US" altLang="zh-CN" smtClean="0"/>
              <a:pPr>
                <a:defRPr/>
              </a:pPr>
              <a:t>‹#›</a:t>
            </a:fld>
            <a:endParaRPr lang="en-US" altLang="zh-CN" dirty="0"/>
          </a:p>
        </p:txBody>
      </p:sp>
    </p:spTree>
    <p:extLst>
      <p:ext uri="{BB962C8B-B14F-4D97-AF65-F5344CB8AC3E}">
        <p14:creationId xmlns:p14="http://schemas.microsoft.com/office/powerpoint/2010/main" val="150095638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279F41C-1447-46D4-82B5-B9CD287616DD}"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7461436-B4D6-472E-9AEA-92DDAC477F79}" type="slidenum">
              <a:rPr lang="en-US" altLang="zh-CN" smtClean="0"/>
              <a:pPr>
                <a:defRPr/>
              </a:pPr>
              <a:t>‹#›</a:t>
            </a:fld>
            <a:endParaRPr lang="en-US" altLang="zh-CN" dirty="0"/>
          </a:p>
        </p:txBody>
      </p:sp>
    </p:spTree>
    <p:extLst>
      <p:ext uri="{BB962C8B-B14F-4D97-AF65-F5344CB8AC3E}">
        <p14:creationId xmlns:p14="http://schemas.microsoft.com/office/powerpoint/2010/main" val="291060484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9C054C9-3F27-47C1-B55A-CD0FFE07CA1F}"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CA839623-D4A5-44EA-89DB-DF0AA4C9E052}" type="slidenum">
              <a:rPr lang="en-US" altLang="zh-CN" smtClean="0"/>
              <a:pPr>
                <a:defRPr/>
              </a:pPr>
              <a:t>‹#›</a:t>
            </a:fld>
            <a:endParaRPr lang="en-US" altLang="zh-CN" dirty="0"/>
          </a:p>
        </p:txBody>
      </p:sp>
    </p:spTree>
    <p:extLst>
      <p:ext uri="{BB962C8B-B14F-4D97-AF65-F5344CB8AC3E}">
        <p14:creationId xmlns:p14="http://schemas.microsoft.com/office/powerpoint/2010/main" val="167825081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EECED65-FF4B-42A5-BCD7-897824BBC8D0}" type="datetime2">
              <a:rPr lang="zh-CN" altLang="en-US" smtClean="0"/>
              <a:t>2021年10月14日</a:t>
            </a:fld>
            <a:endParaRPr lang="en-US" altLang="zh-CN"/>
          </a:p>
        </p:txBody>
      </p:sp>
      <p:sp>
        <p:nvSpPr>
          <p:cNvPr id="8"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C4775F8A-22CA-4C13-B0B3-43294FE8346D}" type="slidenum">
              <a:rPr lang="en-US" altLang="zh-CN" smtClean="0"/>
              <a:pPr>
                <a:defRPr/>
              </a:pPr>
              <a:t>‹#›</a:t>
            </a:fld>
            <a:endParaRPr lang="en-US" altLang="zh-CN" dirty="0"/>
          </a:p>
        </p:txBody>
      </p:sp>
    </p:spTree>
    <p:extLst>
      <p:ext uri="{BB962C8B-B14F-4D97-AF65-F5344CB8AC3E}">
        <p14:creationId xmlns:p14="http://schemas.microsoft.com/office/powerpoint/2010/main" val="183651150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0" y="6477000"/>
            <a:ext cx="2843808"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5644543-0BBF-42F1-AF32-163CD617B435}"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21ECEE8A-FDE7-40DE-942C-DDC9B3667785}" type="slidenum">
              <a:rPr lang="en-US" altLang="zh-CN" smtClean="0"/>
              <a:pPr>
                <a:defRPr/>
              </a:pPr>
              <a:t>‹#›</a:t>
            </a:fld>
            <a:endParaRPr lang="en-US" altLang="zh-CN" dirty="0"/>
          </a:p>
        </p:txBody>
      </p:sp>
    </p:spTree>
    <p:extLst>
      <p:ext uri="{BB962C8B-B14F-4D97-AF65-F5344CB8AC3E}">
        <p14:creationId xmlns:p14="http://schemas.microsoft.com/office/powerpoint/2010/main" val="61101315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8704D3F-82C6-4DD1-9857-951B82E29E7F}" type="datetime2">
              <a:rPr lang="zh-CN" altLang="en-US" smtClean="0"/>
              <a:t>2021年10月14日</a:t>
            </a:fld>
            <a:endParaRPr lang="en-US" altLang="zh-CN"/>
          </a:p>
        </p:txBody>
      </p:sp>
      <p:sp>
        <p:nvSpPr>
          <p:cNvPr id="3"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71B6ACE-C7AB-4136-B9E0-A1F543FB53E6}" type="slidenum">
              <a:rPr lang="en-US" altLang="zh-CN" smtClean="0"/>
              <a:pPr>
                <a:defRPr/>
              </a:pPr>
              <a:t>‹#›</a:t>
            </a:fld>
            <a:endParaRPr lang="en-US" altLang="zh-CN" dirty="0"/>
          </a:p>
        </p:txBody>
      </p:sp>
    </p:spTree>
    <p:extLst>
      <p:ext uri="{BB962C8B-B14F-4D97-AF65-F5344CB8AC3E}">
        <p14:creationId xmlns:p14="http://schemas.microsoft.com/office/powerpoint/2010/main" val="424926755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335CF17-B2D1-4709-B54F-9FFDE41CC1A0}"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5CD2940-9603-48F0-A56B-31C0860815CC}" type="slidenum">
              <a:rPr lang="en-US" altLang="zh-CN" smtClean="0"/>
              <a:pPr>
                <a:defRPr/>
              </a:pPr>
              <a:t>‹#›</a:t>
            </a:fld>
            <a:endParaRPr lang="en-US" altLang="zh-CN" dirty="0"/>
          </a:p>
        </p:txBody>
      </p:sp>
    </p:spTree>
    <p:extLst>
      <p:ext uri="{BB962C8B-B14F-4D97-AF65-F5344CB8AC3E}">
        <p14:creationId xmlns:p14="http://schemas.microsoft.com/office/powerpoint/2010/main" val="400897611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AD42595-D278-4C55-8C40-EC38D026E04D}"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4965226-90D4-4555-9658-40D2859F4B1B}" type="slidenum">
              <a:rPr lang="en-US" altLang="zh-CN" smtClean="0"/>
              <a:pPr>
                <a:defRPr/>
              </a:pPr>
              <a:t>‹#›</a:t>
            </a:fld>
            <a:endParaRPr lang="en-US" altLang="zh-CN" dirty="0"/>
          </a:p>
        </p:txBody>
      </p:sp>
    </p:spTree>
    <p:extLst>
      <p:ext uri="{BB962C8B-B14F-4D97-AF65-F5344CB8AC3E}">
        <p14:creationId xmlns:p14="http://schemas.microsoft.com/office/powerpoint/2010/main" val="217927762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6D528A4-8B17-4F6E-BD59-6471D5C053F9}"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5F2BCB8-9913-40B7-BCB8-573EE49A2E93}" type="slidenum">
              <a:rPr lang="en-US" altLang="zh-CN" smtClean="0"/>
              <a:pPr>
                <a:defRPr/>
              </a:pPr>
              <a:t>‹#›</a:t>
            </a:fld>
            <a:endParaRPr lang="en-US" altLang="zh-CN" dirty="0"/>
          </a:p>
        </p:txBody>
      </p:sp>
    </p:spTree>
    <p:extLst>
      <p:ext uri="{BB962C8B-B14F-4D97-AF65-F5344CB8AC3E}">
        <p14:creationId xmlns:p14="http://schemas.microsoft.com/office/powerpoint/2010/main" val="292396108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484D7E2-5074-4D8B-A780-7C147610DC95}"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A284916-A71B-40C5-9A76-385E7408C396}" type="slidenum">
              <a:rPr lang="en-US" altLang="zh-CN" smtClean="0"/>
              <a:pPr>
                <a:defRPr/>
              </a:pPr>
              <a:t>‹#›</a:t>
            </a:fld>
            <a:endParaRPr lang="en-US" altLang="zh-CN" dirty="0"/>
          </a:p>
        </p:txBody>
      </p:sp>
    </p:spTree>
    <p:extLst>
      <p:ext uri="{BB962C8B-B14F-4D97-AF65-F5344CB8AC3E}">
        <p14:creationId xmlns:p14="http://schemas.microsoft.com/office/powerpoint/2010/main" val="16072980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0" y="6453188"/>
            <a:ext cx="2843808" cy="355600"/>
          </a:xfrm>
        </p:spPr>
        <p:txBody>
          <a:bodyPr/>
          <a:lstStyle>
            <a:lvl1pPr>
              <a:defRPr smtClean="0"/>
            </a:lvl1pPr>
          </a:lstStyle>
          <a:p>
            <a:pPr>
              <a:defRPr/>
            </a:pPr>
            <a:fld id="{A26A748C-52DF-4F0A-AB7D-37E98F36C1E9}" type="datetime2">
              <a:rPr lang="zh-CN" altLang="en-US" smtClean="0"/>
              <a:t>2021年10月14日</a:t>
            </a:fld>
            <a:endParaRPr lang="en-US" altLang="zh-CN"/>
          </a:p>
        </p:txBody>
      </p:sp>
      <p:sp>
        <p:nvSpPr>
          <p:cNvPr id="3" name="Rectangle 45"/>
          <p:cNvSpPr>
            <a:spLocks noGrp="1" noChangeArrowheads="1"/>
          </p:cNvSpPr>
          <p:nvPr>
            <p:ph type="ftr" sz="quarter" idx="11"/>
          </p:nvPr>
        </p:nvSpPr>
        <p:spPr>
          <a:xfrm>
            <a:off x="3124200" y="6356350"/>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4" name="Rectangle 46"/>
          <p:cNvSpPr>
            <a:spLocks noGrp="1" noChangeArrowheads="1"/>
          </p:cNvSpPr>
          <p:nvPr>
            <p:ph type="sldNum" sz="quarter" idx="12"/>
          </p:nvPr>
        </p:nvSpPr>
        <p:spPr bwMode="auto">
          <a:xfrm>
            <a:off x="4356100" y="6351588"/>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047FBE7A-0759-4C5F-BE00-C51C37E6B1E1}" type="slidenum">
              <a:rPr lang="en-US" altLang="zh-CN" smtClean="0"/>
              <a:pPr>
                <a:defRPr/>
              </a:pPr>
              <a:t>‹#›</a:t>
            </a:fld>
            <a:endParaRPr lang="en-US" altLang="zh-CN" dirty="0"/>
          </a:p>
        </p:txBody>
      </p:sp>
    </p:spTree>
    <p:extLst>
      <p:ext uri="{BB962C8B-B14F-4D97-AF65-F5344CB8AC3E}">
        <p14:creationId xmlns:p14="http://schemas.microsoft.com/office/powerpoint/2010/main" val="147431827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1C77B5C-6C25-4C21-82E0-DDED54DCA46A}"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45F2A2F7-3684-44FC-9432-4A7C730A173B}" type="slidenum">
              <a:rPr lang="en-US" altLang="zh-CN" smtClean="0"/>
              <a:pPr>
                <a:defRPr/>
              </a:pPr>
              <a:t>‹#›</a:t>
            </a:fld>
            <a:endParaRPr lang="en-US" altLang="zh-CN" dirty="0"/>
          </a:p>
        </p:txBody>
      </p:sp>
    </p:spTree>
    <p:extLst>
      <p:ext uri="{BB962C8B-B14F-4D97-AF65-F5344CB8AC3E}">
        <p14:creationId xmlns:p14="http://schemas.microsoft.com/office/powerpoint/2010/main" val="282829361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91FAA106-328B-4B22-9822-17F360D51014}" type="datetime2">
              <a:rPr lang="zh-CN" altLang="en-US" smtClean="0"/>
              <a:t>2021年10月14日</a:t>
            </a:fld>
            <a:endParaRPr lang="en-US" altLang="zh-CN"/>
          </a:p>
        </p:txBody>
      </p:sp>
      <p:sp>
        <p:nvSpPr>
          <p:cNvPr id="7"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483D133-4126-4ABD-B99E-9D6AF69197CA}" type="slidenum">
              <a:rPr lang="en-US" altLang="zh-CN" smtClean="0"/>
              <a:pPr>
                <a:defRPr/>
              </a:pPr>
              <a:t>‹#›</a:t>
            </a:fld>
            <a:endParaRPr lang="en-US" altLang="zh-CN" dirty="0"/>
          </a:p>
        </p:txBody>
      </p:sp>
    </p:spTree>
    <p:extLst>
      <p:ext uri="{BB962C8B-B14F-4D97-AF65-F5344CB8AC3E}">
        <p14:creationId xmlns:p14="http://schemas.microsoft.com/office/powerpoint/2010/main" val="2257943357"/>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68F4757B-9158-4291-85FF-C8AA92098080}"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B97C601-9A3B-4A34-B3D0-EAEEB5D72E2F}" type="slidenum">
              <a:rPr lang="en-US" altLang="zh-CN" smtClean="0"/>
              <a:pPr>
                <a:defRPr/>
              </a:pPr>
              <a:t>‹#›</a:t>
            </a:fld>
            <a:endParaRPr lang="en-US" altLang="zh-CN" dirty="0"/>
          </a:p>
        </p:txBody>
      </p:sp>
    </p:spTree>
    <p:extLst>
      <p:ext uri="{BB962C8B-B14F-4D97-AF65-F5344CB8AC3E}">
        <p14:creationId xmlns:p14="http://schemas.microsoft.com/office/powerpoint/2010/main" val="12869393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524000"/>
            <a:ext cx="3810000" cy="4648200"/>
          </a:xfrm>
        </p:spPr>
        <p:txBody>
          <a:bodyPr/>
          <a:lstStyle/>
          <a:p>
            <a:pPr lvl="0"/>
            <a:endParaRPr lang="zh-CN" altLang="en-US" noProof="0" smtClean="0"/>
          </a:p>
        </p:txBody>
      </p:sp>
      <p:sp>
        <p:nvSpPr>
          <p:cNvPr id="4" name="文本占位符 3"/>
          <p:cNvSpPr>
            <a:spLocks noGrp="1"/>
          </p:cNvSpPr>
          <p:nvPr>
            <p:ph type="body"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E6B3C785-FD4E-4579-8DB2-F87887C204BA}"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26966F6C-ACBC-4536-ADFD-8935703ECF25}" type="slidenum">
              <a:rPr lang="en-US" altLang="zh-CN" smtClean="0"/>
              <a:pPr>
                <a:defRPr/>
              </a:pPr>
              <a:t>‹#›</a:t>
            </a:fld>
            <a:endParaRPr lang="en-US" altLang="zh-CN" dirty="0"/>
          </a:p>
        </p:txBody>
      </p:sp>
    </p:spTree>
    <p:extLst>
      <p:ext uri="{BB962C8B-B14F-4D97-AF65-F5344CB8AC3E}">
        <p14:creationId xmlns:p14="http://schemas.microsoft.com/office/powerpoint/2010/main" val="310986493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524000"/>
            <a:ext cx="7772400" cy="46482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ED4ABCC7-21BB-4A29-807F-14DFE77D580F}"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E5848D0-8F5F-4FDB-974C-92E098E76DB9}" type="slidenum">
              <a:rPr lang="en-US" altLang="zh-CN" smtClean="0"/>
              <a:pPr>
                <a:defRPr/>
              </a:pPr>
              <a:t>‹#›</a:t>
            </a:fld>
            <a:endParaRPr lang="en-US" altLang="zh-CN" dirty="0"/>
          </a:p>
        </p:txBody>
      </p:sp>
    </p:spTree>
    <p:extLst>
      <p:ext uri="{BB962C8B-B14F-4D97-AF65-F5344CB8AC3E}">
        <p14:creationId xmlns:p14="http://schemas.microsoft.com/office/powerpoint/2010/main" val="1661410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20C5E7E4-52A4-45CA-BF94-9FAB332E75FB}"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626365B-7658-4C8A-BC07-C649E38A1753}" type="slidenum">
              <a:rPr lang="en-US" altLang="zh-CN" smtClean="0"/>
              <a:pPr>
                <a:defRPr/>
              </a:pPr>
              <a:t>‹#›</a:t>
            </a:fld>
            <a:endParaRPr lang="en-US" altLang="zh-CN" dirty="0"/>
          </a:p>
        </p:txBody>
      </p:sp>
    </p:spTree>
    <p:extLst>
      <p:ext uri="{BB962C8B-B14F-4D97-AF65-F5344CB8AC3E}">
        <p14:creationId xmlns:p14="http://schemas.microsoft.com/office/powerpoint/2010/main" val="3223573807"/>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77A6E92-8BE3-4EFB-ADD4-628443F80FB7}"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61E294E-6CFD-44CC-A5AD-C144EC15C7E0}" type="slidenum">
              <a:rPr lang="en-US" altLang="zh-CN" smtClean="0"/>
              <a:pPr>
                <a:defRPr/>
              </a:pPr>
              <a:t>‹#›</a:t>
            </a:fld>
            <a:endParaRPr lang="en-US" altLang="zh-CN" dirty="0"/>
          </a:p>
        </p:txBody>
      </p:sp>
    </p:spTree>
    <p:extLst>
      <p:ext uri="{BB962C8B-B14F-4D97-AF65-F5344CB8AC3E}">
        <p14:creationId xmlns:p14="http://schemas.microsoft.com/office/powerpoint/2010/main" val="332637580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D7A739C-72BF-4CDE-8FDA-286584E46128}"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C0C41568-8EC6-4020-81AB-F2330E649678}" type="slidenum">
              <a:rPr lang="en-US" altLang="zh-CN" smtClean="0"/>
              <a:pPr>
                <a:defRPr/>
              </a:pPr>
              <a:t>‹#›</a:t>
            </a:fld>
            <a:endParaRPr lang="en-US" altLang="zh-CN" dirty="0"/>
          </a:p>
        </p:txBody>
      </p:sp>
    </p:spTree>
    <p:extLst>
      <p:ext uri="{BB962C8B-B14F-4D97-AF65-F5344CB8AC3E}">
        <p14:creationId xmlns:p14="http://schemas.microsoft.com/office/powerpoint/2010/main" val="1695769470"/>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771800"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2DF22FC-3167-4C8D-9C9E-4B9ACC81CC4F}"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5AFA203-F4BC-4127-948D-75871ECA17FF}" type="slidenum">
              <a:rPr lang="en-US" altLang="zh-CN" smtClean="0"/>
              <a:pPr>
                <a:defRPr/>
              </a:pPr>
              <a:t>‹#›</a:t>
            </a:fld>
            <a:endParaRPr lang="en-US" altLang="zh-CN" dirty="0"/>
          </a:p>
        </p:txBody>
      </p:sp>
    </p:spTree>
    <p:extLst>
      <p:ext uri="{BB962C8B-B14F-4D97-AF65-F5344CB8AC3E}">
        <p14:creationId xmlns:p14="http://schemas.microsoft.com/office/powerpoint/2010/main" val="333091866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138FD510-D780-4D7C-8F6A-FB8F93A69C69}" type="datetime2">
              <a:rPr lang="zh-CN" altLang="en-US" smtClean="0"/>
              <a:t>2021年10月14日</a:t>
            </a:fld>
            <a:endParaRPr lang="en-US" altLang="zh-CN"/>
          </a:p>
        </p:txBody>
      </p:sp>
      <p:sp>
        <p:nvSpPr>
          <p:cNvPr id="8"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BCE087D7-0848-4C9B-B542-FA09039BDCA2}" type="slidenum">
              <a:rPr lang="en-US" altLang="zh-CN" smtClean="0"/>
              <a:pPr>
                <a:defRPr/>
              </a:pPr>
              <a:t>‹#›</a:t>
            </a:fld>
            <a:endParaRPr lang="en-US" altLang="zh-CN" dirty="0"/>
          </a:p>
        </p:txBody>
      </p:sp>
    </p:spTree>
    <p:extLst>
      <p:ext uri="{BB962C8B-B14F-4D97-AF65-F5344CB8AC3E}">
        <p14:creationId xmlns:p14="http://schemas.microsoft.com/office/powerpoint/2010/main" val="19401750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2E1A63E2-71F5-4189-A029-14DB61BBA2C9}" type="datetime2">
              <a:rPr lang="zh-CN" altLang="en-US" smtClean="0"/>
              <a:t>2021年10月14日</a:t>
            </a:fld>
            <a:endParaRPr lang="en-US" altLang="zh-CN"/>
          </a:p>
        </p:txBody>
      </p:sp>
      <p:sp>
        <p:nvSpPr>
          <p:cNvPr id="6" name="Rectangle 45"/>
          <p:cNvSpPr>
            <a:spLocks noGrp="1" noChangeArrowheads="1"/>
          </p:cNvSpPr>
          <p:nvPr>
            <p:ph type="ftr" sz="quarter" idx="11"/>
          </p:nvPr>
        </p:nvSpPr>
        <p:spPr>
          <a:xfrm>
            <a:off x="3124200"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7" name="Rectangle 46"/>
          <p:cNvSpPr>
            <a:spLocks noGrp="1" noChangeArrowheads="1"/>
          </p:cNvSpPr>
          <p:nvPr>
            <p:ph type="sldNum" sz="quarter" idx="12"/>
          </p:nvPr>
        </p:nvSpPr>
        <p:spPr bwMode="auto">
          <a:xfrm>
            <a:off x="4356100"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9BEF8FF0-AEB6-4427-B883-56EA70786A32}" type="slidenum">
              <a:rPr lang="en-US" altLang="zh-CN" smtClean="0"/>
              <a:pPr>
                <a:defRPr/>
              </a:pPr>
              <a:t>‹#›</a:t>
            </a:fld>
            <a:endParaRPr lang="en-US" altLang="zh-CN" dirty="0"/>
          </a:p>
        </p:txBody>
      </p:sp>
    </p:spTree>
    <p:extLst>
      <p:ext uri="{BB962C8B-B14F-4D97-AF65-F5344CB8AC3E}">
        <p14:creationId xmlns:p14="http://schemas.microsoft.com/office/powerpoint/2010/main" val="306667407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D10DA56-1342-472E-A4C0-78DE2684D280}"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B1D255EC-7CFA-426B-9936-DB953E874404}" type="slidenum">
              <a:rPr lang="en-US" altLang="zh-CN" smtClean="0"/>
              <a:pPr>
                <a:defRPr/>
              </a:pPr>
              <a:t>‹#›</a:t>
            </a:fld>
            <a:endParaRPr lang="en-US" altLang="zh-CN" dirty="0"/>
          </a:p>
        </p:txBody>
      </p:sp>
    </p:spTree>
    <p:extLst>
      <p:ext uri="{BB962C8B-B14F-4D97-AF65-F5344CB8AC3E}">
        <p14:creationId xmlns:p14="http://schemas.microsoft.com/office/powerpoint/2010/main" val="39470843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1A46C89F-DB6F-4CA0-A3C4-DC80A16BFAD4}" type="datetime2">
              <a:rPr lang="zh-CN" altLang="en-US" smtClean="0"/>
              <a:t>2021年10月14日</a:t>
            </a:fld>
            <a:endParaRPr lang="en-US" altLang="zh-CN"/>
          </a:p>
        </p:txBody>
      </p:sp>
      <p:sp>
        <p:nvSpPr>
          <p:cNvPr id="3"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5BE5D94B-AE6A-4E77-B81D-E92CD2672B05}" type="slidenum">
              <a:rPr lang="en-US" altLang="zh-CN" smtClean="0"/>
              <a:pPr>
                <a:defRPr/>
              </a:pPr>
              <a:t>‹#›</a:t>
            </a:fld>
            <a:endParaRPr lang="en-US" altLang="zh-CN" dirty="0"/>
          </a:p>
        </p:txBody>
      </p:sp>
    </p:spTree>
    <p:extLst>
      <p:ext uri="{BB962C8B-B14F-4D97-AF65-F5344CB8AC3E}">
        <p14:creationId xmlns:p14="http://schemas.microsoft.com/office/powerpoint/2010/main" val="392799053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E6DB41B-FE10-4171-A476-9BFED0496643}"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DB0B67F4-B7D3-46FE-BD45-E5D5E6824AEC}" type="slidenum">
              <a:rPr lang="en-US" altLang="zh-CN" smtClean="0"/>
              <a:pPr>
                <a:defRPr/>
              </a:pPr>
              <a:t>‹#›</a:t>
            </a:fld>
            <a:endParaRPr lang="en-US" altLang="zh-CN" dirty="0"/>
          </a:p>
        </p:txBody>
      </p:sp>
    </p:spTree>
    <p:extLst>
      <p:ext uri="{BB962C8B-B14F-4D97-AF65-F5344CB8AC3E}">
        <p14:creationId xmlns:p14="http://schemas.microsoft.com/office/powerpoint/2010/main" val="150054188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C87835E3-EE20-4E3E-ABA5-8658B3D3BEB4}"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1745457C-3C80-4BA0-9B9C-CFF2F2B8334C}" type="slidenum">
              <a:rPr lang="en-US" altLang="zh-CN" smtClean="0"/>
              <a:pPr>
                <a:defRPr/>
              </a:pPr>
              <a:t>‹#›</a:t>
            </a:fld>
            <a:endParaRPr lang="en-US" altLang="zh-CN" dirty="0"/>
          </a:p>
        </p:txBody>
      </p:sp>
    </p:spTree>
    <p:extLst>
      <p:ext uri="{BB962C8B-B14F-4D97-AF65-F5344CB8AC3E}">
        <p14:creationId xmlns:p14="http://schemas.microsoft.com/office/powerpoint/2010/main" val="140860650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C81A28A-2FFA-4F03-8773-1DA40518AE1A}"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6775F9D7-954E-4CA5-82B5-4FF782796F78}" type="slidenum">
              <a:rPr lang="en-US" altLang="zh-CN" smtClean="0"/>
              <a:pPr>
                <a:defRPr/>
              </a:pPr>
              <a:t>‹#›</a:t>
            </a:fld>
            <a:endParaRPr lang="en-US" altLang="zh-CN" dirty="0"/>
          </a:p>
        </p:txBody>
      </p:sp>
    </p:spTree>
    <p:extLst>
      <p:ext uri="{BB962C8B-B14F-4D97-AF65-F5344CB8AC3E}">
        <p14:creationId xmlns:p14="http://schemas.microsoft.com/office/powerpoint/2010/main" val="299720118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04800"/>
            <a:ext cx="19431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769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C5FEA6E8-7BCA-476F-8129-296403FA6003}"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73CE40DD-DB6E-4CDA-846B-DB97B2980EA8}" type="slidenum">
              <a:rPr lang="en-US" altLang="zh-CN" smtClean="0"/>
              <a:pPr>
                <a:defRPr/>
              </a:pPr>
              <a:t>‹#›</a:t>
            </a:fld>
            <a:endParaRPr lang="en-US" altLang="zh-CN" dirty="0"/>
          </a:p>
        </p:txBody>
      </p:sp>
    </p:spTree>
    <p:extLst>
      <p:ext uri="{BB962C8B-B14F-4D97-AF65-F5344CB8AC3E}">
        <p14:creationId xmlns:p14="http://schemas.microsoft.com/office/powerpoint/2010/main" val="21221188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0F8D4E29-2DC7-48B6-8382-F026BC0A31C5}"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C03B691-B655-48A3-8F36-C876A2816D0A}" type="slidenum">
              <a:rPr lang="en-US" altLang="zh-CN" smtClean="0"/>
              <a:pPr>
                <a:defRPr/>
              </a:pPr>
              <a:t>‹#›</a:t>
            </a:fld>
            <a:endParaRPr lang="en-US" altLang="zh-CN" dirty="0"/>
          </a:p>
        </p:txBody>
      </p:sp>
    </p:spTree>
    <p:extLst>
      <p:ext uri="{BB962C8B-B14F-4D97-AF65-F5344CB8AC3E}">
        <p14:creationId xmlns:p14="http://schemas.microsoft.com/office/powerpoint/2010/main" val="1125646333"/>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5240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4C2F105-1FDF-4341-977F-5327D62A7A79}" type="datetime2">
              <a:rPr lang="zh-CN" altLang="en-US" smtClean="0"/>
              <a:t>2021年10月14日</a:t>
            </a:fld>
            <a:endParaRPr lang="en-US" altLang="zh-CN"/>
          </a:p>
        </p:txBody>
      </p:sp>
      <p:sp>
        <p:nvSpPr>
          <p:cNvPr id="7"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8"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886176DB-E2D5-4A20-A83F-E9E4A482FBA8}" type="slidenum">
              <a:rPr lang="en-US" altLang="zh-CN" smtClean="0"/>
              <a:pPr>
                <a:defRPr/>
              </a:pPr>
              <a:t>‹#›</a:t>
            </a:fld>
            <a:endParaRPr lang="en-US" altLang="zh-CN" dirty="0"/>
          </a:p>
        </p:txBody>
      </p:sp>
    </p:spTree>
    <p:extLst>
      <p:ext uri="{BB962C8B-B14F-4D97-AF65-F5344CB8AC3E}">
        <p14:creationId xmlns:p14="http://schemas.microsoft.com/office/powerpoint/2010/main" val="3375639822"/>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304800"/>
            <a:ext cx="7772400" cy="586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726863FC-89E8-4914-A0B9-803236D3B31D}"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A1EA803-5779-4C0C-975D-64D12F2602CE}" type="slidenum">
              <a:rPr lang="en-US" altLang="zh-CN" smtClean="0"/>
              <a:pPr>
                <a:defRPr/>
              </a:pPr>
              <a:t>‹#›</a:t>
            </a:fld>
            <a:endParaRPr lang="en-US" altLang="zh-CN" dirty="0"/>
          </a:p>
        </p:txBody>
      </p:sp>
    </p:spTree>
    <p:extLst>
      <p:ext uri="{BB962C8B-B14F-4D97-AF65-F5344CB8AC3E}">
        <p14:creationId xmlns:p14="http://schemas.microsoft.com/office/powerpoint/2010/main" val="395925477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685800" y="1524000"/>
            <a:ext cx="3810000" cy="4648200"/>
          </a:xfrm>
        </p:spPr>
        <p:txBody>
          <a:bodyPr/>
          <a:lstStyle/>
          <a:p>
            <a:pPr lvl="0"/>
            <a:endParaRPr lang="zh-CN" altLang="en-US" noProof="0" smtClean="0"/>
          </a:p>
        </p:txBody>
      </p:sp>
      <p:sp>
        <p:nvSpPr>
          <p:cNvPr id="4" name="文本占位符 3"/>
          <p:cNvSpPr>
            <a:spLocks noGrp="1"/>
          </p:cNvSpPr>
          <p:nvPr>
            <p:ph type="body" sz="half" idx="2"/>
          </p:nvPr>
        </p:nvSpPr>
        <p:spPr>
          <a:xfrm>
            <a:off x="4648200" y="15240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BC59CC90-9B47-42E2-A51C-AB93A7176509}"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086FA932-F2AD-4618-85F1-84A8A1EAFB5C}" type="slidenum">
              <a:rPr lang="en-US" altLang="zh-CN" smtClean="0"/>
              <a:pPr>
                <a:defRPr/>
              </a:pPr>
              <a:t>‹#›</a:t>
            </a:fld>
            <a:endParaRPr lang="en-US" altLang="zh-CN" dirty="0"/>
          </a:p>
        </p:txBody>
      </p:sp>
    </p:spTree>
    <p:extLst>
      <p:ext uri="{BB962C8B-B14F-4D97-AF65-F5344CB8AC3E}">
        <p14:creationId xmlns:p14="http://schemas.microsoft.com/office/powerpoint/2010/main" val="14306819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5E7AE525-D3EC-41F1-A0CD-78F759F20EDD}" type="datetime2">
              <a:rPr lang="zh-CN" altLang="en-US" smtClean="0"/>
              <a:t>2021年10月14日</a:t>
            </a:fld>
            <a:endParaRPr lang="en-US" altLang="zh-CN"/>
          </a:p>
        </p:txBody>
      </p:sp>
      <p:sp>
        <p:nvSpPr>
          <p:cNvPr id="6" name="Rectangle 45"/>
          <p:cNvSpPr>
            <a:spLocks noGrp="1" noChangeArrowheads="1"/>
          </p:cNvSpPr>
          <p:nvPr>
            <p:ph type="ftr" sz="quarter" idx="11"/>
          </p:nvPr>
        </p:nvSpPr>
        <p:spPr>
          <a:xfrm>
            <a:off x="3186113" y="6427788"/>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7" name="Rectangle 46"/>
          <p:cNvSpPr>
            <a:spLocks noGrp="1" noChangeArrowheads="1"/>
          </p:cNvSpPr>
          <p:nvPr>
            <p:ph type="sldNum" sz="quarter" idx="12"/>
          </p:nvPr>
        </p:nvSpPr>
        <p:spPr bwMode="auto">
          <a:xfrm>
            <a:off x="4418013" y="6423025"/>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A6CAD3B3-E71E-43FA-A958-AC60BB2BD9C2}" type="slidenum">
              <a:rPr lang="en-US" altLang="zh-CN" smtClean="0"/>
              <a:pPr>
                <a:defRPr/>
              </a:pPr>
              <a:t>‹#›</a:t>
            </a:fld>
            <a:endParaRPr lang="en-US" altLang="zh-CN" dirty="0"/>
          </a:p>
        </p:txBody>
      </p:sp>
    </p:spTree>
    <p:extLst>
      <p:ext uri="{BB962C8B-B14F-4D97-AF65-F5344CB8AC3E}">
        <p14:creationId xmlns:p14="http://schemas.microsoft.com/office/powerpoint/2010/main" val="1844676297"/>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524000"/>
            <a:ext cx="7772400" cy="4648200"/>
          </a:xfrm>
        </p:spPr>
        <p:txBody>
          <a:bodyPr/>
          <a:lstStyle/>
          <a:p>
            <a:pPr lvl="0"/>
            <a:endParaRPr lang="zh-CN" altLang="en-US" noProof="0" smtClean="0"/>
          </a:p>
        </p:txBody>
      </p:sp>
      <p:sp>
        <p:nvSpPr>
          <p:cNvPr id="4"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2FF59BD7-A6D1-4C1F-B4C2-F17A7DC16A90}"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A1C4CB87-B0FE-49E3-BA73-0AB99A2F5C64}" type="slidenum">
              <a:rPr lang="en-US" altLang="zh-CN" smtClean="0"/>
              <a:pPr>
                <a:defRPr/>
              </a:pPr>
              <a:t>‹#›</a:t>
            </a:fld>
            <a:endParaRPr lang="en-US" altLang="zh-CN" dirty="0"/>
          </a:p>
        </p:txBody>
      </p:sp>
    </p:spTree>
    <p:extLst>
      <p:ext uri="{BB962C8B-B14F-4D97-AF65-F5344CB8AC3E}">
        <p14:creationId xmlns:p14="http://schemas.microsoft.com/office/powerpoint/2010/main" val="247000035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4FD21BE4-E15B-4273-81E1-D9D194EA9A36}"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BE7AC6EA-957E-4AC7-B3AE-704E0B027707}" type="slidenum">
              <a:rPr lang="en-US" altLang="zh-CN" smtClean="0"/>
              <a:pPr>
                <a:defRPr/>
              </a:pPr>
              <a:t>‹#›</a:t>
            </a:fld>
            <a:endParaRPr lang="en-US" altLang="zh-CN" dirty="0"/>
          </a:p>
        </p:txBody>
      </p:sp>
    </p:spTree>
    <p:extLst>
      <p:ext uri="{BB962C8B-B14F-4D97-AF65-F5344CB8AC3E}">
        <p14:creationId xmlns:p14="http://schemas.microsoft.com/office/powerpoint/2010/main" val="1268784789"/>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F8EF0433-B91C-4A2D-9BED-081CF726924B}"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B176B71-D747-4176-BF2E-86752526AAEE}" type="slidenum">
              <a:rPr lang="en-US" altLang="zh-CN" smtClean="0"/>
              <a:pPr>
                <a:defRPr/>
              </a:pPr>
              <a:t>‹#›</a:t>
            </a:fld>
            <a:endParaRPr lang="en-US" altLang="zh-CN" dirty="0"/>
          </a:p>
        </p:txBody>
      </p:sp>
    </p:spTree>
    <p:extLst>
      <p:ext uri="{BB962C8B-B14F-4D97-AF65-F5344CB8AC3E}">
        <p14:creationId xmlns:p14="http://schemas.microsoft.com/office/powerpoint/2010/main" val="429148570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57365185-9F54-4776-A929-BADCFB7F5FE9}" type="datetime2">
              <a:rPr lang="zh-CN" altLang="en-US" smtClean="0"/>
              <a:t>2021年10月14日</a:t>
            </a:fld>
            <a:endParaRPr lang="en-US" altLang="zh-CN"/>
          </a:p>
        </p:txBody>
      </p:sp>
      <p:sp>
        <p:nvSpPr>
          <p:cNvPr id="5"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6"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4C98E04E-0364-4496-88AD-598A0FC3463D}" type="slidenum">
              <a:rPr lang="en-US" altLang="zh-CN" smtClean="0"/>
              <a:pPr>
                <a:defRPr/>
              </a:pPr>
              <a:t>‹#›</a:t>
            </a:fld>
            <a:endParaRPr lang="en-US" altLang="zh-CN" dirty="0"/>
          </a:p>
        </p:txBody>
      </p:sp>
    </p:spTree>
    <p:extLst>
      <p:ext uri="{BB962C8B-B14F-4D97-AF65-F5344CB8AC3E}">
        <p14:creationId xmlns:p14="http://schemas.microsoft.com/office/powerpoint/2010/main" val="307686123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02496F2-C5D8-45C1-8FCD-4A5FE1E3EA39}"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21FF75D0-A3E2-454E-BAC8-D40BC926F30E}" type="slidenum">
              <a:rPr lang="en-US" altLang="zh-CN" smtClean="0"/>
              <a:pPr>
                <a:defRPr/>
              </a:pPr>
              <a:t>‹#›</a:t>
            </a:fld>
            <a:endParaRPr lang="en-US" altLang="zh-CN" dirty="0"/>
          </a:p>
        </p:txBody>
      </p:sp>
    </p:spTree>
    <p:extLst>
      <p:ext uri="{BB962C8B-B14F-4D97-AF65-F5344CB8AC3E}">
        <p14:creationId xmlns:p14="http://schemas.microsoft.com/office/powerpoint/2010/main" val="377760690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DBCC8801-B9AB-4AEC-B780-70158CD18AFD}" type="datetime2">
              <a:rPr lang="zh-CN" altLang="en-US" smtClean="0"/>
              <a:t>2021年10月14日</a:t>
            </a:fld>
            <a:endParaRPr lang="en-US" altLang="zh-CN"/>
          </a:p>
        </p:txBody>
      </p:sp>
      <p:sp>
        <p:nvSpPr>
          <p:cNvPr id="8"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9"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3A09F981-AD00-4168-A081-9D8A7F15B087}" type="slidenum">
              <a:rPr lang="en-US" altLang="zh-CN" smtClean="0"/>
              <a:pPr>
                <a:defRPr/>
              </a:pPr>
              <a:t>‹#›</a:t>
            </a:fld>
            <a:endParaRPr lang="en-US" altLang="zh-CN" dirty="0"/>
          </a:p>
        </p:txBody>
      </p:sp>
    </p:spTree>
    <p:extLst>
      <p:ext uri="{BB962C8B-B14F-4D97-AF65-F5344CB8AC3E}">
        <p14:creationId xmlns:p14="http://schemas.microsoft.com/office/powerpoint/2010/main" val="86124785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AEDF01AD-D44A-48C5-8F64-85AE119A04E8}" type="datetime2">
              <a:rPr lang="zh-CN" altLang="en-US" smtClean="0"/>
              <a:t>2021年10月14日</a:t>
            </a:fld>
            <a:endParaRPr lang="en-US" altLang="zh-CN"/>
          </a:p>
        </p:txBody>
      </p:sp>
      <p:sp>
        <p:nvSpPr>
          <p:cNvPr id="4"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5"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AA697019-0D78-467F-AD39-6A8509E65FF7}" type="slidenum">
              <a:rPr lang="en-US" altLang="zh-CN" smtClean="0"/>
              <a:pPr>
                <a:defRPr/>
              </a:pPr>
              <a:t>‹#›</a:t>
            </a:fld>
            <a:endParaRPr lang="en-US" altLang="zh-CN" dirty="0"/>
          </a:p>
        </p:txBody>
      </p:sp>
    </p:spTree>
    <p:extLst>
      <p:ext uri="{BB962C8B-B14F-4D97-AF65-F5344CB8AC3E}">
        <p14:creationId xmlns:p14="http://schemas.microsoft.com/office/powerpoint/2010/main" val="336093100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6302" y="6498425"/>
            <a:ext cx="2899513"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32855F52-CA65-4219-9476-0C409E5A73D0}" type="datetime2">
              <a:rPr lang="zh-CN" altLang="en-US" smtClean="0"/>
              <a:t>2021年10月14日</a:t>
            </a:fld>
            <a:endParaRPr lang="en-US" altLang="zh-CN"/>
          </a:p>
        </p:txBody>
      </p:sp>
      <p:sp>
        <p:nvSpPr>
          <p:cNvPr id="3"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4"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2C6FA273-AD2C-476F-A8B7-BCD33E14DA3C}" type="slidenum">
              <a:rPr lang="en-US" altLang="zh-CN" smtClean="0"/>
              <a:pPr>
                <a:defRPr/>
              </a:pPr>
              <a:t>‹#›</a:t>
            </a:fld>
            <a:endParaRPr lang="en-US" altLang="zh-CN" dirty="0"/>
          </a:p>
        </p:txBody>
      </p:sp>
    </p:spTree>
    <p:extLst>
      <p:ext uri="{BB962C8B-B14F-4D97-AF65-F5344CB8AC3E}">
        <p14:creationId xmlns:p14="http://schemas.microsoft.com/office/powerpoint/2010/main" val="1714879696"/>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0" y="6477000"/>
            <a:ext cx="2915816"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C3F1D299-6BC8-479F-821D-681198E656CF}"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90EDFFFF-630F-4670-A9F4-ACFF2F098881}" type="slidenum">
              <a:rPr lang="en-US" altLang="zh-CN" smtClean="0"/>
              <a:pPr>
                <a:defRPr/>
              </a:pPr>
              <a:t>‹#›</a:t>
            </a:fld>
            <a:endParaRPr lang="en-US" altLang="zh-CN" dirty="0"/>
          </a:p>
        </p:txBody>
      </p:sp>
    </p:spTree>
    <p:extLst>
      <p:ext uri="{BB962C8B-B14F-4D97-AF65-F5344CB8AC3E}">
        <p14:creationId xmlns:p14="http://schemas.microsoft.com/office/powerpoint/2010/main" val="100022496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0" y="6477000"/>
            <a:ext cx="2699792" cy="457200"/>
          </a:xfrm>
        </p:spPr>
        <p:txBody>
          <a:bodyPr/>
          <a:lstStyle>
            <a:lvl1pPr algn="ctr">
              <a:spcBef>
                <a:spcPct val="20000"/>
              </a:spcBef>
              <a:buSzPct val="90000"/>
              <a:defRPr kumimoji="0" b="1" smtClean="0">
                <a:latin typeface="Verdana" pitchFamily="34" charset="0"/>
                <a:ea typeface="楷体_GB2312" pitchFamily="49" charset="-122"/>
              </a:defRPr>
            </a:lvl1pPr>
          </a:lstStyle>
          <a:p>
            <a:pPr>
              <a:defRPr/>
            </a:pPr>
            <a:fld id="{8EAED6BD-2514-444B-A046-FCDBCBCF4720}" type="datetime2">
              <a:rPr lang="zh-CN" altLang="en-US" smtClean="0"/>
              <a:t>2021年10月14日</a:t>
            </a:fld>
            <a:endParaRPr lang="en-US" altLang="zh-CN"/>
          </a:p>
        </p:txBody>
      </p:sp>
      <p:sp>
        <p:nvSpPr>
          <p:cNvPr id="6" name="Rectangle 5"/>
          <p:cNvSpPr>
            <a:spLocks noGrp="1" noChangeArrowheads="1"/>
          </p:cNvSpPr>
          <p:nvPr>
            <p:ph type="ftr" sz="quarter" idx="11"/>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zh-CN" altLang="en-US" smtClean="0"/>
              <a:t>中南大学计算机学院</a:t>
            </a:r>
            <a:r>
              <a:rPr lang="en-US" altLang="zh-CN" smtClean="0"/>
              <a:t>@Riley</a:t>
            </a:r>
            <a:endParaRPr lang="zh-CN" altLang="en-US"/>
          </a:p>
        </p:txBody>
      </p:sp>
      <p:sp>
        <p:nvSpPr>
          <p:cNvPr id="7" name="Rectangle 6"/>
          <p:cNvSpPr>
            <a:spLocks noGrp="1" noChangeArrowheads="1"/>
          </p:cNvSpPr>
          <p:nvPr>
            <p:ph type="sldNum" sz="quarter" idx="12"/>
          </p:nvPr>
        </p:nvSpPr>
        <p:spPr/>
        <p:txBody>
          <a:bodyPr/>
          <a:lstStyle>
            <a:lvl1pPr>
              <a:spcBef>
                <a:spcPct val="20000"/>
              </a:spcBef>
              <a:buSzPct val="90000"/>
              <a:defRPr kumimoji="0" b="1">
                <a:latin typeface="Verdana" pitchFamily="34" charset="0"/>
                <a:ea typeface="楷体_GB2312" pitchFamily="49" charset="-122"/>
              </a:defRPr>
            </a:lvl1pPr>
          </a:lstStyle>
          <a:p>
            <a:pPr>
              <a:defRPr/>
            </a:pPr>
            <a:r>
              <a:rPr lang="en-US" altLang="zh-CN" dirty="0" smtClean="0"/>
              <a:t>Lecture 03- </a:t>
            </a:r>
            <a:fld id="{E5095A82-A425-4955-BC73-B977DE29F00B}" type="slidenum">
              <a:rPr lang="en-US" altLang="zh-CN" smtClean="0"/>
              <a:pPr>
                <a:defRPr/>
              </a:pPr>
              <a:t>‹#›</a:t>
            </a:fld>
            <a:endParaRPr lang="en-US" altLang="zh-CN" dirty="0"/>
          </a:p>
        </p:txBody>
      </p:sp>
    </p:spTree>
    <p:extLst>
      <p:ext uri="{BB962C8B-B14F-4D97-AF65-F5344CB8AC3E}">
        <p14:creationId xmlns:p14="http://schemas.microsoft.com/office/powerpoint/2010/main" val="13524161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theme" Target="../theme/theme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theme" Target="../theme/theme8.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6" Type="http://schemas.openxmlformats.org/officeDocument/2006/relationships/theme" Target="../theme/theme9.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7938" y="0"/>
            <a:ext cx="2833688" cy="6856413"/>
            <a:chOff x="-5" y="0"/>
            <a:chExt cx="1785" cy="4319"/>
          </a:xfrm>
        </p:grpSpPr>
        <p:sp>
          <p:nvSpPr>
            <p:cNvPr id="1031" name="Freeform 3"/>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2" name="Group 4"/>
            <p:cNvGrpSpPr>
              <a:grpSpLocks/>
            </p:cNvGrpSpPr>
            <p:nvPr/>
          </p:nvGrpSpPr>
          <p:grpSpPr bwMode="auto">
            <a:xfrm rot="14964908" flipH="1">
              <a:off x="104" y="2441"/>
              <a:ext cx="452" cy="444"/>
              <a:chOff x="1727" y="866"/>
              <a:chExt cx="129" cy="157"/>
            </a:xfrm>
          </p:grpSpPr>
          <p:sp>
            <p:nvSpPr>
              <p:cNvPr id="1070" name="Freeform 5"/>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6"/>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7"/>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3" name="Freeform 8"/>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4" name="Group 9"/>
            <p:cNvGrpSpPr>
              <a:grpSpLocks/>
            </p:cNvGrpSpPr>
            <p:nvPr/>
          </p:nvGrpSpPr>
          <p:grpSpPr bwMode="auto">
            <a:xfrm rot="416244">
              <a:off x="9" y="1746"/>
              <a:ext cx="1771" cy="1741"/>
              <a:chOff x="41" y="2787"/>
              <a:chExt cx="902" cy="833"/>
            </a:xfrm>
          </p:grpSpPr>
          <p:sp>
            <p:nvSpPr>
              <p:cNvPr id="1061" name="Freeform 10"/>
              <p:cNvSpPr>
                <a:spLocks/>
              </p:cNvSpPr>
              <p:nvPr userDrawn="1"/>
            </p:nvSpPr>
            <p:spPr bwMode="ltGray">
              <a:xfrm rot="373331" flipH="1">
                <a:off x="125" y="2787"/>
                <a:ext cx="313" cy="303"/>
              </a:xfrm>
              <a:custGeom>
                <a:avLst/>
                <a:gdLst>
                  <a:gd name="T0" fmla="*/ 66 w 217"/>
                  <a:gd name="T1" fmla="*/ 303 h 210"/>
                  <a:gd name="T2" fmla="*/ 53 w 217"/>
                  <a:gd name="T3" fmla="*/ 286 h 210"/>
                  <a:gd name="T4" fmla="*/ 38 w 217"/>
                  <a:gd name="T5" fmla="*/ 261 h 210"/>
                  <a:gd name="T6" fmla="*/ 22 w 217"/>
                  <a:gd name="T7" fmla="*/ 229 h 210"/>
                  <a:gd name="T8" fmla="*/ 7 w 217"/>
                  <a:gd name="T9" fmla="*/ 195 h 210"/>
                  <a:gd name="T10" fmla="*/ 0 w 217"/>
                  <a:gd name="T11" fmla="*/ 157 h 210"/>
                  <a:gd name="T12" fmla="*/ 1 w 217"/>
                  <a:gd name="T13" fmla="*/ 118 h 210"/>
                  <a:gd name="T14" fmla="*/ 13 w 217"/>
                  <a:gd name="T15" fmla="*/ 82 h 210"/>
                  <a:gd name="T16" fmla="*/ 39 w 217"/>
                  <a:gd name="T17" fmla="*/ 51 h 210"/>
                  <a:gd name="T18" fmla="*/ 65 w 217"/>
                  <a:gd name="T19" fmla="*/ 32 h 210"/>
                  <a:gd name="T20" fmla="*/ 87 w 217"/>
                  <a:gd name="T21" fmla="*/ 17 h 210"/>
                  <a:gd name="T22" fmla="*/ 104 w 217"/>
                  <a:gd name="T23" fmla="*/ 10 h 210"/>
                  <a:gd name="T24" fmla="*/ 117 w 217"/>
                  <a:gd name="T25" fmla="*/ 7 h 210"/>
                  <a:gd name="T26" fmla="*/ 127 w 217"/>
                  <a:gd name="T27" fmla="*/ 7 h 210"/>
                  <a:gd name="T28" fmla="*/ 150 w 217"/>
                  <a:gd name="T29" fmla="*/ 0 h 210"/>
                  <a:gd name="T30" fmla="*/ 213 w 217"/>
                  <a:gd name="T31" fmla="*/ 12 h 210"/>
                  <a:gd name="T32" fmla="*/ 231 w 217"/>
                  <a:gd name="T33" fmla="*/ 17 h 210"/>
                  <a:gd name="T34" fmla="*/ 248 w 217"/>
                  <a:gd name="T35" fmla="*/ 22 h 210"/>
                  <a:gd name="T36" fmla="*/ 263 w 217"/>
                  <a:gd name="T37" fmla="*/ 27 h 210"/>
                  <a:gd name="T38" fmla="*/ 274 w 217"/>
                  <a:gd name="T39" fmla="*/ 33 h 210"/>
                  <a:gd name="T40" fmla="*/ 286 w 217"/>
                  <a:gd name="T41" fmla="*/ 39 h 210"/>
                  <a:gd name="T42" fmla="*/ 296 w 217"/>
                  <a:gd name="T43" fmla="*/ 46 h 210"/>
                  <a:gd name="T44" fmla="*/ 304 w 217"/>
                  <a:gd name="T45" fmla="*/ 55 h 210"/>
                  <a:gd name="T46" fmla="*/ 313 w 217"/>
                  <a:gd name="T47" fmla="*/ 65 h 210"/>
                  <a:gd name="T48" fmla="*/ 296 w 217"/>
                  <a:gd name="T49" fmla="*/ 58 h 210"/>
                  <a:gd name="T50" fmla="*/ 280 w 217"/>
                  <a:gd name="T51" fmla="*/ 52 h 210"/>
                  <a:gd name="T52" fmla="*/ 264 w 217"/>
                  <a:gd name="T53" fmla="*/ 48 h 210"/>
                  <a:gd name="T54" fmla="*/ 248 w 217"/>
                  <a:gd name="T55" fmla="*/ 43 h 210"/>
                  <a:gd name="T56" fmla="*/ 235 w 217"/>
                  <a:gd name="T57" fmla="*/ 39 h 210"/>
                  <a:gd name="T58" fmla="*/ 221 w 217"/>
                  <a:gd name="T59" fmla="*/ 38 h 210"/>
                  <a:gd name="T60" fmla="*/ 206 w 217"/>
                  <a:gd name="T61" fmla="*/ 35 h 210"/>
                  <a:gd name="T62" fmla="*/ 193 w 217"/>
                  <a:gd name="T63" fmla="*/ 35 h 210"/>
                  <a:gd name="T64" fmla="*/ 180 w 217"/>
                  <a:gd name="T65" fmla="*/ 35 h 210"/>
                  <a:gd name="T66" fmla="*/ 167 w 217"/>
                  <a:gd name="T67" fmla="*/ 36 h 210"/>
                  <a:gd name="T68" fmla="*/ 154 w 217"/>
                  <a:gd name="T69" fmla="*/ 39 h 210"/>
                  <a:gd name="T70" fmla="*/ 143 w 217"/>
                  <a:gd name="T71" fmla="*/ 42 h 210"/>
                  <a:gd name="T72" fmla="*/ 131 w 217"/>
                  <a:gd name="T73" fmla="*/ 48 h 210"/>
                  <a:gd name="T74" fmla="*/ 118 w 217"/>
                  <a:gd name="T75" fmla="*/ 52 h 210"/>
                  <a:gd name="T76" fmla="*/ 107 w 217"/>
                  <a:gd name="T77" fmla="*/ 59 h 210"/>
                  <a:gd name="T78" fmla="*/ 95 w 217"/>
                  <a:gd name="T79" fmla="*/ 66 h 210"/>
                  <a:gd name="T80" fmla="*/ 75 w 217"/>
                  <a:gd name="T81" fmla="*/ 88 h 210"/>
                  <a:gd name="T82" fmla="*/ 61 w 217"/>
                  <a:gd name="T83" fmla="*/ 115 h 210"/>
                  <a:gd name="T84" fmla="*/ 53 w 217"/>
                  <a:gd name="T85" fmla="*/ 149 h 210"/>
                  <a:gd name="T86" fmla="*/ 50 w 217"/>
                  <a:gd name="T87" fmla="*/ 182 h 210"/>
                  <a:gd name="T88" fmla="*/ 50 w 217"/>
                  <a:gd name="T89" fmla="*/ 218 h 210"/>
                  <a:gd name="T90" fmla="*/ 55 w 217"/>
                  <a:gd name="T91" fmla="*/ 251 h 210"/>
                  <a:gd name="T92" fmla="*/ 59 w 217"/>
                  <a:gd name="T93" fmla="*/ 280 h 210"/>
                  <a:gd name="T94" fmla="*/ 66 w 217"/>
                  <a:gd name="T95" fmla="*/ 303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11"/>
              <p:cNvSpPr>
                <a:spLocks/>
              </p:cNvSpPr>
              <p:nvPr userDrawn="1"/>
            </p:nvSpPr>
            <p:spPr bwMode="ltGray">
              <a:xfrm rot="373331" flipH="1">
                <a:off x="41" y="2843"/>
                <a:ext cx="262" cy="308"/>
              </a:xfrm>
              <a:custGeom>
                <a:avLst/>
                <a:gdLst>
                  <a:gd name="T0" fmla="*/ 157 w 182"/>
                  <a:gd name="T1" fmla="*/ 0 h 213"/>
                  <a:gd name="T2" fmla="*/ 161 w 182"/>
                  <a:gd name="T3" fmla="*/ 3 h 213"/>
                  <a:gd name="T4" fmla="*/ 170 w 182"/>
                  <a:gd name="T5" fmla="*/ 12 h 213"/>
                  <a:gd name="T6" fmla="*/ 183 w 182"/>
                  <a:gd name="T7" fmla="*/ 26 h 213"/>
                  <a:gd name="T8" fmla="*/ 197 w 182"/>
                  <a:gd name="T9" fmla="*/ 48 h 213"/>
                  <a:gd name="T10" fmla="*/ 209 w 182"/>
                  <a:gd name="T11" fmla="*/ 75 h 213"/>
                  <a:gd name="T12" fmla="*/ 216 w 182"/>
                  <a:gd name="T13" fmla="*/ 110 h 213"/>
                  <a:gd name="T14" fmla="*/ 216 w 182"/>
                  <a:gd name="T15" fmla="*/ 152 h 213"/>
                  <a:gd name="T16" fmla="*/ 207 w 182"/>
                  <a:gd name="T17" fmla="*/ 201 h 213"/>
                  <a:gd name="T18" fmla="*/ 202 w 182"/>
                  <a:gd name="T19" fmla="*/ 215 h 213"/>
                  <a:gd name="T20" fmla="*/ 196 w 182"/>
                  <a:gd name="T21" fmla="*/ 227 h 213"/>
                  <a:gd name="T22" fmla="*/ 189 w 182"/>
                  <a:gd name="T23" fmla="*/ 239 h 213"/>
                  <a:gd name="T24" fmla="*/ 180 w 182"/>
                  <a:gd name="T25" fmla="*/ 250 h 213"/>
                  <a:gd name="T26" fmla="*/ 168 w 182"/>
                  <a:gd name="T27" fmla="*/ 260 h 213"/>
                  <a:gd name="T28" fmla="*/ 158 w 182"/>
                  <a:gd name="T29" fmla="*/ 268 h 213"/>
                  <a:gd name="T30" fmla="*/ 147 w 182"/>
                  <a:gd name="T31" fmla="*/ 276 h 213"/>
                  <a:gd name="T32" fmla="*/ 132 w 182"/>
                  <a:gd name="T33" fmla="*/ 282 h 213"/>
                  <a:gd name="T34" fmla="*/ 118 w 182"/>
                  <a:gd name="T35" fmla="*/ 285 h 213"/>
                  <a:gd name="T36" fmla="*/ 104 w 182"/>
                  <a:gd name="T37" fmla="*/ 289 h 213"/>
                  <a:gd name="T38" fmla="*/ 88 w 182"/>
                  <a:gd name="T39" fmla="*/ 291 h 213"/>
                  <a:gd name="T40" fmla="*/ 71 w 182"/>
                  <a:gd name="T41" fmla="*/ 291 h 213"/>
                  <a:gd name="T42" fmla="*/ 53 w 182"/>
                  <a:gd name="T43" fmla="*/ 289 h 213"/>
                  <a:gd name="T44" fmla="*/ 36 w 182"/>
                  <a:gd name="T45" fmla="*/ 285 h 213"/>
                  <a:gd name="T46" fmla="*/ 17 w 182"/>
                  <a:gd name="T47" fmla="*/ 279 h 213"/>
                  <a:gd name="T48" fmla="*/ 0 w 182"/>
                  <a:gd name="T49" fmla="*/ 272 h 213"/>
                  <a:gd name="T50" fmla="*/ 16 w 182"/>
                  <a:gd name="T51" fmla="*/ 282 h 213"/>
                  <a:gd name="T52" fmla="*/ 32 w 182"/>
                  <a:gd name="T53" fmla="*/ 289 h 213"/>
                  <a:gd name="T54" fmla="*/ 48 w 182"/>
                  <a:gd name="T55" fmla="*/ 296 h 213"/>
                  <a:gd name="T56" fmla="*/ 62 w 182"/>
                  <a:gd name="T57" fmla="*/ 301 h 213"/>
                  <a:gd name="T58" fmla="*/ 76 w 182"/>
                  <a:gd name="T59" fmla="*/ 305 h 213"/>
                  <a:gd name="T60" fmla="*/ 91 w 182"/>
                  <a:gd name="T61" fmla="*/ 307 h 213"/>
                  <a:gd name="T62" fmla="*/ 105 w 182"/>
                  <a:gd name="T63" fmla="*/ 308 h 213"/>
                  <a:gd name="T64" fmla="*/ 119 w 182"/>
                  <a:gd name="T65" fmla="*/ 308 h 213"/>
                  <a:gd name="T66" fmla="*/ 131 w 182"/>
                  <a:gd name="T67" fmla="*/ 307 h 213"/>
                  <a:gd name="T68" fmla="*/ 144 w 182"/>
                  <a:gd name="T69" fmla="*/ 304 h 213"/>
                  <a:gd name="T70" fmla="*/ 155 w 182"/>
                  <a:gd name="T71" fmla="*/ 301 h 213"/>
                  <a:gd name="T72" fmla="*/ 167 w 182"/>
                  <a:gd name="T73" fmla="*/ 298 h 213"/>
                  <a:gd name="T74" fmla="*/ 177 w 182"/>
                  <a:gd name="T75" fmla="*/ 294 h 213"/>
                  <a:gd name="T76" fmla="*/ 187 w 182"/>
                  <a:gd name="T77" fmla="*/ 288 h 213"/>
                  <a:gd name="T78" fmla="*/ 196 w 182"/>
                  <a:gd name="T79" fmla="*/ 282 h 213"/>
                  <a:gd name="T80" fmla="*/ 204 w 182"/>
                  <a:gd name="T81" fmla="*/ 276 h 213"/>
                  <a:gd name="T82" fmla="*/ 227 w 182"/>
                  <a:gd name="T83" fmla="*/ 254 h 213"/>
                  <a:gd name="T84" fmla="*/ 243 w 182"/>
                  <a:gd name="T85" fmla="*/ 233 h 213"/>
                  <a:gd name="T86" fmla="*/ 253 w 182"/>
                  <a:gd name="T87" fmla="*/ 208 h 213"/>
                  <a:gd name="T88" fmla="*/ 258 w 182"/>
                  <a:gd name="T89" fmla="*/ 185 h 213"/>
                  <a:gd name="T90" fmla="*/ 261 w 182"/>
                  <a:gd name="T91" fmla="*/ 161 h 213"/>
                  <a:gd name="T92" fmla="*/ 261 w 182"/>
                  <a:gd name="T93" fmla="*/ 137 h 213"/>
                  <a:gd name="T94" fmla="*/ 262 w 182"/>
                  <a:gd name="T95" fmla="*/ 114 h 213"/>
                  <a:gd name="T96" fmla="*/ 249 w 182"/>
                  <a:gd name="T97" fmla="*/ 67 h 213"/>
                  <a:gd name="T98" fmla="*/ 225 w 182"/>
                  <a:gd name="T99" fmla="*/ 30 h 213"/>
                  <a:gd name="T100" fmla="*/ 217 w 182"/>
                  <a:gd name="T101" fmla="*/ 26 h 213"/>
                  <a:gd name="T102" fmla="*/ 212 w 182"/>
                  <a:gd name="T103" fmla="*/ 22 h 213"/>
                  <a:gd name="T104" fmla="*/ 204 w 182"/>
                  <a:gd name="T105" fmla="*/ 19 h 213"/>
                  <a:gd name="T106" fmla="*/ 199 w 182"/>
                  <a:gd name="T107" fmla="*/ 16 h 213"/>
                  <a:gd name="T108" fmla="*/ 190 w 182"/>
                  <a:gd name="T109" fmla="*/ 13 h 213"/>
                  <a:gd name="T110" fmla="*/ 181 w 182"/>
                  <a:gd name="T111" fmla="*/ 9 h 213"/>
                  <a:gd name="T112" fmla="*/ 171 w 182"/>
                  <a:gd name="T113" fmla="*/ 4 h 213"/>
                  <a:gd name="T114" fmla="*/ 157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12"/>
              <p:cNvSpPr>
                <a:spLocks/>
              </p:cNvSpPr>
              <p:nvPr userDrawn="1"/>
            </p:nvSpPr>
            <p:spPr bwMode="ltGray">
              <a:xfrm rot="373331" flipH="1">
                <a:off x="121" y="2907"/>
                <a:ext cx="93" cy="156"/>
              </a:xfrm>
              <a:custGeom>
                <a:avLst/>
                <a:gdLst>
                  <a:gd name="T0" fmla="*/ 68 w 128"/>
                  <a:gd name="T1" fmla="*/ 0 h 217"/>
                  <a:gd name="T2" fmla="*/ 76 w 128"/>
                  <a:gd name="T3" fmla="*/ 6 h 217"/>
                  <a:gd name="T4" fmla="*/ 84 w 128"/>
                  <a:gd name="T5" fmla="*/ 19 h 217"/>
                  <a:gd name="T6" fmla="*/ 89 w 128"/>
                  <a:gd name="T7" fmla="*/ 36 h 217"/>
                  <a:gd name="T8" fmla="*/ 93 w 128"/>
                  <a:gd name="T9" fmla="*/ 56 h 217"/>
                  <a:gd name="T10" fmla="*/ 92 w 128"/>
                  <a:gd name="T11" fmla="*/ 80 h 217"/>
                  <a:gd name="T12" fmla="*/ 84 w 128"/>
                  <a:gd name="T13" fmla="*/ 104 h 217"/>
                  <a:gd name="T14" fmla="*/ 68 w 128"/>
                  <a:gd name="T15" fmla="*/ 130 h 217"/>
                  <a:gd name="T16" fmla="*/ 44 w 128"/>
                  <a:gd name="T17" fmla="*/ 156 h 217"/>
                  <a:gd name="T18" fmla="*/ 36 w 128"/>
                  <a:gd name="T19" fmla="*/ 153 h 217"/>
                  <a:gd name="T20" fmla="*/ 28 w 128"/>
                  <a:gd name="T21" fmla="*/ 151 h 217"/>
                  <a:gd name="T22" fmla="*/ 19 w 128"/>
                  <a:gd name="T23" fmla="*/ 147 h 217"/>
                  <a:gd name="T24" fmla="*/ 12 w 128"/>
                  <a:gd name="T25" fmla="*/ 144 h 217"/>
                  <a:gd name="T26" fmla="*/ 6 w 128"/>
                  <a:gd name="T27" fmla="*/ 141 h 217"/>
                  <a:gd name="T28" fmla="*/ 1 w 128"/>
                  <a:gd name="T29" fmla="*/ 137 h 217"/>
                  <a:gd name="T30" fmla="*/ 0 w 128"/>
                  <a:gd name="T31" fmla="*/ 132 h 217"/>
                  <a:gd name="T32" fmla="*/ 1 w 128"/>
                  <a:gd name="T33" fmla="*/ 128 h 217"/>
                  <a:gd name="T34" fmla="*/ 9 w 128"/>
                  <a:gd name="T35" fmla="*/ 123 h 217"/>
                  <a:gd name="T36" fmla="*/ 21 w 128"/>
                  <a:gd name="T37" fmla="*/ 116 h 217"/>
                  <a:gd name="T38" fmla="*/ 33 w 128"/>
                  <a:gd name="T39" fmla="*/ 108 h 217"/>
                  <a:gd name="T40" fmla="*/ 46 w 128"/>
                  <a:gd name="T41" fmla="*/ 96 h 217"/>
                  <a:gd name="T42" fmla="*/ 57 w 128"/>
                  <a:gd name="T43" fmla="*/ 81 h 217"/>
                  <a:gd name="T44" fmla="*/ 66 w 128"/>
                  <a:gd name="T45" fmla="*/ 60 h 217"/>
                  <a:gd name="T46" fmla="*/ 70 w 128"/>
                  <a:gd name="T47" fmla="*/ 33 h 217"/>
                  <a:gd name="T48" fmla="*/ 68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13"/>
              <p:cNvSpPr>
                <a:spLocks/>
              </p:cNvSpPr>
              <p:nvPr userDrawn="1"/>
            </p:nvSpPr>
            <p:spPr bwMode="ltGray">
              <a:xfrm rot="373331" flipH="1">
                <a:off x="313" y="3110"/>
                <a:ext cx="85" cy="93"/>
              </a:xfrm>
              <a:custGeom>
                <a:avLst/>
                <a:gdLst>
                  <a:gd name="T0" fmla="*/ 54 w 117"/>
                  <a:gd name="T1" fmla="*/ 0 h 132"/>
                  <a:gd name="T2" fmla="*/ 0 w 117"/>
                  <a:gd name="T3" fmla="*/ 18 h 132"/>
                  <a:gd name="T4" fmla="*/ 2 w 117"/>
                  <a:gd name="T5" fmla="*/ 18 h 132"/>
                  <a:gd name="T6" fmla="*/ 10 w 117"/>
                  <a:gd name="T7" fmla="*/ 20 h 132"/>
                  <a:gd name="T8" fmla="*/ 21 w 117"/>
                  <a:gd name="T9" fmla="*/ 25 h 132"/>
                  <a:gd name="T10" fmla="*/ 33 w 117"/>
                  <a:gd name="T11" fmla="*/ 33 h 132"/>
                  <a:gd name="T12" fmla="*/ 48 w 117"/>
                  <a:gd name="T13" fmla="*/ 44 h 132"/>
                  <a:gd name="T14" fmla="*/ 61 w 117"/>
                  <a:gd name="T15" fmla="*/ 56 h 132"/>
                  <a:gd name="T16" fmla="*/ 74 w 117"/>
                  <a:gd name="T17" fmla="*/ 73 h 132"/>
                  <a:gd name="T18" fmla="*/ 84 w 117"/>
                  <a:gd name="T19" fmla="*/ 93 h 132"/>
                  <a:gd name="T20" fmla="*/ 85 w 117"/>
                  <a:gd name="T21" fmla="*/ 85 h 132"/>
                  <a:gd name="T22" fmla="*/ 84 w 117"/>
                  <a:gd name="T23" fmla="*/ 75 h 132"/>
                  <a:gd name="T24" fmla="*/ 78 w 117"/>
                  <a:gd name="T25" fmla="*/ 63 h 132"/>
                  <a:gd name="T26" fmla="*/ 72 w 117"/>
                  <a:gd name="T27" fmla="*/ 52 h 132"/>
                  <a:gd name="T28" fmla="*/ 65 w 117"/>
                  <a:gd name="T29" fmla="*/ 41 h 132"/>
                  <a:gd name="T30" fmla="*/ 57 w 117"/>
                  <a:gd name="T31" fmla="*/ 32 h 132"/>
                  <a:gd name="T32" fmla="*/ 49 w 117"/>
                  <a:gd name="T33" fmla="*/ 25 h 132"/>
                  <a:gd name="T34" fmla="*/ 42 w 117"/>
                  <a:gd name="T35" fmla="*/ 23 h 132"/>
                  <a:gd name="T36" fmla="*/ 50 w 117"/>
                  <a:gd name="T37" fmla="*/ 20 h 132"/>
                  <a:gd name="T38" fmla="*/ 57 w 117"/>
                  <a:gd name="T39" fmla="*/ 20 h 132"/>
                  <a:gd name="T40" fmla="*/ 65 w 117"/>
                  <a:gd name="T41" fmla="*/ 18 h 132"/>
                  <a:gd name="T42" fmla="*/ 71 w 117"/>
                  <a:gd name="T43" fmla="*/ 18 h 132"/>
                  <a:gd name="T44" fmla="*/ 76 w 117"/>
                  <a:gd name="T45" fmla="*/ 17 h 132"/>
                  <a:gd name="T46" fmla="*/ 79 w 117"/>
                  <a:gd name="T47" fmla="*/ 16 h 132"/>
                  <a:gd name="T48" fmla="*/ 82 w 117"/>
                  <a:gd name="T49" fmla="*/ 15 h 132"/>
                  <a:gd name="T50" fmla="*/ 83 w 117"/>
                  <a:gd name="T51" fmla="*/ 15 h 132"/>
                  <a:gd name="T52" fmla="*/ 54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14"/>
              <p:cNvSpPr>
                <a:spLocks/>
              </p:cNvSpPr>
              <p:nvPr userDrawn="1"/>
            </p:nvSpPr>
            <p:spPr bwMode="ltGray">
              <a:xfrm rot="373331" flipH="1">
                <a:off x="289" y="3135"/>
                <a:ext cx="21" cy="55"/>
              </a:xfrm>
              <a:custGeom>
                <a:avLst/>
                <a:gdLst>
                  <a:gd name="T0" fmla="*/ 21 w 29"/>
                  <a:gd name="T1" fmla="*/ 0 h 77"/>
                  <a:gd name="T2" fmla="*/ 17 w 29"/>
                  <a:gd name="T3" fmla="*/ 0 h 77"/>
                  <a:gd name="T4" fmla="*/ 12 w 29"/>
                  <a:gd name="T5" fmla="*/ 3 h 77"/>
                  <a:gd name="T6" fmla="*/ 7 w 29"/>
                  <a:gd name="T7" fmla="*/ 6 h 77"/>
                  <a:gd name="T8" fmla="*/ 3 w 29"/>
                  <a:gd name="T9" fmla="*/ 14 h 77"/>
                  <a:gd name="T10" fmla="*/ 1 w 29"/>
                  <a:gd name="T11" fmla="*/ 21 h 77"/>
                  <a:gd name="T12" fmla="*/ 0 w 29"/>
                  <a:gd name="T13" fmla="*/ 31 h 77"/>
                  <a:gd name="T14" fmla="*/ 2 w 29"/>
                  <a:gd name="T15" fmla="*/ 43 h 77"/>
                  <a:gd name="T16" fmla="*/ 8 w 29"/>
                  <a:gd name="T17" fmla="*/ 55 h 77"/>
                  <a:gd name="T18" fmla="*/ 11 w 29"/>
                  <a:gd name="T19" fmla="*/ 38 h 77"/>
                  <a:gd name="T20" fmla="*/ 14 w 29"/>
                  <a:gd name="T21" fmla="*/ 26 h 77"/>
                  <a:gd name="T22" fmla="*/ 17 w 29"/>
                  <a:gd name="T23" fmla="*/ 16 h 77"/>
                  <a:gd name="T24" fmla="*/ 2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6" name="Group 15"/>
              <p:cNvGrpSpPr>
                <a:grpSpLocks/>
              </p:cNvGrpSpPr>
              <p:nvPr userDrawn="1"/>
            </p:nvGrpSpPr>
            <p:grpSpPr bwMode="auto">
              <a:xfrm rot="10886446" flipH="1">
                <a:off x="335" y="3251"/>
                <a:ext cx="608" cy="369"/>
                <a:chOff x="-366" y="1704"/>
                <a:chExt cx="608" cy="369"/>
              </a:xfrm>
            </p:grpSpPr>
            <p:sp>
              <p:nvSpPr>
                <p:cNvPr id="1067" name="Freeform 16"/>
                <p:cNvSpPr>
                  <a:spLocks/>
                </p:cNvSpPr>
                <p:nvPr userDrawn="1"/>
              </p:nvSpPr>
              <p:spPr bwMode="ltGray">
                <a:xfrm rot="4200091">
                  <a:off x="-243" y="1807"/>
                  <a:ext cx="143" cy="390"/>
                </a:xfrm>
                <a:custGeom>
                  <a:avLst/>
                  <a:gdLst>
                    <a:gd name="T0" fmla="*/ 8 w 207"/>
                    <a:gd name="T1" fmla="*/ 30 h 564"/>
                    <a:gd name="T2" fmla="*/ 4 w 207"/>
                    <a:gd name="T3" fmla="*/ 50 h 564"/>
                    <a:gd name="T4" fmla="*/ 2 w 207"/>
                    <a:gd name="T5" fmla="*/ 68 h 564"/>
                    <a:gd name="T6" fmla="*/ 0 w 207"/>
                    <a:gd name="T7" fmla="*/ 86 h 564"/>
                    <a:gd name="T8" fmla="*/ 0 w 207"/>
                    <a:gd name="T9" fmla="*/ 104 h 564"/>
                    <a:gd name="T10" fmla="*/ 2 w 207"/>
                    <a:gd name="T11" fmla="*/ 124 h 564"/>
                    <a:gd name="T12" fmla="*/ 5 w 207"/>
                    <a:gd name="T13" fmla="*/ 146 h 564"/>
                    <a:gd name="T14" fmla="*/ 11 w 207"/>
                    <a:gd name="T15" fmla="*/ 171 h 564"/>
                    <a:gd name="T16" fmla="*/ 20 w 207"/>
                    <a:gd name="T17" fmla="*/ 198 h 564"/>
                    <a:gd name="T18" fmla="*/ 30 w 207"/>
                    <a:gd name="T19" fmla="*/ 225 h 564"/>
                    <a:gd name="T20" fmla="*/ 42 w 207"/>
                    <a:gd name="T21" fmla="*/ 252 h 564"/>
                    <a:gd name="T22" fmla="*/ 57 w 207"/>
                    <a:gd name="T23" fmla="*/ 281 h 564"/>
                    <a:gd name="T24" fmla="*/ 73 w 207"/>
                    <a:gd name="T25" fmla="*/ 308 h 564"/>
                    <a:gd name="T26" fmla="*/ 91 w 207"/>
                    <a:gd name="T27" fmla="*/ 334 h 564"/>
                    <a:gd name="T28" fmla="*/ 108 w 207"/>
                    <a:gd name="T29" fmla="*/ 357 h 564"/>
                    <a:gd name="T30" fmla="*/ 126 w 207"/>
                    <a:gd name="T31" fmla="*/ 376 h 564"/>
                    <a:gd name="T32" fmla="*/ 143 w 207"/>
                    <a:gd name="T33" fmla="*/ 390 h 564"/>
                    <a:gd name="T34" fmla="*/ 111 w 207"/>
                    <a:gd name="T35" fmla="*/ 346 h 564"/>
                    <a:gd name="T36" fmla="*/ 88 w 207"/>
                    <a:gd name="T37" fmla="*/ 310 h 564"/>
                    <a:gd name="T38" fmla="*/ 71 w 207"/>
                    <a:gd name="T39" fmla="*/ 280 h 564"/>
                    <a:gd name="T40" fmla="*/ 60 w 207"/>
                    <a:gd name="T41" fmla="*/ 254 h 564"/>
                    <a:gd name="T42" fmla="*/ 52 w 207"/>
                    <a:gd name="T43" fmla="*/ 233 h 564"/>
                    <a:gd name="T44" fmla="*/ 47 w 207"/>
                    <a:gd name="T45" fmla="*/ 214 h 564"/>
                    <a:gd name="T46" fmla="*/ 44 w 207"/>
                    <a:gd name="T47" fmla="*/ 197 h 564"/>
                    <a:gd name="T48" fmla="*/ 39 w 207"/>
                    <a:gd name="T49" fmla="*/ 180 h 564"/>
                    <a:gd name="T50" fmla="*/ 30 w 207"/>
                    <a:gd name="T51" fmla="*/ 142 h 564"/>
                    <a:gd name="T52" fmla="*/ 28 w 207"/>
                    <a:gd name="T53" fmla="*/ 97 h 564"/>
                    <a:gd name="T54" fmla="*/ 30 w 207"/>
                    <a:gd name="T55" fmla="*/ 47 h 564"/>
                    <a:gd name="T56" fmla="*/ 35 w 207"/>
                    <a:gd name="T57" fmla="*/ 0 h 564"/>
                    <a:gd name="T58" fmla="*/ 8 w 207"/>
                    <a:gd name="T59" fmla="*/ 30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17"/>
                <p:cNvSpPr>
                  <a:spLocks/>
                </p:cNvSpPr>
                <p:nvPr userDrawn="1"/>
              </p:nvSpPr>
              <p:spPr bwMode="ltGray">
                <a:xfrm rot="4200091">
                  <a:off x="124" y="1761"/>
                  <a:ext cx="33" cy="160"/>
                </a:xfrm>
                <a:custGeom>
                  <a:avLst/>
                  <a:gdLst>
                    <a:gd name="T0" fmla="*/ 0 w 47"/>
                    <a:gd name="T1" fmla="*/ 13 h 232"/>
                    <a:gd name="T2" fmla="*/ 10 w 47"/>
                    <a:gd name="T3" fmla="*/ 38 h 232"/>
                    <a:gd name="T4" fmla="*/ 15 w 47"/>
                    <a:gd name="T5" fmla="*/ 70 h 232"/>
                    <a:gd name="T6" fmla="*/ 17 w 47"/>
                    <a:gd name="T7" fmla="*/ 110 h 232"/>
                    <a:gd name="T8" fmla="*/ 13 w 47"/>
                    <a:gd name="T9" fmla="*/ 160 h 232"/>
                    <a:gd name="T10" fmla="*/ 32 w 47"/>
                    <a:gd name="T11" fmla="*/ 150 h 232"/>
                    <a:gd name="T12" fmla="*/ 33 w 47"/>
                    <a:gd name="T13" fmla="*/ 123 h 232"/>
                    <a:gd name="T14" fmla="*/ 33 w 47"/>
                    <a:gd name="T15" fmla="*/ 97 h 232"/>
                    <a:gd name="T16" fmla="*/ 32 w 47"/>
                    <a:gd name="T17" fmla="*/ 71 h 232"/>
                    <a:gd name="T18" fmla="*/ 29 w 47"/>
                    <a:gd name="T19" fmla="*/ 49 h 232"/>
                    <a:gd name="T20" fmla="*/ 25 w 47"/>
                    <a:gd name="T21" fmla="*/ 36 h 232"/>
                    <a:gd name="T22" fmla="*/ 20 w 47"/>
                    <a:gd name="T23" fmla="*/ 23 h 232"/>
                    <a:gd name="T24" fmla="*/ 15 w 47"/>
                    <a:gd name="T25" fmla="*/ 12 h 232"/>
                    <a:gd name="T26" fmla="*/ 9 w 47"/>
                    <a:gd name="T27" fmla="*/ 0 h 232"/>
                    <a:gd name="T28" fmla="*/ 0 w 47"/>
                    <a:gd name="T29" fmla="*/ 13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18"/>
                <p:cNvSpPr>
                  <a:spLocks/>
                </p:cNvSpPr>
                <p:nvPr userDrawn="1"/>
              </p:nvSpPr>
              <p:spPr bwMode="ltGray">
                <a:xfrm rot="4200091">
                  <a:off x="199" y="1720"/>
                  <a:ext cx="60" cy="27"/>
                </a:xfrm>
                <a:custGeom>
                  <a:avLst/>
                  <a:gdLst>
                    <a:gd name="T0" fmla="*/ 60 w 87"/>
                    <a:gd name="T1" fmla="*/ 15 h 40"/>
                    <a:gd name="T2" fmla="*/ 53 w 87"/>
                    <a:gd name="T3" fmla="*/ 11 h 40"/>
                    <a:gd name="T4" fmla="*/ 47 w 87"/>
                    <a:gd name="T5" fmla="*/ 8 h 40"/>
                    <a:gd name="T6" fmla="*/ 40 w 87"/>
                    <a:gd name="T7" fmla="*/ 5 h 40"/>
                    <a:gd name="T8" fmla="*/ 32 w 87"/>
                    <a:gd name="T9" fmla="*/ 3 h 40"/>
                    <a:gd name="T10" fmla="*/ 26 w 87"/>
                    <a:gd name="T11" fmla="*/ 2 h 40"/>
                    <a:gd name="T12" fmla="*/ 18 w 87"/>
                    <a:gd name="T13" fmla="*/ 1 h 40"/>
                    <a:gd name="T14" fmla="*/ 9 w 87"/>
                    <a:gd name="T15" fmla="*/ 0 h 40"/>
                    <a:gd name="T16" fmla="*/ 0 w 87"/>
                    <a:gd name="T17" fmla="*/ 1 h 40"/>
                    <a:gd name="T18" fmla="*/ 4 w 87"/>
                    <a:gd name="T19" fmla="*/ 4 h 40"/>
                    <a:gd name="T20" fmla="*/ 10 w 87"/>
                    <a:gd name="T21" fmla="*/ 7 h 40"/>
                    <a:gd name="T22" fmla="*/ 15 w 87"/>
                    <a:gd name="T23" fmla="*/ 9 h 40"/>
                    <a:gd name="T24" fmla="*/ 23 w 87"/>
                    <a:gd name="T25" fmla="*/ 12 h 40"/>
                    <a:gd name="T26" fmla="*/ 29 w 87"/>
                    <a:gd name="T27" fmla="*/ 15 h 40"/>
                    <a:gd name="T28" fmla="*/ 36 w 87"/>
                    <a:gd name="T29" fmla="*/ 18 h 40"/>
                    <a:gd name="T30" fmla="*/ 44 w 87"/>
                    <a:gd name="T31" fmla="*/ 22 h 40"/>
                    <a:gd name="T32" fmla="*/ 51 w 87"/>
                    <a:gd name="T33" fmla="*/ 27 h 40"/>
                    <a:gd name="T34" fmla="*/ 60 w 87"/>
                    <a:gd name="T35" fmla="*/ 15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035" name="Group 19"/>
            <p:cNvGrpSpPr>
              <a:grpSpLocks/>
            </p:cNvGrpSpPr>
            <p:nvPr/>
          </p:nvGrpSpPr>
          <p:grpSpPr bwMode="auto">
            <a:xfrm rot="6248562">
              <a:off x="343" y="3854"/>
              <a:ext cx="392" cy="424"/>
              <a:chOff x="1727" y="866"/>
              <a:chExt cx="129" cy="157"/>
            </a:xfrm>
          </p:grpSpPr>
          <p:sp>
            <p:nvSpPr>
              <p:cNvPr id="1058" name="Freeform 20"/>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21"/>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22"/>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6" name="Group 23"/>
            <p:cNvGrpSpPr>
              <a:grpSpLocks/>
            </p:cNvGrpSpPr>
            <p:nvPr/>
          </p:nvGrpSpPr>
          <p:grpSpPr bwMode="auto">
            <a:xfrm rot="5003157">
              <a:off x="249" y="1102"/>
              <a:ext cx="412" cy="500"/>
              <a:chOff x="1727" y="866"/>
              <a:chExt cx="129" cy="157"/>
            </a:xfrm>
          </p:grpSpPr>
          <p:sp>
            <p:nvSpPr>
              <p:cNvPr id="1055" name="Freeform 24"/>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5"/>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6"/>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7" name="Group 27"/>
            <p:cNvGrpSpPr>
              <a:grpSpLocks/>
            </p:cNvGrpSpPr>
            <p:nvPr/>
          </p:nvGrpSpPr>
          <p:grpSpPr bwMode="auto">
            <a:xfrm>
              <a:off x="815" y="0"/>
              <a:ext cx="345" cy="367"/>
              <a:chOff x="1727" y="866"/>
              <a:chExt cx="129" cy="157"/>
            </a:xfrm>
          </p:grpSpPr>
          <p:sp>
            <p:nvSpPr>
              <p:cNvPr id="1052" name="Freeform 28"/>
              <p:cNvSpPr>
                <a:spLocks/>
              </p:cNvSpPr>
              <p:nvPr userDrawn="1"/>
            </p:nvSpPr>
            <p:spPr bwMode="ltGray">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29"/>
              <p:cNvSpPr>
                <a:spLocks/>
              </p:cNvSpPr>
              <p:nvPr userDrawn="1"/>
            </p:nvSpPr>
            <p:spPr bwMode="ltGray">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30"/>
              <p:cNvSpPr>
                <a:spLocks/>
              </p:cNvSpPr>
              <p:nvPr userDrawn="1"/>
            </p:nvSpPr>
            <p:spPr bwMode="ltGray">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8" name="Freeform 31"/>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9" name="Freeform 32"/>
            <p:cNvSpPr>
              <a:spLocks/>
            </p:cNvSpPr>
            <p:nvPr/>
          </p:nvSpPr>
          <p:spPr bwMode="ltGray">
            <a:xfrm rot="828663">
              <a:off x="242" y="3404"/>
              <a:ext cx="132" cy="167"/>
            </a:xfrm>
            <a:custGeom>
              <a:avLst/>
              <a:gdLst>
                <a:gd name="T0" fmla="*/ 0 w 109"/>
                <a:gd name="T1" fmla="*/ 0 h 156"/>
                <a:gd name="T2" fmla="*/ 6 w 109"/>
                <a:gd name="T3" fmla="*/ 1 h 156"/>
                <a:gd name="T4" fmla="*/ 22 w 109"/>
                <a:gd name="T5" fmla="*/ 5 h 156"/>
                <a:gd name="T6" fmla="*/ 45 w 109"/>
                <a:gd name="T7" fmla="*/ 13 h 156"/>
                <a:gd name="T8" fmla="*/ 70 w 109"/>
                <a:gd name="T9" fmla="*/ 26 h 156"/>
                <a:gd name="T10" fmla="*/ 94 w 109"/>
                <a:gd name="T11" fmla="*/ 47 h 156"/>
                <a:gd name="T12" fmla="*/ 116 w 109"/>
                <a:gd name="T13" fmla="*/ 76 h 156"/>
                <a:gd name="T14" fmla="*/ 130 w 109"/>
                <a:gd name="T15" fmla="*/ 116 h 156"/>
                <a:gd name="T16" fmla="*/ 132 w 109"/>
                <a:gd name="T17" fmla="*/ 167 h 156"/>
                <a:gd name="T18" fmla="*/ 127 w 109"/>
                <a:gd name="T19" fmla="*/ 167 h 156"/>
                <a:gd name="T20" fmla="*/ 120 w 109"/>
                <a:gd name="T21" fmla="*/ 167 h 156"/>
                <a:gd name="T22" fmla="*/ 113 w 109"/>
                <a:gd name="T23" fmla="*/ 167 h 156"/>
                <a:gd name="T24" fmla="*/ 105 w 109"/>
                <a:gd name="T25" fmla="*/ 165 h 156"/>
                <a:gd name="T26" fmla="*/ 98 w 109"/>
                <a:gd name="T27" fmla="*/ 164 h 156"/>
                <a:gd name="T28" fmla="*/ 90 w 109"/>
                <a:gd name="T29" fmla="*/ 161 h 156"/>
                <a:gd name="T30" fmla="*/ 80 w 109"/>
                <a:gd name="T31" fmla="*/ 155 h 156"/>
                <a:gd name="T32" fmla="*/ 70 w 109"/>
                <a:gd name="T33" fmla="*/ 149 h 156"/>
                <a:gd name="T34" fmla="*/ 64 w 109"/>
                <a:gd name="T35" fmla="*/ 135 h 156"/>
                <a:gd name="T36" fmla="*/ 64 w 109"/>
                <a:gd name="T37" fmla="*/ 119 h 156"/>
                <a:gd name="T38" fmla="*/ 68 w 109"/>
                <a:gd name="T39" fmla="*/ 103 h 156"/>
                <a:gd name="T40" fmla="*/ 71 w 109"/>
                <a:gd name="T41" fmla="*/ 86 h 156"/>
                <a:gd name="T42" fmla="*/ 68 w 109"/>
                <a:gd name="T43" fmla="*/ 66 h 156"/>
                <a:gd name="T44" fmla="*/ 58 w 109"/>
                <a:gd name="T45" fmla="*/ 46 h 156"/>
                <a:gd name="T46" fmla="*/ 38 w 109"/>
                <a:gd name="T47" fmla="*/ 25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3"/>
            <p:cNvSpPr>
              <a:spLocks/>
            </p:cNvSpPr>
            <p:nvPr/>
          </p:nvSpPr>
          <p:spPr bwMode="ltGray">
            <a:xfrm rot="828663">
              <a:off x="266" y="3592"/>
              <a:ext cx="66" cy="43"/>
            </a:xfrm>
            <a:custGeom>
              <a:avLst/>
              <a:gdLst>
                <a:gd name="T0" fmla="*/ 0 w 54"/>
                <a:gd name="T1" fmla="*/ 0 h 40"/>
                <a:gd name="T2" fmla="*/ 1 w 54"/>
                <a:gd name="T3" fmla="*/ 1 h 40"/>
                <a:gd name="T4" fmla="*/ 7 w 54"/>
                <a:gd name="T5" fmla="*/ 3 h 40"/>
                <a:gd name="T6" fmla="*/ 16 w 54"/>
                <a:gd name="T7" fmla="*/ 9 h 40"/>
                <a:gd name="T8" fmla="*/ 26 w 54"/>
                <a:gd name="T9" fmla="*/ 13 h 40"/>
                <a:gd name="T10" fmla="*/ 35 w 54"/>
                <a:gd name="T11" fmla="*/ 16 h 40"/>
                <a:gd name="T12" fmla="*/ 46 w 54"/>
                <a:gd name="T13" fmla="*/ 18 h 40"/>
                <a:gd name="T14" fmla="*/ 56 w 54"/>
                <a:gd name="T15" fmla="*/ 19 h 40"/>
                <a:gd name="T16" fmla="*/ 66 w 54"/>
                <a:gd name="T17" fmla="*/ 17 h 40"/>
                <a:gd name="T18" fmla="*/ 65 w 54"/>
                <a:gd name="T19" fmla="*/ 27 h 40"/>
                <a:gd name="T20" fmla="*/ 61 w 54"/>
                <a:gd name="T21" fmla="*/ 35 h 40"/>
                <a:gd name="T22" fmla="*/ 54 w 54"/>
                <a:gd name="T23" fmla="*/ 41 h 40"/>
                <a:gd name="T24" fmla="*/ 45 w 54"/>
                <a:gd name="T25" fmla="*/ 43 h 40"/>
                <a:gd name="T26" fmla="*/ 34 w 54"/>
                <a:gd name="T27" fmla="*/ 42 h 40"/>
                <a:gd name="T28" fmla="*/ 23 w 54"/>
                <a:gd name="T29" fmla="*/ 34 h 40"/>
                <a:gd name="T30" fmla="*/ 12 w 54"/>
                <a:gd name="T31" fmla="*/ 22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4"/>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5"/>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6"/>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7"/>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8"/>
            <p:cNvSpPr>
              <a:spLocks/>
            </p:cNvSpPr>
            <p:nvPr/>
          </p:nvSpPr>
          <p:spPr bwMode="ltGray">
            <a:xfrm rot="1584153">
              <a:off x="20" y="410"/>
              <a:ext cx="344" cy="245"/>
            </a:xfrm>
            <a:custGeom>
              <a:avLst/>
              <a:gdLst>
                <a:gd name="T0" fmla="*/ 0 w 257"/>
                <a:gd name="T1" fmla="*/ 0 h 237"/>
                <a:gd name="T2" fmla="*/ 0 w 257"/>
                <a:gd name="T3" fmla="*/ 26 h 237"/>
                <a:gd name="T4" fmla="*/ 4 w 257"/>
                <a:gd name="T5" fmla="*/ 52 h 237"/>
                <a:gd name="T6" fmla="*/ 8 w 257"/>
                <a:gd name="T7" fmla="*/ 78 h 237"/>
                <a:gd name="T8" fmla="*/ 15 w 257"/>
                <a:gd name="T9" fmla="*/ 101 h 237"/>
                <a:gd name="T10" fmla="*/ 24 w 257"/>
                <a:gd name="T11" fmla="*/ 123 h 237"/>
                <a:gd name="T12" fmla="*/ 36 w 257"/>
                <a:gd name="T13" fmla="*/ 146 h 237"/>
                <a:gd name="T14" fmla="*/ 51 w 257"/>
                <a:gd name="T15" fmla="*/ 166 h 237"/>
                <a:gd name="T16" fmla="*/ 68 w 257"/>
                <a:gd name="T17" fmla="*/ 184 h 237"/>
                <a:gd name="T18" fmla="*/ 90 w 257"/>
                <a:gd name="T19" fmla="*/ 201 h 237"/>
                <a:gd name="T20" fmla="*/ 115 w 257"/>
                <a:gd name="T21" fmla="*/ 215 h 237"/>
                <a:gd name="T22" fmla="*/ 142 w 257"/>
                <a:gd name="T23" fmla="*/ 226 h 237"/>
                <a:gd name="T24" fmla="*/ 175 w 257"/>
                <a:gd name="T25" fmla="*/ 236 h 237"/>
                <a:gd name="T26" fmla="*/ 211 w 257"/>
                <a:gd name="T27" fmla="*/ 242 h 237"/>
                <a:gd name="T28" fmla="*/ 252 w 257"/>
                <a:gd name="T29" fmla="*/ 245 h 237"/>
                <a:gd name="T30" fmla="*/ 294 w 257"/>
                <a:gd name="T31" fmla="*/ 244 h 237"/>
                <a:gd name="T32" fmla="*/ 344 w 257"/>
                <a:gd name="T33" fmla="*/ 240 h 237"/>
                <a:gd name="T34" fmla="*/ 300 w 257"/>
                <a:gd name="T35" fmla="*/ 235 h 237"/>
                <a:gd name="T36" fmla="*/ 261 w 257"/>
                <a:gd name="T37" fmla="*/ 227 h 237"/>
                <a:gd name="T38" fmla="*/ 228 w 257"/>
                <a:gd name="T39" fmla="*/ 219 h 237"/>
                <a:gd name="T40" fmla="*/ 198 w 257"/>
                <a:gd name="T41" fmla="*/ 211 h 237"/>
                <a:gd name="T42" fmla="*/ 171 w 257"/>
                <a:gd name="T43" fmla="*/ 200 h 237"/>
                <a:gd name="T44" fmla="*/ 150 w 257"/>
                <a:gd name="T45" fmla="*/ 188 h 237"/>
                <a:gd name="T46" fmla="*/ 130 w 257"/>
                <a:gd name="T47" fmla="*/ 175 h 237"/>
                <a:gd name="T48" fmla="*/ 112 w 257"/>
                <a:gd name="T49" fmla="*/ 160 h 237"/>
                <a:gd name="T50" fmla="*/ 96 w 257"/>
                <a:gd name="T51" fmla="*/ 146 h 237"/>
                <a:gd name="T52" fmla="*/ 82 w 257"/>
                <a:gd name="T53" fmla="*/ 129 h 237"/>
                <a:gd name="T54" fmla="*/ 70 w 257"/>
                <a:gd name="T55" fmla="*/ 111 h 237"/>
                <a:gd name="T56" fmla="*/ 58 w 257"/>
                <a:gd name="T57" fmla="*/ 91 h 237"/>
                <a:gd name="T58" fmla="*/ 44 w 257"/>
                <a:gd name="T59" fmla="*/ 71 h 237"/>
                <a:gd name="T60" fmla="*/ 31 w 257"/>
                <a:gd name="T61" fmla="*/ 49 h 237"/>
                <a:gd name="T62" fmla="*/ 16 w 257"/>
                <a:gd name="T63" fmla="*/ 25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39"/>
            <p:cNvSpPr>
              <a:spLocks/>
            </p:cNvSpPr>
            <p:nvPr/>
          </p:nvSpPr>
          <p:spPr bwMode="ltGray">
            <a:xfrm rot="1584153">
              <a:off x="242" y="756"/>
              <a:ext cx="167" cy="115"/>
            </a:xfrm>
            <a:custGeom>
              <a:avLst/>
              <a:gdLst>
                <a:gd name="T0" fmla="*/ 104 w 124"/>
                <a:gd name="T1" fmla="*/ 0 h 110"/>
                <a:gd name="T2" fmla="*/ 167 w 124"/>
                <a:gd name="T3" fmla="*/ 113 h 110"/>
                <a:gd name="T4" fmla="*/ 162 w 124"/>
                <a:gd name="T5" fmla="*/ 112 h 110"/>
                <a:gd name="T6" fmla="*/ 144 w 124"/>
                <a:gd name="T7" fmla="*/ 110 h 110"/>
                <a:gd name="T8" fmla="*/ 120 w 124"/>
                <a:gd name="T9" fmla="*/ 106 h 110"/>
                <a:gd name="T10" fmla="*/ 92 w 124"/>
                <a:gd name="T11" fmla="*/ 104 h 110"/>
                <a:gd name="T12" fmla="*/ 61 w 124"/>
                <a:gd name="T13" fmla="*/ 101 h 110"/>
                <a:gd name="T14" fmla="*/ 34 w 124"/>
                <a:gd name="T15" fmla="*/ 102 h 110"/>
                <a:gd name="T16" fmla="*/ 12 w 124"/>
                <a:gd name="T17" fmla="*/ 107 h 110"/>
                <a:gd name="T18" fmla="*/ 0 w 124"/>
                <a:gd name="T19" fmla="*/ 115 h 110"/>
                <a:gd name="T20" fmla="*/ 5 w 124"/>
                <a:gd name="T21" fmla="*/ 102 h 110"/>
                <a:gd name="T22" fmla="*/ 11 w 124"/>
                <a:gd name="T23" fmla="*/ 93 h 110"/>
                <a:gd name="T24" fmla="*/ 22 w 124"/>
                <a:gd name="T25" fmla="*/ 86 h 110"/>
                <a:gd name="T26" fmla="*/ 34 w 124"/>
                <a:gd name="T27" fmla="*/ 79 h 110"/>
                <a:gd name="T28" fmla="*/ 48 w 124"/>
                <a:gd name="T29" fmla="*/ 75 h 110"/>
                <a:gd name="T30" fmla="*/ 63 w 124"/>
                <a:gd name="T31" fmla="*/ 74 h 110"/>
                <a:gd name="T32" fmla="*/ 79 w 124"/>
                <a:gd name="T33" fmla="*/ 74 h 110"/>
                <a:gd name="T34" fmla="*/ 97 w 124"/>
                <a:gd name="T35" fmla="*/ 77 h 110"/>
                <a:gd name="T36" fmla="*/ 98 w 124"/>
                <a:gd name="T37" fmla="*/ 74 h 110"/>
                <a:gd name="T38" fmla="*/ 94 w 124"/>
                <a:gd name="T39" fmla="*/ 59 h 110"/>
                <a:gd name="T40" fmla="*/ 90 w 124"/>
                <a:gd name="T41" fmla="*/ 40 h 110"/>
                <a:gd name="T42" fmla="*/ 88 w 124"/>
                <a:gd name="T43" fmla="*/ 31 h 110"/>
                <a:gd name="T44" fmla="*/ 85 w 124"/>
                <a:gd name="T45" fmla="*/ 31 h 110"/>
                <a:gd name="T46" fmla="*/ 82 w 124"/>
                <a:gd name="T47" fmla="*/ 30 h 110"/>
                <a:gd name="T48" fmla="*/ 79 w 124"/>
                <a:gd name="T49" fmla="*/ 27 h 110"/>
                <a:gd name="T50" fmla="*/ 77 w 124"/>
                <a:gd name="T51" fmla="*/ 24 h 110"/>
                <a:gd name="T52" fmla="*/ 77 w 124"/>
                <a:gd name="T53" fmla="*/ 20 h 110"/>
                <a:gd name="T54" fmla="*/ 79 w 124"/>
                <a:gd name="T55" fmla="*/ 15 h 110"/>
                <a:gd name="T56" fmla="*/ 89 w 124"/>
                <a:gd name="T57" fmla="*/ 8 h 110"/>
                <a:gd name="T58" fmla="*/ 104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40"/>
            <p:cNvSpPr>
              <a:spLocks/>
            </p:cNvSpPr>
            <p:nvPr/>
          </p:nvSpPr>
          <p:spPr bwMode="ltGray">
            <a:xfrm rot="1584153">
              <a:off x="574" y="286"/>
              <a:ext cx="147" cy="160"/>
            </a:xfrm>
            <a:custGeom>
              <a:avLst/>
              <a:gdLst>
                <a:gd name="T0" fmla="*/ 0 w 109"/>
                <a:gd name="T1" fmla="*/ 0 h 156"/>
                <a:gd name="T2" fmla="*/ 7 w 109"/>
                <a:gd name="T3" fmla="*/ 1 h 156"/>
                <a:gd name="T4" fmla="*/ 24 w 109"/>
                <a:gd name="T5" fmla="*/ 5 h 156"/>
                <a:gd name="T6" fmla="*/ 50 w 109"/>
                <a:gd name="T7" fmla="*/ 12 h 156"/>
                <a:gd name="T8" fmla="*/ 78 w 109"/>
                <a:gd name="T9" fmla="*/ 25 h 156"/>
                <a:gd name="T10" fmla="*/ 105 w 109"/>
                <a:gd name="T11" fmla="*/ 45 h 156"/>
                <a:gd name="T12" fmla="*/ 129 w 109"/>
                <a:gd name="T13" fmla="*/ 73 h 156"/>
                <a:gd name="T14" fmla="*/ 144 w 109"/>
                <a:gd name="T15" fmla="*/ 111 h 156"/>
                <a:gd name="T16" fmla="*/ 147 w 109"/>
                <a:gd name="T17" fmla="*/ 160 h 156"/>
                <a:gd name="T18" fmla="*/ 142 w 109"/>
                <a:gd name="T19" fmla="*/ 160 h 156"/>
                <a:gd name="T20" fmla="*/ 134 w 109"/>
                <a:gd name="T21" fmla="*/ 160 h 156"/>
                <a:gd name="T22" fmla="*/ 125 w 109"/>
                <a:gd name="T23" fmla="*/ 160 h 156"/>
                <a:gd name="T24" fmla="*/ 117 w 109"/>
                <a:gd name="T25" fmla="*/ 158 h 156"/>
                <a:gd name="T26" fmla="*/ 109 w 109"/>
                <a:gd name="T27" fmla="*/ 157 h 156"/>
                <a:gd name="T28" fmla="*/ 100 w 109"/>
                <a:gd name="T29" fmla="*/ 154 h 156"/>
                <a:gd name="T30" fmla="*/ 89 w 109"/>
                <a:gd name="T31" fmla="*/ 149 h 156"/>
                <a:gd name="T32" fmla="*/ 78 w 109"/>
                <a:gd name="T33" fmla="*/ 143 h 156"/>
                <a:gd name="T34" fmla="*/ 71 w 109"/>
                <a:gd name="T35" fmla="*/ 129 h 156"/>
                <a:gd name="T36" fmla="*/ 71 w 109"/>
                <a:gd name="T37" fmla="*/ 114 h 156"/>
                <a:gd name="T38" fmla="*/ 76 w 109"/>
                <a:gd name="T39" fmla="*/ 98 h 156"/>
                <a:gd name="T40" fmla="*/ 80 w 109"/>
                <a:gd name="T41" fmla="*/ 82 h 156"/>
                <a:gd name="T42" fmla="*/ 76 w 109"/>
                <a:gd name="T43" fmla="*/ 64 h 156"/>
                <a:gd name="T44" fmla="*/ 65 w 109"/>
                <a:gd name="T45" fmla="*/ 44 h 156"/>
                <a:gd name="T46" fmla="*/ 42 w 109"/>
                <a:gd name="T47" fmla="*/ 24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41"/>
            <p:cNvSpPr>
              <a:spLocks/>
            </p:cNvSpPr>
            <p:nvPr/>
          </p:nvSpPr>
          <p:spPr bwMode="ltGray">
            <a:xfrm rot="1584153">
              <a:off x="236" y="721"/>
              <a:ext cx="62" cy="97"/>
            </a:xfrm>
            <a:custGeom>
              <a:avLst/>
              <a:gdLst>
                <a:gd name="T0" fmla="*/ 42 w 46"/>
                <a:gd name="T1" fmla="*/ 0 h 94"/>
                <a:gd name="T2" fmla="*/ 27 w 46"/>
                <a:gd name="T3" fmla="*/ 39 h 94"/>
                <a:gd name="T4" fmla="*/ 20 w 46"/>
                <a:gd name="T5" fmla="*/ 64 h 94"/>
                <a:gd name="T6" fmla="*/ 15 w 46"/>
                <a:gd name="T7" fmla="*/ 82 h 94"/>
                <a:gd name="T8" fmla="*/ 0 w 46"/>
                <a:gd name="T9" fmla="*/ 97 h 94"/>
                <a:gd name="T10" fmla="*/ 16 w 46"/>
                <a:gd name="T11" fmla="*/ 91 h 94"/>
                <a:gd name="T12" fmla="*/ 31 w 46"/>
                <a:gd name="T13" fmla="*/ 83 h 94"/>
                <a:gd name="T14" fmla="*/ 43 w 46"/>
                <a:gd name="T15" fmla="*/ 71 h 94"/>
                <a:gd name="T16" fmla="*/ 54 w 46"/>
                <a:gd name="T17" fmla="*/ 59 h 94"/>
                <a:gd name="T18" fmla="*/ 61 w 46"/>
                <a:gd name="T19" fmla="*/ 45 h 94"/>
                <a:gd name="T20" fmla="*/ 62 w 46"/>
                <a:gd name="T21" fmla="*/ 31 h 94"/>
                <a:gd name="T22" fmla="*/ 57 w 46"/>
                <a:gd name="T23" fmla="*/ 15 h 94"/>
                <a:gd name="T24" fmla="*/ 42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42"/>
            <p:cNvSpPr>
              <a:spLocks/>
            </p:cNvSpPr>
            <p:nvPr/>
          </p:nvSpPr>
          <p:spPr bwMode="ltGray">
            <a:xfrm rot="1584153">
              <a:off x="585" y="466"/>
              <a:ext cx="72" cy="41"/>
            </a:xfrm>
            <a:custGeom>
              <a:avLst/>
              <a:gdLst>
                <a:gd name="T0" fmla="*/ 0 w 54"/>
                <a:gd name="T1" fmla="*/ 0 h 40"/>
                <a:gd name="T2" fmla="*/ 1 w 54"/>
                <a:gd name="T3" fmla="*/ 1 h 40"/>
                <a:gd name="T4" fmla="*/ 8 w 54"/>
                <a:gd name="T5" fmla="*/ 3 h 40"/>
                <a:gd name="T6" fmla="*/ 17 w 54"/>
                <a:gd name="T7" fmla="*/ 8 h 40"/>
                <a:gd name="T8" fmla="*/ 28 w 54"/>
                <a:gd name="T9" fmla="*/ 12 h 40"/>
                <a:gd name="T10" fmla="*/ 39 w 54"/>
                <a:gd name="T11" fmla="*/ 15 h 40"/>
                <a:gd name="T12" fmla="*/ 51 w 54"/>
                <a:gd name="T13" fmla="*/ 17 h 40"/>
                <a:gd name="T14" fmla="*/ 61 w 54"/>
                <a:gd name="T15" fmla="*/ 18 h 40"/>
                <a:gd name="T16" fmla="*/ 72 w 54"/>
                <a:gd name="T17" fmla="*/ 16 h 40"/>
                <a:gd name="T18" fmla="*/ 71 w 54"/>
                <a:gd name="T19" fmla="*/ 26 h 40"/>
                <a:gd name="T20" fmla="*/ 67 w 54"/>
                <a:gd name="T21" fmla="*/ 34 h 40"/>
                <a:gd name="T22" fmla="*/ 59 w 54"/>
                <a:gd name="T23" fmla="*/ 39 h 40"/>
                <a:gd name="T24" fmla="*/ 49 w 54"/>
                <a:gd name="T25" fmla="*/ 41 h 40"/>
                <a:gd name="T26" fmla="*/ 37 w 54"/>
                <a:gd name="T27" fmla="*/ 40 h 40"/>
                <a:gd name="T28" fmla="*/ 25 w 54"/>
                <a:gd name="T29" fmla="*/ 33 h 40"/>
                <a:gd name="T30" fmla="*/ 13 w 54"/>
                <a:gd name="T31" fmla="*/ 21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43"/>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44"/>
            <p:cNvSpPr>
              <a:spLocks/>
            </p:cNvSpPr>
            <p:nvPr/>
          </p:nvSpPr>
          <p:spPr bwMode="ltGray">
            <a:xfrm rot="1584153">
              <a:off x="56" y="84"/>
              <a:ext cx="804" cy="686"/>
            </a:xfrm>
            <a:custGeom>
              <a:avLst/>
              <a:gdLst>
                <a:gd name="T0" fmla="*/ 22 w 596"/>
                <a:gd name="T1" fmla="*/ 381 h 666"/>
                <a:gd name="T2" fmla="*/ 8 w 596"/>
                <a:gd name="T3" fmla="*/ 351 h 666"/>
                <a:gd name="T4" fmla="*/ 0 w 596"/>
                <a:gd name="T5" fmla="*/ 298 h 666"/>
                <a:gd name="T6" fmla="*/ 5 w 596"/>
                <a:gd name="T7" fmla="*/ 229 h 666"/>
                <a:gd name="T8" fmla="*/ 34 w 596"/>
                <a:gd name="T9" fmla="*/ 156 h 666"/>
                <a:gd name="T10" fmla="*/ 93 w 596"/>
                <a:gd name="T11" fmla="*/ 87 h 666"/>
                <a:gd name="T12" fmla="*/ 192 w 596"/>
                <a:gd name="T13" fmla="*/ 32 h 666"/>
                <a:gd name="T14" fmla="*/ 333 w 596"/>
                <a:gd name="T15" fmla="*/ 2 h 666"/>
                <a:gd name="T16" fmla="*/ 513 w 596"/>
                <a:gd name="T17" fmla="*/ 9 h 666"/>
                <a:gd name="T18" fmla="*/ 653 w 596"/>
                <a:gd name="T19" fmla="*/ 70 h 666"/>
                <a:gd name="T20" fmla="*/ 747 w 596"/>
                <a:gd name="T21" fmla="*/ 170 h 666"/>
                <a:gd name="T22" fmla="*/ 797 w 596"/>
                <a:gd name="T23" fmla="*/ 293 h 666"/>
                <a:gd name="T24" fmla="*/ 803 w 596"/>
                <a:gd name="T25" fmla="*/ 421 h 666"/>
                <a:gd name="T26" fmla="*/ 764 w 596"/>
                <a:gd name="T27" fmla="*/ 541 h 666"/>
                <a:gd name="T28" fmla="*/ 684 w 596"/>
                <a:gd name="T29" fmla="*/ 633 h 666"/>
                <a:gd name="T30" fmla="*/ 563 w 596"/>
                <a:gd name="T31" fmla="*/ 683 h 666"/>
                <a:gd name="T32" fmla="*/ 525 w 596"/>
                <a:gd name="T33" fmla="*/ 679 h 666"/>
                <a:gd name="T34" fmla="*/ 595 w 596"/>
                <a:gd name="T35" fmla="*/ 636 h 666"/>
                <a:gd name="T36" fmla="*/ 650 w 596"/>
                <a:gd name="T37" fmla="*/ 560 h 666"/>
                <a:gd name="T38" fmla="*/ 687 w 596"/>
                <a:gd name="T39" fmla="*/ 468 h 666"/>
                <a:gd name="T40" fmla="*/ 701 w 596"/>
                <a:gd name="T41" fmla="*/ 366 h 666"/>
                <a:gd name="T42" fmla="*/ 693 w 596"/>
                <a:gd name="T43" fmla="*/ 266 h 666"/>
                <a:gd name="T44" fmla="*/ 654 w 596"/>
                <a:gd name="T45" fmla="*/ 179 h 666"/>
                <a:gd name="T46" fmla="*/ 584 w 596"/>
                <a:gd name="T47" fmla="*/ 115 h 666"/>
                <a:gd name="T48" fmla="*/ 460 w 596"/>
                <a:gd name="T49" fmla="*/ 77 h 666"/>
                <a:gd name="T50" fmla="*/ 332 w 596"/>
                <a:gd name="T51" fmla="*/ 63 h 666"/>
                <a:gd name="T52" fmla="*/ 235 w 596"/>
                <a:gd name="T53" fmla="*/ 73 h 666"/>
                <a:gd name="T54" fmla="*/ 163 w 596"/>
                <a:gd name="T55" fmla="*/ 104 h 666"/>
                <a:gd name="T56" fmla="*/ 113 w 596"/>
                <a:gd name="T57" fmla="*/ 153 h 666"/>
                <a:gd name="T58" fmla="*/ 77 w 596"/>
                <a:gd name="T59" fmla="*/ 212 h 666"/>
                <a:gd name="T60" fmla="*/ 54 w 596"/>
                <a:gd name="T61" fmla="*/ 280 h 666"/>
                <a:gd name="T62" fmla="*/ 38 w 596"/>
                <a:gd name="T63" fmla="*/ 349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27" name="Rectangle 45"/>
          <p:cNvSpPr>
            <a:spLocks noGrp="1" noChangeArrowheads="1"/>
          </p:cNvSpPr>
          <p:nvPr>
            <p:ph type="title"/>
          </p:nvPr>
        </p:nvSpPr>
        <p:spPr bwMode="auto">
          <a:xfrm>
            <a:off x="442913" y="476250"/>
            <a:ext cx="82438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6"/>
          <p:cNvSpPr>
            <a:spLocks noGrp="1" noChangeArrowheads="1"/>
          </p:cNvSpPr>
          <p:nvPr>
            <p:ph type="body" idx="1"/>
          </p:nvPr>
        </p:nvSpPr>
        <p:spPr bwMode="auto">
          <a:xfrm>
            <a:off x="457200" y="1235075"/>
            <a:ext cx="82296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67" name="Rectangle 47"/>
          <p:cNvSpPr>
            <a:spLocks noGrp="1" noChangeArrowheads="1"/>
          </p:cNvSpPr>
          <p:nvPr>
            <p:ph type="dt" sz="half" idx="2"/>
          </p:nvPr>
        </p:nvSpPr>
        <p:spPr bwMode="auto">
          <a:xfrm>
            <a:off x="74612" y="6453189"/>
            <a:ext cx="2769195" cy="27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spcBef>
                <a:spcPct val="0"/>
              </a:spcBef>
              <a:buSzTx/>
              <a:defRPr b="0" smtClean="0">
                <a:latin typeface="+mn-ea"/>
              </a:defRPr>
            </a:lvl1pPr>
          </a:lstStyle>
          <a:p>
            <a:pPr>
              <a:defRPr/>
            </a:pPr>
            <a:fld id="{2557F76F-6EA7-4ABA-89BB-E906EAB15434}" type="datetime2">
              <a:rPr lang="zh-CN" altLang="en-US" smtClean="0"/>
              <a:t>2021年10月14日</a:t>
            </a:fld>
            <a:endParaRPr lang="en-US" altLang="zh-CN"/>
          </a:p>
        </p:txBody>
      </p:sp>
      <p:sp>
        <p:nvSpPr>
          <p:cNvPr id="5173" name="Rectangle 53"/>
          <p:cNvSpPr>
            <a:spLocks noChangeArrowheads="1"/>
          </p:cNvSpPr>
          <p:nvPr/>
        </p:nvSpPr>
        <p:spPr bwMode="auto">
          <a:xfrm>
            <a:off x="0" y="1052513"/>
            <a:ext cx="9144000" cy="71437"/>
          </a:xfrm>
          <a:prstGeom prst="rect">
            <a:avLst/>
          </a:prstGeom>
          <a:gradFill rotWithShape="1">
            <a:gsLst>
              <a:gs pos="0">
                <a:schemeClr val="accent2"/>
              </a:gs>
              <a:gs pos="50000">
                <a:schemeClr val="tx2"/>
              </a:gs>
              <a:gs pos="100000">
                <a:schemeClr val="accent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9" name="Rectangle 45"/>
          <p:cNvSpPr>
            <a:spLocks noGrp="1" noChangeArrowheads="1"/>
          </p:cNvSpPr>
          <p:nvPr>
            <p:ph type="ftr" sz="quarter" idx="3"/>
          </p:nvPr>
        </p:nvSpPr>
        <p:spPr>
          <a:xfrm>
            <a:off x="3124200" y="6500192"/>
            <a:ext cx="2895600" cy="457200"/>
          </a:xfrm>
          <a:prstGeom prst="rect">
            <a:avLst/>
          </a:prstGeom>
        </p:spPr>
        <p:txBody>
          <a:bodyPr/>
          <a:lstStyle>
            <a:lvl1pPr>
              <a:defRPr sz="1400" dirty="0" smtClean="0">
                <a:latin typeface="+mn-lt"/>
              </a:defRPr>
            </a:lvl1pPr>
          </a:lstStyle>
          <a:p>
            <a:pPr>
              <a:defRPr/>
            </a:pPr>
            <a:r>
              <a:rPr lang="zh-CN" altLang="en-US" smtClean="0"/>
              <a:t>中南大学计算机学院</a:t>
            </a:r>
            <a:r>
              <a:rPr lang="en-US" altLang="zh-CN" smtClean="0"/>
              <a:t>@Riley</a:t>
            </a:r>
            <a:endParaRPr lang="en-US" altLang="zh-CN"/>
          </a:p>
        </p:txBody>
      </p:sp>
      <p:sp>
        <p:nvSpPr>
          <p:cNvPr id="50" name="Rectangle 46"/>
          <p:cNvSpPr>
            <a:spLocks noGrp="1" noChangeArrowheads="1"/>
          </p:cNvSpPr>
          <p:nvPr>
            <p:ph type="sldNum" sz="quarter" idx="4"/>
          </p:nvPr>
        </p:nvSpPr>
        <p:spPr bwMode="auto">
          <a:xfrm>
            <a:off x="4356100" y="6495430"/>
            <a:ext cx="43307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0"/>
              </a:spcBef>
              <a:buSzTx/>
              <a:defRPr sz="1400" b="0" smtClean="0">
                <a:ea typeface="宋体" pitchFamily="2" charset="-122"/>
              </a:defRPr>
            </a:lvl1pPr>
          </a:lstStyle>
          <a:p>
            <a:pPr>
              <a:defRPr/>
            </a:pPr>
            <a:r>
              <a:rPr lang="en-US" altLang="zh-CN" dirty="0" smtClean="0"/>
              <a:t>Lecture 03- </a:t>
            </a:r>
            <a:fld id="{46476D1E-9373-4106-936E-423206F1C898}"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Lst>
  <p:timing>
    <p:tnLst>
      <p:par>
        <p:cTn id="1" dur="indefinite" restart="never" nodeType="tmRoot"/>
      </p:par>
    </p:tnLst>
  </p:timing>
  <p:hf hdr="0"/>
  <p:txStyles>
    <p:titleStyle>
      <a:lvl1pPr algn="ctr" rtl="0" eaLnBrk="0" fontAlgn="base" hangingPunct="0">
        <a:lnSpc>
          <a:spcPct val="90000"/>
        </a:lnSpc>
        <a:spcBef>
          <a:spcPct val="0"/>
        </a:spcBef>
        <a:spcAft>
          <a:spcPct val="0"/>
        </a:spcAft>
        <a:defRPr sz="3600" b="1">
          <a:solidFill>
            <a:schemeClr val="tx2"/>
          </a:solidFill>
          <a:latin typeface="+mj-lt"/>
          <a:ea typeface="+mj-ea"/>
          <a:cs typeface="+mj-cs"/>
        </a:defRPr>
      </a:lvl1pPr>
      <a:lvl2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2pPr>
      <a:lvl3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3pPr>
      <a:lvl4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4pPr>
      <a:lvl5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5pPr>
      <a:lvl6pPr marL="4572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6pPr>
      <a:lvl7pPr marL="9144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7pPr>
      <a:lvl8pPr marL="13716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8pPr>
      <a:lvl9pPr marL="18288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9pPr>
    </p:titleStyle>
    <p:bodyStyle>
      <a:lvl1pPr marL="342900" indent="-342900" algn="l" rtl="0" eaLnBrk="0" fontAlgn="base" hangingPunct="0">
        <a:spcBef>
          <a:spcPct val="20000"/>
        </a:spcBef>
        <a:spcAft>
          <a:spcPct val="0"/>
        </a:spcAft>
        <a:buSzPct val="90000"/>
        <a:buBlip>
          <a:blip r:embed="rId16"/>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7"/>
        </a:buBlip>
        <a:defRPr sz="2000" b="1">
          <a:solidFill>
            <a:schemeClr val="tx1"/>
          </a:solidFill>
          <a:latin typeface="+mn-lt"/>
          <a:ea typeface="+mn-ea"/>
        </a:defRPr>
      </a:lvl2pPr>
      <a:lvl3pPr marL="1143000" indent="-228600" algn="l" rtl="0" eaLnBrk="0" fontAlgn="base" hangingPunct="0">
        <a:spcBef>
          <a:spcPct val="20000"/>
        </a:spcBef>
        <a:spcAft>
          <a:spcPct val="0"/>
        </a:spcAft>
        <a:buBlip>
          <a:blip r:embed="rId18"/>
        </a:buBlip>
        <a:defRPr b="1">
          <a:solidFill>
            <a:schemeClr val="tx1"/>
          </a:solidFill>
          <a:latin typeface="+mn-lt"/>
          <a:ea typeface="+mn-ea"/>
        </a:defRPr>
      </a:lvl3pPr>
      <a:lvl4pPr marL="1600200" indent="-228600" algn="l" rtl="0" eaLnBrk="0" fontAlgn="base" hangingPunct="0">
        <a:spcBef>
          <a:spcPct val="20000"/>
        </a:spcBef>
        <a:spcAft>
          <a:spcPct val="0"/>
        </a:spcAft>
        <a:buClr>
          <a:srgbClr val="FF0000"/>
        </a:buClr>
        <a:buFont typeface="Wingdings" pitchFamily="2" charset="2"/>
        <a:buChar char="ü"/>
        <a:defRPr sz="1600" b="1">
          <a:solidFill>
            <a:schemeClr val="tx1"/>
          </a:solidFill>
          <a:latin typeface="+mn-lt"/>
          <a:ea typeface="+mn-ea"/>
        </a:defRPr>
      </a:lvl4pPr>
      <a:lvl5pPr marL="2057400" indent="-228600" algn="l" rtl="0" eaLnBrk="0" fontAlgn="base" hangingPunct="0">
        <a:spcBef>
          <a:spcPct val="20000"/>
        </a:spcBef>
        <a:spcAft>
          <a:spcPct val="0"/>
        </a:spcAft>
        <a:buChar char="»"/>
        <a:defRPr sz="1200" b="1">
          <a:solidFill>
            <a:schemeClr val="tx1"/>
          </a:solidFill>
          <a:latin typeface="+mn-lt"/>
          <a:ea typeface="+mn-ea"/>
        </a:defRPr>
      </a:lvl5pPr>
      <a:lvl6pPr marL="2514600" indent="-228600" algn="l" rtl="0" fontAlgn="base">
        <a:spcBef>
          <a:spcPct val="20000"/>
        </a:spcBef>
        <a:spcAft>
          <a:spcPct val="0"/>
        </a:spcAft>
        <a:buChar char="»"/>
        <a:defRPr sz="1200" b="1">
          <a:solidFill>
            <a:schemeClr val="tx1"/>
          </a:solidFill>
          <a:latin typeface="+mn-lt"/>
          <a:ea typeface="+mn-ea"/>
        </a:defRPr>
      </a:lvl6pPr>
      <a:lvl7pPr marL="2971800" indent="-228600" algn="l" rtl="0" fontAlgn="base">
        <a:spcBef>
          <a:spcPct val="20000"/>
        </a:spcBef>
        <a:spcAft>
          <a:spcPct val="0"/>
        </a:spcAft>
        <a:buChar char="»"/>
        <a:defRPr sz="1200" b="1">
          <a:solidFill>
            <a:schemeClr val="tx1"/>
          </a:solidFill>
          <a:latin typeface="+mn-lt"/>
          <a:ea typeface="+mn-ea"/>
        </a:defRPr>
      </a:lvl7pPr>
      <a:lvl8pPr marL="3429000" indent="-228600" algn="l" rtl="0" fontAlgn="base">
        <a:spcBef>
          <a:spcPct val="20000"/>
        </a:spcBef>
        <a:spcAft>
          <a:spcPct val="0"/>
        </a:spcAft>
        <a:buChar char="»"/>
        <a:defRPr sz="1200" b="1">
          <a:solidFill>
            <a:schemeClr val="tx1"/>
          </a:solidFill>
          <a:latin typeface="+mn-lt"/>
          <a:ea typeface="+mn-ea"/>
        </a:defRPr>
      </a:lvl8pPr>
      <a:lvl9pPr marL="3886200" indent="-228600" algn="l" rtl="0" fontAlgn="base">
        <a:spcBef>
          <a:spcPct val="20000"/>
        </a:spcBef>
        <a:spcAft>
          <a:spcPct val="0"/>
        </a:spcAft>
        <a:buChar char="»"/>
        <a:defRPr sz="12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685800" y="15240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68ECD35B-63EB-4A23-9CDB-2DFF5D6AF4B1}"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buSzTx/>
              <a:defRPr kumimoji="1" sz="1400" b="0" smtClean="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SzTx/>
              <a:defRPr kumimoji="1" sz="1400" b="0" smtClean="0">
                <a:solidFill>
                  <a:srgbClr val="000000"/>
                </a:solidFill>
                <a:latin typeface="Times New Roman" pitchFamily="18" charset="0"/>
                <a:ea typeface="宋体" pitchFamily="2" charset="-122"/>
              </a:defRPr>
            </a:lvl1pPr>
          </a:lstStyle>
          <a:p>
            <a:pPr>
              <a:defRPr/>
            </a:pPr>
            <a:r>
              <a:rPr lang="en-US" altLang="zh-CN" dirty="0" smtClean="0"/>
              <a:t>Lecture 03- </a:t>
            </a:r>
            <a:fld id="{A13F28C2-EDA0-4FD6-83F9-B278A4AF23CE}"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BC3ECFA7-882B-45FB-8E8F-E1CDBAFBD692}"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3188CB39-3895-45A0-8933-72FA4E6436F8}"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5D4A27AD-D765-492C-8D37-F3164646C423}"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2DD3903B-1F36-49B9-878E-7CF307FA4539}"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Rectangle 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27DC9065-5C5C-4C95-9310-5BFB2EC78225}"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04563DBB-4B64-4BD0-A501-095C6A47FEC5}"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7" name="Rectangle 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38FBBEB2-F63F-4B1D-864F-A91740237579}"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02887559-0A81-4336-B5F7-D6FF829A3C61}"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1" name="Rectangle 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688CE9C4-4E3E-4073-8794-A58BA62E3774}"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C9BCAD6C-5184-4A06-B413-FF42AB9493CE}"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0" y="6477000"/>
            <a:ext cx="259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6F96486F-F279-456C-8E1D-9946BBF0827A}" type="datetime2">
              <a:rPr lang="zh-CN" altLang="en-US" smtClean="0"/>
              <a:t>2021年10月14日</a:t>
            </a:fld>
            <a:endParaRPr lang="en-US" altLang="zh-CN"/>
          </a:p>
        </p:txBody>
      </p:sp>
      <p:sp>
        <p:nvSpPr>
          <p:cNvPr id="1029" name="Rectangle 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30" name="Rectangle 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C03A7569-CFB8-42F4-A963-58AC33318AA1}"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66FFFF"/>
            </a:gs>
            <a:gs pos="100000">
              <a:srgbClr val="2F7676"/>
            </a:gs>
          </a:gsLst>
          <a:lin ang="5400000" scaled="1"/>
        </a:gradFill>
        <a:effectLst/>
      </p:bgPr>
    </p:bg>
    <p:spTree>
      <p:nvGrpSpPr>
        <p:cNvPr id="1" name=""/>
        <p:cNvGrpSpPr/>
        <p:nvPr/>
      </p:nvGrpSpPr>
      <p:grpSpPr>
        <a:xfrm>
          <a:off x="0" y="0"/>
          <a:ext cx="0" cy="0"/>
          <a:chOff x="0" y="0"/>
          <a:chExt cx="0" cy="0"/>
        </a:xfrm>
      </p:grpSpPr>
      <p:sp>
        <p:nvSpPr>
          <p:cNvPr id="9218" name="Rectangle 1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19" name="Rectangle 13"/>
          <p:cNvSpPr>
            <a:spLocks noGrp="1" noChangeArrowheads="1"/>
          </p:cNvSpPr>
          <p:nvPr>
            <p:ph type="body" idx="1"/>
          </p:nvPr>
        </p:nvSpPr>
        <p:spPr bwMode="auto">
          <a:xfrm>
            <a:off x="685800" y="1524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8" name="Rectangle 14"/>
          <p:cNvSpPr>
            <a:spLocks noGrp="1" noChangeArrowheads="1"/>
          </p:cNvSpPr>
          <p:nvPr>
            <p:ph type="dt" sz="half" idx="2"/>
          </p:nvPr>
        </p:nvSpPr>
        <p:spPr bwMode="auto">
          <a:xfrm>
            <a:off x="251520" y="6477000"/>
            <a:ext cx="244827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SzTx/>
              <a:defRPr kumimoji="1" sz="1400" b="0" smtClean="0">
                <a:solidFill>
                  <a:srgbClr val="000000"/>
                </a:solidFill>
                <a:latin typeface="Times New Roman" pitchFamily="18" charset="0"/>
                <a:ea typeface="宋体" pitchFamily="2" charset="-122"/>
              </a:defRPr>
            </a:lvl1pPr>
          </a:lstStyle>
          <a:p>
            <a:pPr>
              <a:defRPr/>
            </a:pPr>
            <a:fld id="{95E0DAB2-8793-48E0-A30E-059E69A2AF7B}" type="datetime2">
              <a:rPr lang="zh-CN" altLang="en-US" smtClean="0"/>
              <a:t>2021年10月14日</a:t>
            </a:fld>
            <a:endParaRPr lang="en-US" altLang="zh-CN"/>
          </a:p>
        </p:txBody>
      </p:sp>
      <p:sp>
        <p:nvSpPr>
          <p:cNvPr id="1039" name="Rectangle 15"/>
          <p:cNvSpPr>
            <a:spLocks noGrp="1" noChangeArrowheads="1"/>
          </p:cNvSpPr>
          <p:nvPr>
            <p:ph type="ftr" sz="quarter" idx="3"/>
          </p:nvPr>
        </p:nvSpPr>
        <p:spPr bwMode="auto">
          <a:xfrm>
            <a:off x="31242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SzTx/>
              <a:defRPr kumimoji="1" sz="1400" b="0">
                <a:solidFill>
                  <a:srgbClr val="000000"/>
                </a:solidFill>
                <a:latin typeface="Times New Roman" pitchFamily="18" charset="0"/>
                <a:ea typeface="宋体" pitchFamily="2" charset="-122"/>
              </a:defRPr>
            </a:lvl1pPr>
          </a:lstStyle>
          <a:p>
            <a:pPr>
              <a:defRPr/>
            </a:pPr>
            <a:r>
              <a:rPr lang="zh-CN" altLang="en-US" smtClean="0"/>
              <a:t>中南大学计算机学院</a:t>
            </a:r>
            <a:r>
              <a:rPr lang="en-US" altLang="zh-CN" smtClean="0"/>
              <a:t>@Riley</a:t>
            </a:r>
            <a:endParaRPr lang="zh-CN" altLang="en-US"/>
          </a:p>
        </p:txBody>
      </p:sp>
      <p:sp>
        <p:nvSpPr>
          <p:cNvPr id="1040" name="Rectangle 16"/>
          <p:cNvSpPr>
            <a:spLocks noGrp="1" noChangeArrowheads="1"/>
          </p:cNvSpPr>
          <p:nvPr>
            <p:ph type="sldNum" sz="quarter" idx="4"/>
          </p:nvPr>
        </p:nvSpPr>
        <p:spPr bwMode="auto">
          <a:xfrm>
            <a:off x="65532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SzTx/>
              <a:defRPr kumimoji="1" sz="1400" b="0">
                <a:solidFill>
                  <a:srgbClr val="000000"/>
                </a:solidFill>
                <a:latin typeface="Times New Roman" pitchFamily="18" charset="0"/>
                <a:ea typeface="宋体" pitchFamily="2" charset="-122"/>
              </a:defRPr>
            </a:lvl1pPr>
          </a:lstStyle>
          <a:p>
            <a:pPr>
              <a:defRPr/>
            </a:pPr>
            <a:r>
              <a:rPr lang="en-US" altLang="zh-CN" dirty="0" smtClean="0"/>
              <a:t>Lecture 03- </a:t>
            </a:r>
            <a:fld id="{BF145E89-9651-4975-865E-77FCBF89A5FE}"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69.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70.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2.xml"/><Relationship Id="rId1" Type="http://schemas.openxmlformats.org/officeDocument/2006/relationships/vmlDrawing" Target="../drawings/vmlDrawing40.vml"/><Relationship Id="rId4" Type="http://schemas.openxmlformats.org/officeDocument/2006/relationships/image" Target="../media/image71.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7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64.xml"/><Relationship Id="rId1" Type="http://schemas.openxmlformats.org/officeDocument/2006/relationships/vmlDrawing" Target="../drawings/vmlDrawing42.vml"/><Relationship Id="rId4" Type="http://schemas.openxmlformats.org/officeDocument/2006/relationships/image" Target="../media/image7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4.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2.xml"/><Relationship Id="rId1" Type="http://schemas.openxmlformats.org/officeDocument/2006/relationships/vmlDrawing" Target="../drawings/vmlDrawing43.vml"/><Relationship Id="rId4" Type="http://schemas.openxmlformats.org/officeDocument/2006/relationships/image" Target="../media/image7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124.xml"/><Relationship Id="rId7" Type="http://schemas.openxmlformats.org/officeDocument/2006/relationships/slide" Target="slide185.xml"/><Relationship Id="rId2" Type="http://schemas.openxmlformats.org/officeDocument/2006/relationships/slide" Target="slide122.xml"/><Relationship Id="rId1" Type="http://schemas.openxmlformats.org/officeDocument/2006/relationships/slideLayout" Target="../slideLayouts/slideLayout2.xml"/><Relationship Id="rId6" Type="http://schemas.openxmlformats.org/officeDocument/2006/relationships/slide" Target="slide177.xml"/><Relationship Id="rId5" Type="http://schemas.openxmlformats.org/officeDocument/2006/relationships/slide" Target="slide171.xml"/><Relationship Id="rId4" Type="http://schemas.openxmlformats.org/officeDocument/2006/relationships/slide" Target="slide152.xml"/><Relationship Id="rId9" Type="http://schemas.openxmlformats.org/officeDocument/2006/relationships/slide" Target="slide258.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slide" Target="slide121.xml"/><Relationship Id="rId4" Type="http://schemas.openxmlformats.org/officeDocument/2006/relationships/image" Target="../media/image77.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vmlDrawing" Target="../drawings/vmlDrawing46.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2.xml"/><Relationship Id="rId1" Type="http://schemas.openxmlformats.org/officeDocument/2006/relationships/vmlDrawing" Target="../drawings/vmlDrawing47.vml"/><Relationship Id="rId4" Type="http://schemas.openxmlformats.org/officeDocument/2006/relationships/image" Target="../media/image79.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2.xml"/><Relationship Id="rId1" Type="http://schemas.openxmlformats.org/officeDocument/2006/relationships/vmlDrawing" Target="../drawings/vmlDrawing48.vml"/><Relationship Id="rId4" Type="http://schemas.openxmlformats.org/officeDocument/2006/relationships/image" Target="../media/image80.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81.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2.xml"/><Relationship Id="rId1" Type="http://schemas.openxmlformats.org/officeDocument/2006/relationships/vmlDrawing" Target="../drawings/vmlDrawing50.vml"/><Relationship Id="rId4" Type="http://schemas.openxmlformats.org/officeDocument/2006/relationships/image" Target="../media/image82.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83.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84.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2.xml"/><Relationship Id="rId1" Type="http://schemas.openxmlformats.org/officeDocument/2006/relationships/vmlDrawing" Target="../drawings/vmlDrawing53.vml"/><Relationship Id="rId4" Type="http://schemas.openxmlformats.org/officeDocument/2006/relationships/image" Target="../media/image8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86.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2.xml"/><Relationship Id="rId1" Type="http://schemas.openxmlformats.org/officeDocument/2006/relationships/vmlDrawing" Target="../drawings/vmlDrawing55.vml"/><Relationship Id="rId4" Type="http://schemas.openxmlformats.org/officeDocument/2006/relationships/image" Target="../media/image87.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2.xml"/><Relationship Id="rId1" Type="http://schemas.openxmlformats.org/officeDocument/2006/relationships/vmlDrawing" Target="../drawings/vmlDrawing56.vml"/><Relationship Id="rId4" Type="http://schemas.openxmlformats.org/officeDocument/2006/relationships/image" Target="../media/image88.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12.xml"/><Relationship Id="rId1" Type="http://schemas.openxmlformats.org/officeDocument/2006/relationships/vmlDrawing" Target="../drawings/vmlDrawing57.vml"/><Relationship Id="rId4" Type="http://schemas.openxmlformats.org/officeDocument/2006/relationships/image" Target="../media/image89.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vmlDrawing" Target="../drawings/vmlDrawing58.vml"/><Relationship Id="rId4" Type="http://schemas.openxmlformats.org/officeDocument/2006/relationships/image" Target="../media/image90.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152.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92.e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93.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vmlDrawing" Target="../drawings/vmlDrawing61.vml"/><Relationship Id="rId6" Type="http://schemas.openxmlformats.org/officeDocument/2006/relationships/image" Target="../media/image95.emf"/><Relationship Id="rId5" Type="http://schemas.openxmlformats.org/officeDocument/2006/relationships/oleObject" Target="../embeddings/oleObject74.bin"/><Relationship Id="rId4" Type="http://schemas.openxmlformats.org/officeDocument/2006/relationships/image" Target="../media/image94.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12.xml"/><Relationship Id="rId1" Type="http://schemas.openxmlformats.org/officeDocument/2006/relationships/vmlDrawing" Target="../drawings/vmlDrawing62.vml"/><Relationship Id="rId4" Type="http://schemas.openxmlformats.org/officeDocument/2006/relationships/image" Target="../media/image97.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98.e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64.vml"/><Relationship Id="rId5" Type="http://schemas.openxmlformats.org/officeDocument/2006/relationships/image" Target="../media/image99.wmf"/><Relationship Id="rId4" Type="http://schemas.openxmlformats.org/officeDocument/2006/relationships/oleObject" Target="../embeddings/oleObject78.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101.emf"/><Relationship Id="rId5" Type="http://schemas.openxmlformats.org/officeDocument/2006/relationships/oleObject" Target="../embeddings/oleObject80.bin"/><Relationship Id="rId4" Type="http://schemas.openxmlformats.org/officeDocument/2006/relationships/image" Target="../media/image100.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12.xml"/><Relationship Id="rId1" Type="http://schemas.openxmlformats.org/officeDocument/2006/relationships/vmlDrawing" Target="../drawings/vmlDrawing66.vml"/><Relationship Id="rId4" Type="http://schemas.openxmlformats.org/officeDocument/2006/relationships/image" Target="../media/image102.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103.emf"/></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104.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14.xml"/><Relationship Id="rId1" Type="http://schemas.openxmlformats.org/officeDocument/2006/relationships/vmlDrawing" Target="../drawings/vmlDrawing69.vml"/><Relationship Id="rId6" Type="http://schemas.openxmlformats.org/officeDocument/2006/relationships/image" Target="../media/image106.emf"/><Relationship Id="rId5" Type="http://schemas.openxmlformats.org/officeDocument/2006/relationships/oleObject" Target="../embeddings/oleObject85.bin"/><Relationship Id="rId4" Type="http://schemas.openxmlformats.org/officeDocument/2006/relationships/image" Target="../media/image105.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08.emf"/><Relationship Id="rId5" Type="http://schemas.openxmlformats.org/officeDocument/2006/relationships/oleObject" Target="../embeddings/oleObject87.bin"/><Relationship Id="rId4" Type="http://schemas.openxmlformats.org/officeDocument/2006/relationships/image" Target="../media/image107.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13.xml"/><Relationship Id="rId1" Type="http://schemas.openxmlformats.org/officeDocument/2006/relationships/vmlDrawing" Target="../drawings/vmlDrawing71.vml"/><Relationship Id="rId4" Type="http://schemas.openxmlformats.org/officeDocument/2006/relationships/image" Target="../media/image109.emf"/></Relationships>
</file>

<file path=ppt/slides/_rels/slide176.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2.xml"/><Relationship Id="rId1" Type="http://schemas.openxmlformats.org/officeDocument/2006/relationships/vmlDrawing" Target="../drawings/vmlDrawing72.vml"/><Relationship Id="rId4" Type="http://schemas.openxmlformats.org/officeDocument/2006/relationships/image" Target="../media/image110.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4.xml"/></Relationships>
</file>

<file path=ppt/slides/_rels/slide1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4.xml"/></Relationships>
</file>

<file path=ppt/slides/_rels/slide2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12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8.xml"/></Relationships>
</file>

<file path=ppt/slides/_rels/slide2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4.xml"/></Relationships>
</file>

<file path=ppt/slides/_rels/slide2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4.xml"/></Relationships>
</file>

<file path=ppt/slides/_rels/slide2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2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Microsoft_Excel_97-2003____1.xls"/><Relationship Id="rId2" Type="http://schemas.openxmlformats.org/officeDocument/2006/relationships/slideLayout" Target="../slideLayouts/slideLayout128.xml"/><Relationship Id="rId1" Type="http://schemas.openxmlformats.org/officeDocument/2006/relationships/vmlDrawing" Target="../drawings/vmlDrawing73.vml"/><Relationship Id="rId4" Type="http://schemas.openxmlformats.org/officeDocument/2006/relationships/image" Target="../media/image121.wmf"/></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3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2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128.xml"/><Relationship Id="rId1" Type="http://schemas.openxmlformats.org/officeDocument/2006/relationships/vmlDrawing" Target="../drawings/vmlDrawing74.vml"/><Relationship Id="rId4" Type="http://schemas.openxmlformats.org/officeDocument/2006/relationships/image" Target="../media/image124.e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57.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image" Target="../media/image125.png"/><Relationship Id="rId1" Type="http://schemas.openxmlformats.org/officeDocument/2006/relationships/slideLayout" Target="../slideLayouts/slideLayout124.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127.emf"/><Relationship Id="rId5" Type="http://schemas.openxmlformats.org/officeDocument/2006/relationships/oleObject" Target="../embeddings/oleObject92.bin"/><Relationship Id="rId4" Type="http://schemas.openxmlformats.org/officeDocument/2006/relationships/image" Target="../media/image126.emf"/></Relationships>
</file>

<file path=ppt/slides/_rels/slide2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130.emf"/><Relationship Id="rId5" Type="http://schemas.openxmlformats.org/officeDocument/2006/relationships/oleObject" Target="../embeddings/oleObject94.bin"/><Relationship Id="rId4" Type="http://schemas.openxmlformats.org/officeDocument/2006/relationships/image" Target="../media/image129.emf"/></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131.emf"/></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2.xml"/><Relationship Id="rId1" Type="http://schemas.openxmlformats.org/officeDocument/2006/relationships/vmlDrawing" Target="../drawings/vmlDrawing78.vml"/><Relationship Id="rId4" Type="http://schemas.openxmlformats.org/officeDocument/2006/relationships/image" Target="../media/image132.emf"/></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oleObject4.bin"/><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7.emf"/><Relationship Id="rId5" Type="http://schemas.openxmlformats.org/officeDocument/2006/relationships/oleObject" Target="../embeddings/oleObject9.bin"/><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0.emf"/><Relationship Id="rId5" Type="http://schemas.openxmlformats.org/officeDocument/2006/relationships/oleObject" Target="../embeddings/oleObject12.bin"/><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34.emf"/><Relationship Id="rId5" Type="http://schemas.openxmlformats.org/officeDocument/2006/relationships/oleObject" Target="../embeddings/oleObject16.bin"/><Relationship Id="rId10" Type="http://schemas.openxmlformats.org/officeDocument/2006/relationships/image" Target="../media/image36.emf"/><Relationship Id="rId4" Type="http://schemas.openxmlformats.org/officeDocument/2006/relationships/image" Target="../media/image33.emf"/><Relationship Id="rId9" Type="http://schemas.openxmlformats.org/officeDocument/2006/relationships/oleObject" Target="../embeddings/oleObject1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3.vml"/><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39.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0.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4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3.emf"/><Relationship Id="rId5" Type="http://schemas.openxmlformats.org/officeDocument/2006/relationships/oleObject" Target="../embeddings/oleObject25.bin"/><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59.xml"/><Relationship Id="rId7" Type="http://schemas.openxmlformats.org/officeDocument/2006/relationships/slide" Target="slide121.xml"/><Relationship Id="rId2" Type="http://schemas.openxmlformats.org/officeDocument/2006/relationships/slide" Target="slide51.xml"/><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96.xml"/><Relationship Id="rId4" Type="http://schemas.openxmlformats.org/officeDocument/2006/relationships/slide" Target="slide8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47.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image" Target="../media/image4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50.png"/><Relationship Id="rId5" Type="http://schemas.openxmlformats.org/officeDocument/2006/relationships/oleObject" Target="../embeddings/oleObject29.bin"/><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image" Target="../media/image52.png"/><Relationship Id="rId5" Type="http://schemas.openxmlformats.org/officeDocument/2006/relationships/oleObject" Target="../embeddings/oleObject31.bin"/><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image" Target="../media/image52.png"/><Relationship Id="rId5" Type="http://schemas.openxmlformats.org/officeDocument/2006/relationships/oleObject" Target="../embeddings/oleObject33.bin"/><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image" Target="../media/image52.png"/><Relationship Id="rId5" Type="http://schemas.openxmlformats.org/officeDocument/2006/relationships/oleObject" Target="../embeddings/oleObject35.bin"/><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53.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54.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26.vml"/><Relationship Id="rId4" Type="http://schemas.openxmlformats.org/officeDocument/2006/relationships/image" Target="../media/image55.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27.vml"/><Relationship Id="rId4" Type="http://schemas.openxmlformats.org/officeDocument/2006/relationships/image" Target="../media/image56.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28.vml"/><Relationship Id="rId4" Type="http://schemas.openxmlformats.org/officeDocument/2006/relationships/image" Target="../media/image57.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2.xml"/><Relationship Id="rId1" Type="http://schemas.openxmlformats.org/officeDocument/2006/relationships/vmlDrawing" Target="../drawings/vmlDrawing29.vml"/><Relationship Id="rId4" Type="http://schemas.openxmlformats.org/officeDocument/2006/relationships/image" Target="../media/image5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30.vml"/><Relationship Id="rId5" Type="http://schemas.openxmlformats.org/officeDocument/2006/relationships/slide" Target="slide50.xml"/><Relationship Id="rId4" Type="http://schemas.openxmlformats.org/officeDocument/2006/relationships/image" Target="../media/image59.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6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61.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2.xml"/><Relationship Id="rId1" Type="http://schemas.openxmlformats.org/officeDocument/2006/relationships/vmlDrawing" Target="../drawings/vmlDrawing33.vml"/><Relationship Id="rId4" Type="http://schemas.openxmlformats.org/officeDocument/2006/relationships/image" Target="../media/image62.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2.xml"/><Relationship Id="rId1" Type="http://schemas.openxmlformats.org/officeDocument/2006/relationships/vmlDrawing" Target="../drawings/vmlDrawing34.vml"/><Relationship Id="rId4" Type="http://schemas.openxmlformats.org/officeDocument/2006/relationships/image" Target="../media/image6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2.xml"/><Relationship Id="rId1" Type="http://schemas.openxmlformats.org/officeDocument/2006/relationships/vmlDrawing" Target="../drawings/vmlDrawing35.vml"/><Relationship Id="rId4" Type="http://schemas.openxmlformats.org/officeDocument/2006/relationships/image" Target="../media/image64.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2.xml"/><Relationship Id="rId1" Type="http://schemas.openxmlformats.org/officeDocument/2006/relationships/vmlDrawing" Target="../drawings/vmlDrawing36.vml"/><Relationship Id="rId4" Type="http://schemas.openxmlformats.org/officeDocument/2006/relationships/image" Target="../media/image65.emf"/></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4.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slide" Target="slide50.xml"/><Relationship Id="rId4" Type="http://schemas.openxmlformats.org/officeDocument/2006/relationships/image" Target="../media/image68.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ctrTitle"/>
          </p:nvPr>
        </p:nvSpPr>
        <p:spPr>
          <a:xfrm>
            <a:off x="684213" y="1628775"/>
            <a:ext cx="7461250" cy="1439863"/>
          </a:xfrm>
        </p:spPr>
        <p:txBody>
          <a:bodyPr/>
          <a:lstStyle/>
          <a:p>
            <a:pPr eaLnBrk="1" hangingPunct="1"/>
            <a:r>
              <a:rPr lang="zh-CN" altLang="en-US" sz="6600" smtClean="0">
                <a:latin typeface="楷体_GB2312" pitchFamily="49" charset="-122"/>
              </a:rPr>
              <a:t>第三章 存储系统</a:t>
            </a:r>
          </a:p>
        </p:txBody>
      </p:sp>
      <p:sp>
        <p:nvSpPr>
          <p:cNvPr id="2051" name="Rectangle 3"/>
          <p:cNvSpPr>
            <a:spLocks noGrp="1" noChangeArrowheads="1"/>
          </p:cNvSpPr>
          <p:nvPr>
            <p:ph type="subTitle" idx="1"/>
          </p:nvPr>
        </p:nvSpPr>
        <p:spPr>
          <a:xfrm>
            <a:off x="1979613" y="4437063"/>
            <a:ext cx="6146800" cy="1225550"/>
          </a:xfrm>
        </p:spPr>
        <p:txBody>
          <a:bodyPr/>
          <a:lstStyle/>
          <a:p>
            <a:pPr eaLnBrk="1" hangingPunct="1">
              <a:defRPr/>
            </a:pPr>
            <a:endParaRPr lang="en-US" altLang="zh-CN" dirty="0" smtClean="0">
              <a:latin typeface="楷体_GB2312" pitchFamily="49" charset="-122"/>
            </a:endParaRPr>
          </a:p>
          <a:p>
            <a:pPr eaLnBrk="1" hangingPunct="1">
              <a:defRPr/>
            </a:pPr>
            <a:fld id="{C8C2EA2D-81F0-481A-A499-22D38D68A201}" type="datetime1">
              <a:rPr lang="zh-CN" altLang="en-US" smtClean="0">
                <a:latin typeface="楷体_GB2312" pitchFamily="49" charset="-122"/>
              </a:rPr>
              <a:pPr eaLnBrk="1" hangingPunct="1">
                <a:defRPr/>
              </a:pPr>
              <a:t>2021/10/14</a:t>
            </a:fld>
            <a:endParaRPr lang="en-US" altLang="zh-CN" dirty="0" smtClean="0">
              <a:latin typeface="楷体_GB2312" pitchFamily="49" charset="-122"/>
            </a:endParaRPr>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47C001C5-01D8-499A-88F1-E1C2D2B6743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46476D1E-9373-4106-936E-423206F1C898}" type="slidenum">
              <a:rPr lang="en-US" altLang="zh-CN" smtClean="0"/>
              <a:pPr>
                <a:defRPr/>
              </a:pPr>
              <a:t>1</a:t>
            </a:fld>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lstStyle/>
          <a:p>
            <a:pPr eaLnBrk="1" hangingPunct="1"/>
            <a:r>
              <a:rPr lang="en-GB" altLang="zh-CN" smtClean="0"/>
              <a:t>Types of External Memory</a:t>
            </a:r>
          </a:p>
        </p:txBody>
      </p:sp>
      <p:sp>
        <p:nvSpPr>
          <p:cNvPr id="166917" name="Rectangle 3"/>
          <p:cNvSpPr>
            <a:spLocks noGrp="1" noChangeArrowheads="1"/>
          </p:cNvSpPr>
          <p:nvPr>
            <p:ph type="body" idx="1"/>
          </p:nvPr>
        </p:nvSpPr>
        <p:spPr/>
        <p:txBody>
          <a:bodyPr/>
          <a:lstStyle/>
          <a:p>
            <a:pPr eaLnBrk="1" hangingPunct="1">
              <a:lnSpc>
                <a:spcPct val="90000"/>
              </a:lnSpc>
            </a:pPr>
            <a:r>
              <a:rPr lang="en-GB" altLang="zh-CN" dirty="0" smtClean="0"/>
              <a:t>Magnetic Disk</a:t>
            </a:r>
          </a:p>
          <a:p>
            <a:pPr lvl="1" eaLnBrk="1" hangingPunct="1">
              <a:lnSpc>
                <a:spcPct val="90000"/>
              </a:lnSpc>
            </a:pPr>
            <a:r>
              <a:rPr lang="en-GB" altLang="zh-CN" dirty="0" smtClean="0">
                <a:solidFill>
                  <a:srgbClr val="FF0000"/>
                </a:solidFill>
              </a:rPr>
              <a:t>RAID</a:t>
            </a:r>
          </a:p>
          <a:p>
            <a:pPr lvl="1" eaLnBrk="1" hangingPunct="1">
              <a:lnSpc>
                <a:spcPct val="90000"/>
              </a:lnSpc>
            </a:pPr>
            <a:r>
              <a:rPr lang="en-GB" altLang="zh-CN" dirty="0" smtClean="0"/>
              <a:t>Removable</a:t>
            </a:r>
          </a:p>
          <a:p>
            <a:pPr eaLnBrk="1" hangingPunct="1">
              <a:lnSpc>
                <a:spcPct val="90000"/>
              </a:lnSpc>
            </a:pPr>
            <a:r>
              <a:rPr lang="en-US" altLang="zh-CN" dirty="0">
                <a:solidFill>
                  <a:srgbClr val="FF0000"/>
                </a:solidFill>
                <a:latin typeface="Arial" charset="0"/>
              </a:rPr>
              <a:t>Solid State Drive </a:t>
            </a:r>
            <a:r>
              <a:rPr lang="en-US" altLang="zh-CN" dirty="0">
                <a:latin typeface="Arial" charset="0"/>
              </a:rPr>
              <a:t>(nowadays)</a:t>
            </a:r>
            <a:endParaRPr lang="en-GB" altLang="zh-CN" dirty="0" smtClean="0"/>
          </a:p>
          <a:p>
            <a:pPr eaLnBrk="1" hangingPunct="1">
              <a:lnSpc>
                <a:spcPct val="90000"/>
              </a:lnSpc>
            </a:pPr>
            <a:r>
              <a:rPr lang="en-GB" altLang="zh-CN" dirty="0" smtClean="0"/>
              <a:t>Optical</a:t>
            </a:r>
          </a:p>
          <a:p>
            <a:pPr lvl="1" eaLnBrk="1" hangingPunct="1">
              <a:lnSpc>
                <a:spcPct val="90000"/>
              </a:lnSpc>
            </a:pPr>
            <a:r>
              <a:rPr lang="en-GB" altLang="zh-CN" dirty="0" smtClean="0"/>
              <a:t>CD-ROM</a:t>
            </a:r>
          </a:p>
          <a:p>
            <a:pPr lvl="1" eaLnBrk="1" hangingPunct="1">
              <a:lnSpc>
                <a:spcPct val="90000"/>
              </a:lnSpc>
            </a:pPr>
            <a:r>
              <a:rPr lang="en-GB" altLang="zh-CN" dirty="0" smtClean="0"/>
              <a:t>CD-Recordable (CD-R)</a:t>
            </a:r>
          </a:p>
          <a:p>
            <a:pPr lvl="1" eaLnBrk="1" hangingPunct="1">
              <a:lnSpc>
                <a:spcPct val="90000"/>
              </a:lnSpc>
            </a:pPr>
            <a:r>
              <a:rPr lang="en-GB" altLang="zh-CN" dirty="0" smtClean="0"/>
              <a:t>CD-R/W</a:t>
            </a:r>
          </a:p>
          <a:p>
            <a:pPr lvl="1" eaLnBrk="1" hangingPunct="1">
              <a:lnSpc>
                <a:spcPct val="90000"/>
              </a:lnSpc>
            </a:pPr>
            <a:r>
              <a:rPr lang="en-GB" altLang="zh-CN" dirty="0" smtClean="0"/>
              <a:t>DVD</a:t>
            </a:r>
          </a:p>
          <a:p>
            <a:pPr eaLnBrk="1" hangingPunct="1">
              <a:lnSpc>
                <a:spcPct val="90000"/>
              </a:lnSpc>
            </a:pPr>
            <a:r>
              <a:rPr lang="en-GB" altLang="zh-CN" dirty="0" smtClean="0"/>
              <a:t>Magnetic Tape</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355BD451-44D5-44FF-B45B-9A0B3BC6673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10</a:t>
            </a:fld>
            <a:endParaRPr lang="en-US" altLang="zh-CN" dirty="0"/>
          </a:p>
        </p:txBody>
      </p:sp>
    </p:spTree>
    <p:extLst>
      <p:ext uri="{BB962C8B-B14F-4D97-AF65-F5344CB8AC3E}">
        <p14:creationId xmlns:p14="http://schemas.microsoft.com/office/powerpoint/2010/main" val="117866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6917">
                                            <p:txEl>
                                              <p:pRg st="0" end="0"/>
                                            </p:txEl>
                                          </p:spTgt>
                                        </p:tgtEl>
                                        <p:attrNameLst>
                                          <p:attrName>style.visibility</p:attrName>
                                        </p:attrNameLst>
                                      </p:cBhvr>
                                      <p:to>
                                        <p:strVal val="visible"/>
                                      </p:to>
                                    </p:set>
                                    <p:anim calcmode="lin" valueType="num">
                                      <p:cBhvr additive="base">
                                        <p:cTn id="7" dur="500" fill="hold"/>
                                        <p:tgtEl>
                                          <p:spTgt spid="1669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691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6917">
                                            <p:txEl>
                                              <p:pRg st="1" end="1"/>
                                            </p:txEl>
                                          </p:spTgt>
                                        </p:tgtEl>
                                        <p:attrNameLst>
                                          <p:attrName>style.visibility</p:attrName>
                                        </p:attrNameLst>
                                      </p:cBhvr>
                                      <p:to>
                                        <p:strVal val="visible"/>
                                      </p:to>
                                    </p:set>
                                    <p:anim calcmode="lin" valueType="num">
                                      <p:cBhvr additive="base">
                                        <p:cTn id="11" dur="500" fill="hold"/>
                                        <p:tgtEl>
                                          <p:spTgt spid="16691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691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6917">
                                            <p:txEl>
                                              <p:pRg st="2" end="2"/>
                                            </p:txEl>
                                          </p:spTgt>
                                        </p:tgtEl>
                                        <p:attrNameLst>
                                          <p:attrName>style.visibility</p:attrName>
                                        </p:attrNameLst>
                                      </p:cBhvr>
                                      <p:to>
                                        <p:strVal val="visible"/>
                                      </p:to>
                                    </p:set>
                                    <p:anim calcmode="lin" valueType="num">
                                      <p:cBhvr additive="base">
                                        <p:cTn id="15" dur="500" fill="hold"/>
                                        <p:tgtEl>
                                          <p:spTgt spid="16691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69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6917">
                                            <p:txEl>
                                              <p:pRg st="3" end="3"/>
                                            </p:txEl>
                                          </p:spTgt>
                                        </p:tgtEl>
                                        <p:attrNameLst>
                                          <p:attrName>style.visibility</p:attrName>
                                        </p:attrNameLst>
                                      </p:cBhvr>
                                      <p:to>
                                        <p:strVal val="visible"/>
                                      </p:to>
                                    </p:set>
                                    <p:anim calcmode="lin" valueType="num">
                                      <p:cBhvr additive="base">
                                        <p:cTn id="21" dur="500" fill="hold"/>
                                        <p:tgtEl>
                                          <p:spTgt spid="16691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69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6917">
                                            <p:txEl>
                                              <p:pRg st="4" end="4"/>
                                            </p:txEl>
                                          </p:spTgt>
                                        </p:tgtEl>
                                        <p:attrNameLst>
                                          <p:attrName>style.visibility</p:attrName>
                                        </p:attrNameLst>
                                      </p:cBhvr>
                                      <p:to>
                                        <p:strVal val="visible"/>
                                      </p:to>
                                    </p:set>
                                    <p:anim calcmode="lin" valueType="num">
                                      <p:cBhvr additive="base">
                                        <p:cTn id="27" dur="500" fill="hold"/>
                                        <p:tgtEl>
                                          <p:spTgt spid="16691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691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6917">
                                            <p:txEl>
                                              <p:pRg st="5" end="5"/>
                                            </p:txEl>
                                          </p:spTgt>
                                        </p:tgtEl>
                                        <p:attrNameLst>
                                          <p:attrName>style.visibility</p:attrName>
                                        </p:attrNameLst>
                                      </p:cBhvr>
                                      <p:to>
                                        <p:strVal val="visible"/>
                                      </p:to>
                                    </p:set>
                                    <p:anim calcmode="lin" valueType="num">
                                      <p:cBhvr additive="base">
                                        <p:cTn id="31" dur="500" fill="hold"/>
                                        <p:tgtEl>
                                          <p:spTgt spid="16691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691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6917">
                                            <p:txEl>
                                              <p:pRg st="6" end="6"/>
                                            </p:txEl>
                                          </p:spTgt>
                                        </p:tgtEl>
                                        <p:attrNameLst>
                                          <p:attrName>style.visibility</p:attrName>
                                        </p:attrNameLst>
                                      </p:cBhvr>
                                      <p:to>
                                        <p:strVal val="visible"/>
                                      </p:to>
                                    </p:set>
                                    <p:anim calcmode="lin" valueType="num">
                                      <p:cBhvr additive="base">
                                        <p:cTn id="35" dur="500" fill="hold"/>
                                        <p:tgtEl>
                                          <p:spTgt spid="16691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6917">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6917">
                                            <p:txEl>
                                              <p:pRg st="7" end="7"/>
                                            </p:txEl>
                                          </p:spTgt>
                                        </p:tgtEl>
                                        <p:attrNameLst>
                                          <p:attrName>style.visibility</p:attrName>
                                        </p:attrNameLst>
                                      </p:cBhvr>
                                      <p:to>
                                        <p:strVal val="visible"/>
                                      </p:to>
                                    </p:set>
                                    <p:anim calcmode="lin" valueType="num">
                                      <p:cBhvr additive="base">
                                        <p:cTn id="39" dur="500" fill="hold"/>
                                        <p:tgtEl>
                                          <p:spTgt spid="166917">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6917">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6917">
                                            <p:txEl>
                                              <p:pRg st="8" end="8"/>
                                            </p:txEl>
                                          </p:spTgt>
                                        </p:tgtEl>
                                        <p:attrNameLst>
                                          <p:attrName>style.visibility</p:attrName>
                                        </p:attrNameLst>
                                      </p:cBhvr>
                                      <p:to>
                                        <p:strVal val="visible"/>
                                      </p:to>
                                    </p:set>
                                    <p:anim calcmode="lin" valueType="num">
                                      <p:cBhvr additive="base">
                                        <p:cTn id="43" dur="500" fill="hold"/>
                                        <p:tgtEl>
                                          <p:spTgt spid="16691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691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6917">
                                            <p:txEl>
                                              <p:pRg st="9" end="9"/>
                                            </p:txEl>
                                          </p:spTgt>
                                        </p:tgtEl>
                                        <p:attrNameLst>
                                          <p:attrName>style.visibility</p:attrName>
                                        </p:attrNameLst>
                                      </p:cBhvr>
                                      <p:to>
                                        <p:strVal val="visible"/>
                                      </p:to>
                                    </p:set>
                                    <p:anim calcmode="lin" valueType="num">
                                      <p:cBhvr additive="base">
                                        <p:cTn id="49" dur="500" fill="hold"/>
                                        <p:tgtEl>
                                          <p:spTgt spid="16691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691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4" name="Rectangle 2"/>
          <p:cNvSpPr>
            <a:spLocks noGrp="1" noChangeArrowheads="1"/>
          </p:cNvSpPr>
          <p:nvPr>
            <p:ph type="body" idx="1"/>
          </p:nvPr>
        </p:nvSpPr>
        <p:spPr>
          <a:xfrm>
            <a:off x="381000" y="1196975"/>
            <a:ext cx="8458200" cy="5127625"/>
          </a:xfrm>
        </p:spPr>
        <p:txBody>
          <a:bodyPr/>
          <a:lstStyle/>
          <a:p>
            <a:pPr marL="457200" indent="-457200" eaLnBrk="1" hangingPunct="1">
              <a:lnSpc>
                <a:spcPct val="165000"/>
              </a:lnSpc>
              <a:spcBef>
                <a:spcPct val="5000"/>
              </a:spcBef>
            </a:pPr>
            <a:r>
              <a:rPr lang="zh-CN" altLang="en-US" smtClean="0">
                <a:latin typeface="楷体_GB2312" pitchFamily="49" charset="-122"/>
              </a:rPr>
              <a:t>例：一个程序共有</a:t>
            </a:r>
            <a:r>
              <a:rPr lang="en-US" altLang="zh-CN" smtClean="0">
                <a:latin typeface="楷体_GB2312" pitchFamily="49" charset="-122"/>
              </a:rPr>
              <a:t>5</a:t>
            </a:r>
            <a:r>
              <a:rPr lang="zh-CN" altLang="en-US" smtClean="0">
                <a:latin typeface="楷体_GB2312" pitchFamily="49" charset="-122"/>
              </a:rPr>
              <a:t>个页面组成，分别为</a:t>
            </a:r>
            <a:r>
              <a:rPr lang="en-US" altLang="zh-CN" smtClean="0">
                <a:latin typeface="楷体_GB2312" pitchFamily="49" charset="-122"/>
              </a:rPr>
              <a:t>P</a:t>
            </a:r>
            <a:r>
              <a:rPr lang="en-US" altLang="zh-CN" baseline="-25000" smtClean="0">
                <a:latin typeface="楷体_GB2312" pitchFamily="49" charset="-122"/>
              </a:rPr>
              <a:t>1</a:t>
            </a:r>
            <a:r>
              <a:rPr lang="en-US" altLang="zh-CN" smtClean="0">
                <a:latin typeface="楷体_GB2312" pitchFamily="49" charset="-122"/>
              </a:rPr>
              <a:t>-P</a:t>
            </a:r>
            <a:r>
              <a:rPr lang="en-US" altLang="zh-CN" baseline="-25000" smtClean="0">
                <a:latin typeface="楷体_GB2312" pitchFamily="49" charset="-122"/>
              </a:rPr>
              <a:t>5</a:t>
            </a:r>
            <a:r>
              <a:rPr lang="zh-CN" altLang="en-US" smtClean="0">
                <a:latin typeface="楷体_GB2312" pitchFamily="49" charset="-122"/>
              </a:rPr>
              <a:t>。在程序执行过程中，页面地址流如下：</a:t>
            </a:r>
          </a:p>
          <a:p>
            <a:pPr marL="838200" lvl="1" indent="-381000" eaLnBrk="1" hangingPunct="1">
              <a:lnSpc>
                <a:spcPct val="165000"/>
              </a:lnSpc>
              <a:spcBef>
                <a:spcPct val="5000"/>
              </a:spcBef>
              <a:buFontTx/>
              <a:buNone/>
            </a:pPr>
            <a:r>
              <a:rPr lang="en-US" altLang="zh-CN" smtClean="0">
                <a:latin typeface="楷体_GB2312" pitchFamily="49" charset="-122"/>
              </a:rPr>
              <a:t>P</a:t>
            </a:r>
            <a:r>
              <a:rPr lang="en-US" altLang="zh-CN" baseline="-25000"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5</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4</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3</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4</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P</a:t>
            </a:r>
            <a:r>
              <a:rPr lang="en-US" altLang="zh-CN" baseline="-25000" smtClean="0">
                <a:latin typeface="楷体_GB2312" pitchFamily="49" charset="-122"/>
              </a:rPr>
              <a:t>4</a:t>
            </a:r>
            <a:r>
              <a:rPr lang="zh-CN" altLang="en-US" smtClean="0">
                <a:latin typeface="楷体_GB2312" pitchFamily="49" charset="-122"/>
              </a:rPr>
              <a:t>。假设分配给这个程序的主存只有</a:t>
            </a:r>
            <a:r>
              <a:rPr lang="en-US" altLang="zh-CN" smtClean="0">
                <a:solidFill>
                  <a:srgbClr val="FF0000"/>
                </a:solidFill>
                <a:latin typeface="楷体_GB2312" pitchFamily="49" charset="-122"/>
              </a:rPr>
              <a:t>3</a:t>
            </a:r>
            <a:r>
              <a:rPr lang="zh-CN" altLang="en-US" smtClean="0">
                <a:solidFill>
                  <a:srgbClr val="FF0000"/>
                </a:solidFill>
                <a:latin typeface="楷体_GB2312" pitchFamily="49" charset="-122"/>
              </a:rPr>
              <a:t>个</a:t>
            </a:r>
            <a:r>
              <a:rPr lang="zh-CN" altLang="en-US" smtClean="0">
                <a:latin typeface="楷体_GB2312" pitchFamily="49" charset="-122"/>
              </a:rPr>
              <a:t>页面。</a:t>
            </a:r>
          </a:p>
          <a:p>
            <a:pPr marL="838200" lvl="1" indent="-381000" eaLnBrk="1" hangingPunct="1">
              <a:lnSpc>
                <a:spcPct val="165000"/>
              </a:lnSpc>
              <a:spcBef>
                <a:spcPct val="5000"/>
              </a:spcBef>
              <a:buFontTx/>
              <a:buAutoNum type="circleNumDbPlain"/>
            </a:pPr>
            <a:r>
              <a:rPr lang="zh-CN" altLang="en-US" smtClean="0">
                <a:latin typeface="楷体_GB2312" pitchFamily="49" charset="-122"/>
              </a:rPr>
              <a:t>给出用</a:t>
            </a:r>
            <a:r>
              <a:rPr lang="en-US" altLang="zh-CN" smtClean="0">
                <a:latin typeface="楷体_GB2312" pitchFamily="49" charset="-122"/>
              </a:rPr>
              <a:t>FIFO</a:t>
            </a:r>
            <a:r>
              <a:rPr lang="zh-CN" altLang="en-US" smtClean="0">
                <a:latin typeface="楷体_GB2312" pitchFamily="49" charset="-122"/>
              </a:rPr>
              <a:t>、</a:t>
            </a:r>
            <a:r>
              <a:rPr lang="en-US" altLang="zh-CN" smtClean="0">
                <a:latin typeface="楷体_GB2312" pitchFamily="49" charset="-122"/>
              </a:rPr>
              <a:t>LRU</a:t>
            </a:r>
            <a:r>
              <a:rPr lang="zh-CN" altLang="en-US" smtClean="0">
                <a:latin typeface="楷体_GB2312" pitchFamily="49" charset="-122"/>
              </a:rPr>
              <a:t>和</a:t>
            </a:r>
            <a:r>
              <a:rPr lang="en-US" altLang="zh-CN" smtClean="0">
                <a:latin typeface="楷体_GB2312" pitchFamily="49" charset="-122"/>
              </a:rPr>
              <a:t>OPT</a:t>
            </a:r>
            <a:r>
              <a:rPr lang="zh-CN" altLang="en-US" smtClean="0">
                <a:latin typeface="楷体_GB2312" pitchFamily="49" charset="-122"/>
              </a:rPr>
              <a:t>三种页面替换算法对这</a:t>
            </a:r>
            <a:r>
              <a:rPr lang="en-US" altLang="zh-CN" smtClean="0">
                <a:latin typeface="楷体_GB2312" pitchFamily="49" charset="-122"/>
              </a:rPr>
              <a:t>3</a:t>
            </a:r>
            <a:r>
              <a:rPr lang="zh-CN" altLang="en-US" smtClean="0">
                <a:latin typeface="楷体_GB2312" pitchFamily="49" charset="-122"/>
              </a:rPr>
              <a:t>个主存页面的调度情况表，并统计页面命中次数。</a:t>
            </a:r>
          </a:p>
          <a:p>
            <a:pPr marL="838200" lvl="1" indent="-381000" eaLnBrk="1" hangingPunct="1">
              <a:lnSpc>
                <a:spcPct val="165000"/>
              </a:lnSpc>
              <a:spcBef>
                <a:spcPct val="5000"/>
              </a:spcBef>
              <a:buFontTx/>
              <a:buAutoNum type="circleNumDbPlain"/>
            </a:pPr>
            <a:r>
              <a:rPr lang="zh-CN" altLang="en-US" smtClean="0">
                <a:latin typeface="楷体_GB2312" pitchFamily="49" charset="-122"/>
              </a:rPr>
              <a:t>计算这</a:t>
            </a:r>
            <a:r>
              <a:rPr lang="en-US" altLang="zh-CN" smtClean="0">
                <a:latin typeface="楷体_GB2312" pitchFamily="49" charset="-122"/>
              </a:rPr>
              <a:t>LRU</a:t>
            </a:r>
            <a:r>
              <a:rPr lang="zh-CN" altLang="en-US" smtClean="0">
                <a:latin typeface="楷体_GB2312" pitchFamily="49" charset="-122"/>
              </a:rPr>
              <a:t>页面替换算法的页面命中率。</a:t>
            </a:r>
          </a:p>
          <a:p>
            <a:pPr marL="838200" lvl="1" indent="-381000" eaLnBrk="1" hangingPunct="1">
              <a:lnSpc>
                <a:spcPct val="165000"/>
              </a:lnSpc>
              <a:spcBef>
                <a:spcPct val="5000"/>
              </a:spcBef>
              <a:buFontTx/>
              <a:buAutoNum type="circleNumDbPlain"/>
            </a:pPr>
            <a:r>
              <a:rPr lang="zh-CN" altLang="en-US" smtClean="0">
                <a:latin typeface="楷体_GB2312" pitchFamily="49" charset="-122"/>
              </a:rPr>
              <a:t>假设每个数据平均被访问</a:t>
            </a:r>
            <a:r>
              <a:rPr lang="en-US" altLang="zh-CN" smtClean="0">
                <a:solidFill>
                  <a:srgbClr val="FF0000"/>
                </a:solidFill>
                <a:latin typeface="楷体_GB2312" pitchFamily="49" charset="-122"/>
              </a:rPr>
              <a:t>30</a:t>
            </a:r>
            <a:r>
              <a:rPr lang="zh-CN" altLang="en-US" smtClean="0">
                <a:solidFill>
                  <a:srgbClr val="FF0000"/>
                </a:solidFill>
                <a:latin typeface="楷体_GB2312" pitchFamily="49" charset="-122"/>
              </a:rPr>
              <a:t>次</a:t>
            </a:r>
            <a:r>
              <a:rPr lang="zh-CN" altLang="en-US" smtClean="0">
                <a:latin typeface="楷体_GB2312" pitchFamily="49" charset="-122"/>
              </a:rPr>
              <a:t>，为了使</a:t>
            </a:r>
            <a:r>
              <a:rPr lang="en-US" altLang="zh-CN" smtClean="0">
                <a:latin typeface="楷体_GB2312" pitchFamily="49" charset="-122"/>
              </a:rPr>
              <a:t>LRU</a:t>
            </a:r>
            <a:r>
              <a:rPr lang="zh-CN" altLang="en-US" smtClean="0">
                <a:latin typeface="楷体_GB2312" pitchFamily="49" charset="-122"/>
              </a:rPr>
              <a:t>算法的失效率小于</a:t>
            </a:r>
            <a:r>
              <a:rPr lang="en-US" altLang="zh-CN" smtClean="0">
                <a:solidFill>
                  <a:srgbClr val="FF0000"/>
                </a:solidFill>
                <a:latin typeface="楷体_GB2312" pitchFamily="49" charset="-122"/>
              </a:rPr>
              <a:t>10</a:t>
            </a:r>
            <a:r>
              <a:rPr lang="en-US" altLang="zh-CN" baseline="30000" smtClean="0">
                <a:solidFill>
                  <a:srgbClr val="FF0000"/>
                </a:solidFill>
                <a:latin typeface="楷体_GB2312" pitchFamily="49" charset="-122"/>
              </a:rPr>
              <a:t>-5</a:t>
            </a:r>
            <a:r>
              <a:rPr lang="zh-CN" altLang="en-US" smtClean="0">
                <a:latin typeface="楷体_GB2312" pitchFamily="49" charset="-122"/>
              </a:rPr>
              <a:t>，计算页面大小至少应该为多少？</a:t>
            </a:r>
          </a:p>
        </p:txBody>
      </p:sp>
      <p:sp>
        <p:nvSpPr>
          <p:cNvPr id="302085" name="Rectangle 3"/>
          <p:cNvSpPr>
            <a:spLocks noGrp="1" noChangeArrowheads="1"/>
          </p:cNvSpPr>
          <p:nvPr>
            <p:ph type="title"/>
          </p:nvPr>
        </p:nvSpPr>
        <p:spPr>
          <a:noFill/>
        </p:spPr>
        <p:txBody>
          <a:bodyPr/>
          <a:lstStyle/>
          <a:p>
            <a:pPr eaLnBrk="1" hangingPunct="1"/>
            <a:r>
              <a:rPr lang="zh-CN" altLang="en-US" sz="3200" smtClean="0"/>
              <a:t>主要页面替换算法</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C872C3B-974E-488F-8BA7-24EF9B09646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100</a:t>
            </a:fld>
            <a:endParaRPr lang="en-US" altLang="zh-C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8" name="Rectangle 2"/>
          <p:cNvSpPr>
            <a:spLocks noGrp="1" noChangeArrowheads="1"/>
          </p:cNvSpPr>
          <p:nvPr>
            <p:ph type="title"/>
          </p:nvPr>
        </p:nvSpPr>
        <p:spPr/>
        <p:txBody>
          <a:bodyPr/>
          <a:lstStyle/>
          <a:p>
            <a:pPr eaLnBrk="1" hangingPunct="1"/>
            <a:r>
              <a:rPr lang="zh-CN" altLang="en-US" sz="3200" smtClean="0"/>
              <a:t>主要页面替换算法</a:t>
            </a:r>
            <a:r>
              <a:rPr lang="zh-CN" altLang="en-US" sz="1600" smtClean="0"/>
              <a:t>（续）</a:t>
            </a:r>
          </a:p>
        </p:txBody>
      </p:sp>
      <p:graphicFrame>
        <p:nvGraphicFramePr>
          <p:cNvPr id="303109" name="Object 4"/>
          <p:cNvGraphicFramePr>
            <a:graphicFrameLocks noGrp="1" noChangeAspect="1"/>
          </p:cNvGraphicFramePr>
          <p:nvPr>
            <p:ph idx="1"/>
          </p:nvPr>
        </p:nvGraphicFramePr>
        <p:xfrm>
          <a:off x="830263" y="1341438"/>
          <a:ext cx="7410450" cy="4556125"/>
        </p:xfrm>
        <a:graphic>
          <a:graphicData uri="http://schemas.openxmlformats.org/presentationml/2006/ole">
            <mc:AlternateContent xmlns:mc="http://schemas.openxmlformats.org/markup-compatibility/2006">
              <mc:Choice xmlns:v="urn:schemas-microsoft-com:vml" Requires="v">
                <p:oleObj spid="_x0000_s303198" name="文档" r:id="rId3" imgW="5619629" imgH="3448132" progId="Word.Document.8">
                  <p:embed/>
                </p:oleObj>
              </mc:Choice>
              <mc:Fallback>
                <p:oleObj name="文档" r:id="rId3" imgW="5619629" imgH="344813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63" y="1341438"/>
                        <a:ext cx="7410450" cy="4556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9449080-E696-4CAC-9258-92903C4F270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101</a:t>
            </a:fld>
            <a:endParaRPr lang="en-US" altLang="zh-C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2" name="Rectangle 2"/>
          <p:cNvSpPr>
            <a:spLocks noGrp="1" noChangeArrowheads="1"/>
          </p:cNvSpPr>
          <p:nvPr>
            <p:ph type="body" idx="1"/>
          </p:nvPr>
        </p:nvSpPr>
        <p:spPr>
          <a:xfrm>
            <a:off x="381000" y="1196975"/>
            <a:ext cx="8458200" cy="5127625"/>
          </a:xfrm>
        </p:spPr>
        <p:txBody>
          <a:bodyPr/>
          <a:lstStyle/>
          <a:p>
            <a:pPr marL="457200" indent="-457200" eaLnBrk="1" hangingPunct="1">
              <a:lnSpc>
                <a:spcPct val="180000"/>
              </a:lnSpc>
              <a:spcBef>
                <a:spcPct val="10000"/>
              </a:spcBef>
            </a:pPr>
            <a:r>
              <a:rPr lang="zh-CN" altLang="en-US" smtClean="0">
                <a:latin typeface="楷体_GB2312" pitchFamily="49" charset="-122"/>
              </a:rPr>
              <a:t>解：</a:t>
            </a:r>
          </a:p>
          <a:p>
            <a:pPr marL="838200" lvl="1" indent="-381000" eaLnBrk="1" hangingPunct="1">
              <a:lnSpc>
                <a:spcPct val="180000"/>
              </a:lnSpc>
              <a:buFontTx/>
              <a:buNone/>
            </a:pPr>
            <a:r>
              <a:rPr lang="en-US" altLang="zh-CN" smtClean="0">
                <a:latin typeface="楷体_GB2312" pitchFamily="49" charset="-122"/>
              </a:rPr>
              <a:t>(1)FIFO</a:t>
            </a:r>
            <a:r>
              <a:rPr lang="zh-CN" altLang="en-US" smtClean="0">
                <a:latin typeface="楷体_GB2312" pitchFamily="49" charset="-122"/>
              </a:rPr>
              <a:t>、</a:t>
            </a:r>
            <a:r>
              <a:rPr lang="en-US" altLang="zh-CN" smtClean="0">
                <a:latin typeface="楷体_GB2312" pitchFamily="49" charset="-122"/>
              </a:rPr>
              <a:t>LRU</a:t>
            </a:r>
            <a:r>
              <a:rPr lang="zh-CN" altLang="en-US" smtClean="0">
                <a:latin typeface="楷体_GB2312" pitchFamily="49" charset="-122"/>
              </a:rPr>
              <a:t>和</a:t>
            </a:r>
            <a:r>
              <a:rPr lang="en-US" altLang="zh-CN" smtClean="0">
                <a:latin typeface="楷体_GB2312" pitchFamily="49" charset="-122"/>
              </a:rPr>
              <a:t>OPT</a:t>
            </a:r>
            <a:r>
              <a:rPr lang="zh-CN" altLang="en-US" smtClean="0">
                <a:latin typeface="楷体_GB2312" pitchFamily="49" charset="-122"/>
              </a:rPr>
              <a:t>的页面命中次数分别为</a:t>
            </a:r>
            <a:r>
              <a:rPr lang="en-US" altLang="zh-CN" smtClean="0">
                <a:latin typeface="楷体_GB2312" pitchFamily="49" charset="-122"/>
              </a:rPr>
              <a:t>2</a:t>
            </a:r>
            <a:r>
              <a:rPr lang="zh-CN" altLang="en-US" smtClean="0">
                <a:latin typeface="楷体_GB2312" pitchFamily="49" charset="-122"/>
              </a:rPr>
              <a:t>次、</a:t>
            </a:r>
            <a:r>
              <a:rPr lang="en-US" altLang="zh-CN" smtClean="0">
                <a:latin typeface="楷体_GB2312" pitchFamily="49" charset="-122"/>
              </a:rPr>
              <a:t>4</a:t>
            </a:r>
            <a:r>
              <a:rPr lang="zh-CN" altLang="en-US" smtClean="0">
                <a:latin typeface="楷体_GB2312" pitchFamily="49" charset="-122"/>
              </a:rPr>
              <a:t>次和</a:t>
            </a:r>
            <a:r>
              <a:rPr lang="en-US" altLang="zh-CN" smtClean="0">
                <a:latin typeface="楷体_GB2312" pitchFamily="49" charset="-122"/>
              </a:rPr>
              <a:t>5</a:t>
            </a:r>
            <a:r>
              <a:rPr lang="zh-CN" altLang="en-US" smtClean="0">
                <a:latin typeface="楷体_GB2312" pitchFamily="49" charset="-122"/>
              </a:rPr>
              <a:t>次 </a:t>
            </a:r>
          </a:p>
          <a:p>
            <a:pPr marL="838200" lvl="1" indent="-381000" eaLnBrk="1" hangingPunct="1">
              <a:lnSpc>
                <a:spcPct val="180000"/>
              </a:lnSpc>
              <a:buFontTx/>
              <a:buNone/>
            </a:pPr>
            <a:r>
              <a:rPr lang="en-US" altLang="zh-CN" smtClean="0">
                <a:latin typeface="楷体_GB2312" pitchFamily="49" charset="-122"/>
              </a:rPr>
              <a:t>(2)LRU</a:t>
            </a:r>
            <a:r>
              <a:rPr lang="zh-CN" altLang="en-US" smtClean="0">
                <a:latin typeface="楷体_GB2312" pitchFamily="49" charset="-122"/>
              </a:rPr>
              <a:t>页面替换算法的页面命中率为：</a:t>
            </a:r>
          </a:p>
          <a:p>
            <a:pPr marL="838200" lvl="1" indent="-381000" eaLnBrk="1" hangingPunct="1">
              <a:lnSpc>
                <a:spcPct val="180000"/>
              </a:lnSpc>
              <a:buFontTx/>
              <a:buNone/>
            </a:pPr>
            <a:r>
              <a:rPr lang="zh-CN" altLang="en-US" smtClean="0">
                <a:latin typeface="楷体_GB2312" pitchFamily="49" charset="-122"/>
              </a:rPr>
              <a:t>   </a:t>
            </a:r>
            <a:r>
              <a:rPr lang="en-US" altLang="zh-CN" smtClean="0">
                <a:latin typeface="楷体_GB2312" pitchFamily="49" charset="-122"/>
              </a:rPr>
              <a:t>H</a:t>
            </a:r>
            <a:r>
              <a:rPr lang="en-US" altLang="zh-CN" baseline="-25000" smtClean="0">
                <a:latin typeface="楷体_GB2312" pitchFamily="49" charset="-122"/>
              </a:rPr>
              <a:t>p</a:t>
            </a:r>
            <a:r>
              <a:rPr lang="zh-CN" altLang="en-US" smtClean="0">
                <a:latin typeface="楷体_GB2312" pitchFamily="49" charset="-122"/>
              </a:rPr>
              <a:t>＝</a:t>
            </a:r>
            <a:r>
              <a:rPr lang="en-US" altLang="zh-CN" smtClean="0">
                <a:latin typeface="楷体_GB2312" pitchFamily="49" charset="-122"/>
              </a:rPr>
              <a:t>4/10</a:t>
            </a:r>
            <a:r>
              <a:rPr lang="zh-CN" altLang="en-US" smtClean="0">
                <a:latin typeface="楷体_GB2312" pitchFamily="49" charset="-122"/>
              </a:rPr>
              <a:t>＝</a:t>
            </a:r>
            <a:r>
              <a:rPr lang="en-US" altLang="zh-CN" smtClean="0">
                <a:latin typeface="楷体_GB2312" pitchFamily="49" charset="-122"/>
              </a:rPr>
              <a:t>0.4</a:t>
            </a:r>
          </a:p>
          <a:p>
            <a:pPr marL="838200" lvl="1" indent="-381000" eaLnBrk="1" hangingPunct="1">
              <a:lnSpc>
                <a:spcPct val="180000"/>
              </a:lnSpc>
              <a:buFontTx/>
              <a:buNone/>
            </a:pPr>
            <a:r>
              <a:rPr lang="en-US" altLang="zh-CN" smtClean="0">
                <a:latin typeface="楷体_GB2312" pitchFamily="49" charset="-122"/>
              </a:rPr>
              <a:t>(3)                 </a:t>
            </a:r>
          </a:p>
          <a:p>
            <a:pPr marL="457200" indent="-457200" eaLnBrk="1" hangingPunct="1">
              <a:lnSpc>
                <a:spcPct val="180000"/>
              </a:lnSpc>
              <a:buFontTx/>
              <a:buNone/>
            </a:pPr>
            <a:endParaRPr lang="en-US" altLang="zh-CN" sz="2000" smtClean="0">
              <a:latin typeface="楷体_GB2312" pitchFamily="49" charset="-122"/>
            </a:endParaRPr>
          </a:p>
          <a:p>
            <a:pPr marL="1257300" lvl="2" indent="-342900" eaLnBrk="1" hangingPunct="1">
              <a:lnSpc>
                <a:spcPct val="180000"/>
              </a:lnSpc>
              <a:buFontTx/>
              <a:buNone/>
            </a:pPr>
            <a:r>
              <a:rPr lang="zh-CN" altLang="en-US" smtClean="0">
                <a:solidFill>
                  <a:srgbClr val="FF00FF"/>
                </a:solidFill>
                <a:latin typeface="楷体_GB2312" pitchFamily="49" charset="-122"/>
              </a:rPr>
              <a:t>解得 </a:t>
            </a:r>
            <a:r>
              <a:rPr lang="en-US" altLang="zh-CN" smtClean="0">
                <a:solidFill>
                  <a:srgbClr val="FF00FF"/>
                </a:solidFill>
                <a:latin typeface="楷体_GB2312" pitchFamily="49" charset="-122"/>
              </a:rPr>
              <a:t>P &gt; 2000</a:t>
            </a:r>
            <a:r>
              <a:rPr lang="zh-CN" altLang="en-US" smtClean="0">
                <a:solidFill>
                  <a:srgbClr val="FF00FF"/>
                </a:solidFill>
                <a:latin typeface="楷体_GB2312" pitchFamily="49" charset="-122"/>
              </a:rPr>
              <a:t>字</a:t>
            </a:r>
          </a:p>
          <a:p>
            <a:pPr marL="1257300" lvl="2" indent="-342900" eaLnBrk="1" hangingPunct="1">
              <a:lnSpc>
                <a:spcPct val="180000"/>
              </a:lnSpc>
              <a:buFontTx/>
              <a:buNone/>
            </a:pPr>
            <a:r>
              <a:rPr lang="zh-CN" altLang="en-US" smtClean="0">
                <a:solidFill>
                  <a:srgbClr val="FF00FF"/>
                </a:solidFill>
                <a:latin typeface="楷体_GB2312" pitchFamily="49" charset="-122"/>
              </a:rPr>
              <a:t>页面大小应该为</a:t>
            </a:r>
            <a:r>
              <a:rPr lang="en-US" altLang="zh-CN" smtClean="0">
                <a:solidFill>
                  <a:srgbClr val="FF00FF"/>
                </a:solidFill>
                <a:latin typeface="楷体_GB2312" pitchFamily="49" charset="-122"/>
              </a:rPr>
              <a:t>2K</a:t>
            </a:r>
            <a:r>
              <a:rPr lang="zh-CN" altLang="en-US" smtClean="0">
                <a:solidFill>
                  <a:srgbClr val="FF00FF"/>
                </a:solidFill>
                <a:latin typeface="楷体_GB2312" pitchFamily="49" charset="-122"/>
              </a:rPr>
              <a:t>字。</a:t>
            </a:r>
          </a:p>
        </p:txBody>
      </p:sp>
      <p:graphicFrame>
        <p:nvGraphicFramePr>
          <p:cNvPr id="304133" name="Object 3"/>
          <p:cNvGraphicFramePr>
            <a:graphicFrameLocks noChangeAspect="1"/>
          </p:cNvGraphicFramePr>
          <p:nvPr/>
        </p:nvGraphicFramePr>
        <p:xfrm>
          <a:off x="1331913" y="3933825"/>
          <a:ext cx="3240087" cy="895350"/>
        </p:xfrm>
        <a:graphic>
          <a:graphicData uri="http://schemas.openxmlformats.org/presentationml/2006/ole">
            <mc:AlternateContent xmlns:mc="http://schemas.openxmlformats.org/markup-compatibility/2006">
              <mc:Choice xmlns:v="urn:schemas-microsoft-com:vml" Requires="v">
                <p:oleObj spid="_x0000_s304223" name="Equation" r:id="rId3" imgW="1324060" imgH="380876" progId="Equation.3">
                  <p:embed/>
                </p:oleObj>
              </mc:Choice>
              <mc:Fallback>
                <p:oleObj name="Equation" r:id="rId3" imgW="1324060" imgH="38087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933825"/>
                        <a:ext cx="3240087" cy="8953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4134" name="Rectangle 4"/>
          <p:cNvSpPr>
            <a:spLocks noGrp="1" noChangeArrowheads="1"/>
          </p:cNvSpPr>
          <p:nvPr>
            <p:ph type="title"/>
          </p:nvPr>
        </p:nvSpPr>
        <p:spPr>
          <a:noFill/>
        </p:spPr>
        <p:txBody>
          <a:bodyPr/>
          <a:lstStyle/>
          <a:p>
            <a:pPr eaLnBrk="1" hangingPunct="1"/>
            <a:r>
              <a:rPr lang="zh-CN" altLang="en-US" sz="3200" smtClean="0"/>
              <a:t>主要页面替换算法</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DEEDF44-9B39-42FB-A24D-A3435E4A8B6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102</a:t>
            </a:fld>
            <a:endParaRPr lang="en-US" altLang="zh-C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6" name="Rectangle 2"/>
          <p:cNvSpPr>
            <a:spLocks noGrp="1" noChangeArrowheads="1"/>
          </p:cNvSpPr>
          <p:nvPr>
            <p:ph type="title"/>
          </p:nvPr>
        </p:nvSpPr>
        <p:spPr/>
        <p:txBody>
          <a:bodyPr/>
          <a:lstStyle/>
          <a:p>
            <a:pPr eaLnBrk="1" hangingPunct="1"/>
            <a:r>
              <a:rPr lang="zh-CN" altLang="en-US" sz="3200" smtClean="0"/>
              <a:t>主要页面替换算法</a:t>
            </a:r>
            <a:r>
              <a:rPr lang="zh-CN" altLang="en-US" sz="1600" smtClean="0"/>
              <a:t>（续）</a:t>
            </a:r>
          </a:p>
        </p:txBody>
      </p:sp>
      <p:sp>
        <p:nvSpPr>
          <p:cNvPr id="305157" name="Rectangle 3"/>
          <p:cNvSpPr>
            <a:spLocks noGrp="1" noChangeArrowheads="1"/>
          </p:cNvSpPr>
          <p:nvPr>
            <p:ph type="body" sz="half" idx="1"/>
          </p:nvPr>
        </p:nvSpPr>
        <p:spPr>
          <a:xfrm>
            <a:off x="457200" y="1235075"/>
            <a:ext cx="8147050" cy="5146675"/>
          </a:xfrm>
        </p:spPr>
        <p:txBody>
          <a:bodyPr/>
          <a:lstStyle/>
          <a:p>
            <a:pPr eaLnBrk="1" hangingPunct="1">
              <a:spcBef>
                <a:spcPct val="0"/>
              </a:spcBef>
            </a:pPr>
            <a:r>
              <a:rPr lang="zh-CN" altLang="en-US" sz="2000" smtClean="0">
                <a:latin typeface="楷体_GB2312" pitchFamily="49" charset="-122"/>
              </a:rPr>
              <a:t>例：一个循环程序，依次使用</a:t>
            </a:r>
            <a:r>
              <a:rPr lang="en-US" altLang="zh-CN" sz="2000" smtClean="0">
                <a:latin typeface="楷体_GB2312" pitchFamily="49" charset="-122"/>
              </a:rPr>
              <a:t>P1</a:t>
            </a:r>
            <a:r>
              <a:rPr lang="zh-CN" altLang="en-US" sz="2000" smtClean="0">
                <a:latin typeface="楷体_GB2312" pitchFamily="49" charset="-122"/>
              </a:rPr>
              <a:t>，</a:t>
            </a:r>
            <a:r>
              <a:rPr lang="en-US" altLang="zh-CN" sz="2000" smtClean="0">
                <a:latin typeface="楷体_GB2312" pitchFamily="49" charset="-122"/>
              </a:rPr>
              <a:t>P2</a:t>
            </a:r>
            <a:r>
              <a:rPr lang="zh-CN" altLang="en-US" sz="2000" smtClean="0">
                <a:latin typeface="楷体_GB2312" pitchFamily="49" charset="-122"/>
              </a:rPr>
              <a:t>，</a:t>
            </a:r>
            <a:r>
              <a:rPr lang="en-US" altLang="zh-CN" sz="2000" smtClean="0">
                <a:latin typeface="楷体_GB2312" pitchFamily="49" charset="-122"/>
              </a:rPr>
              <a:t>P3</a:t>
            </a:r>
            <a:r>
              <a:rPr lang="zh-CN" altLang="en-US" sz="2000" smtClean="0">
                <a:latin typeface="楷体_GB2312" pitchFamily="49" charset="-122"/>
              </a:rPr>
              <a:t>，</a:t>
            </a:r>
            <a:r>
              <a:rPr lang="en-US" altLang="zh-CN" sz="2000" smtClean="0">
                <a:latin typeface="楷体_GB2312" pitchFamily="49" charset="-122"/>
              </a:rPr>
              <a:t>P4</a:t>
            </a:r>
            <a:r>
              <a:rPr lang="zh-CN" altLang="en-US" sz="2000" smtClean="0">
                <a:latin typeface="楷体_GB2312" pitchFamily="49" charset="-122"/>
              </a:rPr>
              <a:t>页面，分配给它的主存页面数只有</a:t>
            </a:r>
            <a:r>
              <a:rPr lang="en-US" altLang="zh-CN" sz="2000" smtClean="0">
                <a:latin typeface="楷体_GB2312" pitchFamily="49" charset="-122"/>
              </a:rPr>
              <a:t>3</a:t>
            </a:r>
            <a:r>
              <a:rPr lang="zh-CN" altLang="en-US" sz="2000" smtClean="0">
                <a:latin typeface="楷体_GB2312" pitchFamily="49" charset="-122"/>
              </a:rPr>
              <a:t>个。在</a:t>
            </a:r>
            <a:r>
              <a:rPr lang="en-US" altLang="zh-CN" sz="2000" smtClean="0">
                <a:latin typeface="楷体_GB2312" pitchFamily="49" charset="-122"/>
              </a:rPr>
              <a:t>FIFO</a:t>
            </a:r>
            <a:r>
              <a:rPr lang="zh-CN" altLang="en-US" sz="2000" smtClean="0">
                <a:latin typeface="楷体_GB2312" pitchFamily="49" charset="-122"/>
              </a:rPr>
              <a:t>和</a:t>
            </a:r>
            <a:r>
              <a:rPr lang="en-US" altLang="zh-CN" sz="2000" smtClean="0">
                <a:latin typeface="楷体_GB2312" pitchFamily="49" charset="-122"/>
              </a:rPr>
              <a:t>LRU</a:t>
            </a:r>
            <a:r>
              <a:rPr lang="zh-CN" altLang="en-US" sz="2000" smtClean="0">
                <a:latin typeface="楷体_GB2312" pitchFamily="49" charset="-122"/>
              </a:rPr>
              <a:t>算法中，发生</a:t>
            </a:r>
            <a:r>
              <a:rPr lang="zh-CN" altLang="en-US" sz="2000" smtClean="0">
                <a:latin typeface="Arial" pitchFamily="34" charset="0"/>
              </a:rPr>
              <a:t>“</a:t>
            </a:r>
            <a:r>
              <a:rPr lang="zh-CN" altLang="en-US" sz="2000" smtClean="0">
                <a:solidFill>
                  <a:srgbClr val="FF0000"/>
                </a:solidFill>
                <a:latin typeface="楷体_GB2312" pitchFamily="49" charset="-122"/>
              </a:rPr>
              <a:t>颠簸</a:t>
            </a:r>
            <a:r>
              <a:rPr lang="zh-CN" altLang="en-US" sz="2000" smtClean="0">
                <a:latin typeface="Arial" pitchFamily="34" charset="0"/>
              </a:rPr>
              <a:t>”</a:t>
            </a:r>
            <a:r>
              <a:rPr lang="zh-CN" altLang="en-US" sz="2000" smtClean="0">
                <a:latin typeface="楷体_GB2312" pitchFamily="49" charset="-122"/>
              </a:rPr>
              <a:t>现象。</a:t>
            </a:r>
          </a:p>
        </p:txBody>
      </p:sp>
      <p:graphicFrame>
        <p:nvGraphicFramePr>
          <p:cNvPr id="896004" name="Object 4"/>
          <p:cNvGraphicFramePr>
            <a:graphicFrameLocks noGrp="1" noChangeAspect="1"/>
          </p:cNvGraphicFramePr>
          <p:nvPr>
            <p:ph sz="half" idx="2"/>
          </p:nvPr>
        </p:nvGraphicFramePr>
        <p:xfrm>
          <a:off x="1116013" y="2133600"/>
          <a:ext cx="6840537" cy="4308475"/>
        </p:xfrm>
        <a:graphic>
          <a:graphicData uri="http://schemas.openxmlformats.org/presentationml/2006/ole">
            <mc:AlternateContent xmlns:mc="http://schemas.openxmlformats.org/markup-compatibility/2006">
              <mc:Choice xmlns:v="urn:schemas-microsoft-com:vml" Requires="v">
                <p:oleObj spid="_x0000_s305247" name="文档" r:id="rId3" imgW="5505918" imgH="3467036" progId="Word.Document.8">
                  <p:embed/>
                </p:oleObj>
              </mc:Choice>
              <mc:Fallback>
                <p:oleObj name="文档" r:id="rId3" imgW="5505918" imgH="346703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133600"/>
                        <a:ext cx="6840537" cy="43084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0234145-EC7B-42DA-BC8E-C481B2F37B5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103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96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2"/>
          <p:cNvSpPr>
            <a:spLocks noGrp="1" noChangeArrowheads="1"/>
          </p:cNvSpPr>
          <p:nvPr>
            <p:ph type="title"/>
          </p:nvPr>
        </p:nvSpPr>
        <p:spPr/>
        <p:txBody>
          <a:bodyPr/>
          <a:lstStyle/>
          <a:p>
            <a:pPr eaLnBrk="1" hangingPunct="1"/>
            <a:r>
              <a:rPr lang="zh-CN" altLang="en-US" sz="3200" smtClean="0"/>
              <a:t>页面替换算法及其实现</a:t>
            </a:r>
            <a:r>
              <a:rPr lang="zh-CN" altLang="en-US" sz="1600" smtClean="0"/>
              <a:t>（续）</a:t>
            </a:r>
          </a:p>
        </p:txBody>
      </p:sp>
      <p:sp>
        <p:nvSpPr>
          <p:cNvPr id="306181" name="Rectangle 3"/>
          <p:cNvSpPr>
            <a:spLocks noGrp="1" noChangeArrowheads="1"/>
          </p:cNvSpPr>
          <p:nvPr>
            <p:ph type="body" idx="1"/>
          </p:nvPr>
        </p:nvSpPr>
        <p:spPr/>
        <p:txBody>
          <a:bodyPr/>
          <a:lstStyle/>
          <a:p>
            <a:pPr eaLnBrk="1" hangingPunct="1">
              <a:lnSpc>
                <a:spcPct val="170000"/>
              </a:lnSpc>
              <a:spcBef>
                <a:spcPct val="10000"/>
              </a:spcBef>
            </a:pPr>
            <a:r>
              <a:rPr lang="en-US" altLang="zh-CN" smtClean="0">
                <a:solidFill>
                  <a:srgbClr val="800000"/>
                </a:solidFill>
                <a:latin typeface="楷体_GB2312" pitchFamily="49" charset="-122"/>
              </a:rPr>
              <a:t>5. </a:t>
            </a:r>
            <a:r>
              <a:rPr lang="zh-CN" altLang="en-US" smtClean="0">
                <a:solidFill>
                  <a:srgbClr val="800000"/>
                </a:solidFill>
                <a:latin typeface="楷体_GB2312" pitchFamily="49" charset="-122"/>
              </a:rPr>
              <a:t>堆栈型替换算法</a:t>
            </a:r>
          </a:p>
          <a:p>
            <a:pPr lvl="1" eaLnBrk="1" hangingPunct="1">
              <a:lnSpc>
                <a:spcPct val="170000"/>
              </a:lnSpc>
              <a:spcBef>
                <a:spcPct val="10000"/>
              </a:spcBef>
            </a:pPr>
            <a:r>
              <a:rPr lang="zh-CN" altLang="en-US" smtClean="0">
                <a:solidFill>
                  <a:srgbClr val="0000FF"/>
                </a:solidFill>
                <a:latin typeface="楷体_GB2312" pitchFamily="49" charset="-122"/>
              </a:rPr>
              <a:t>定义：</a:t>
            </a:r>
            <a:r>
              <a:rPr lang="zh-CN" altLang="en-US" smtClean="0">
                <a:latin typeface="楷体_GB2312" pitchFamily="49" charset="-122"/>
              </a:rPr>
              <a:t>对任意一个程序的页地址流作两次主存页面数分配，分别分配</a:t>
            </a:r>
            <a:r>
              <a:rPr lang="en-US" altLang="zh-CN" smtClean="0">
                <a:solidFill>
                  <a:srgbClr val="FF0000"/>
                </a:solidFill>
                <a:latin typeface="楷体_GB2312" pitchFamily="49" charset="-122"/>
              </a:rPr>
              <a:t>m</a:t>
            </a:r>
            <a:r>
              <a:rPr lang="zh-CN" altLang="en-US" smtClean="0">
                <a:latin typeface="楷体_GB2312" pitchFamily="49" charset="-122"/>
              </a:rPr>
              <a:t>个主存页面和</a:t>
            </a:r>
            <a:r>
              <a:rPr lang="en-US" altLang="zh-CN" smtClean="0">
                <a:solidFill>
                  <a:srgbClr val="FF0000"/>
                </a:solidFill>
                <a:latin typeface="楷体_GB2312" pitchFamily="49" charset="-122"/>
              </a:rPr>
              <a:t>n</a:t>
            </a:r>
            <a:r>
              <a:rPr lang="zh-CN" altLang="en-US" smtClean="0">
                <a:latin typeface="楷体_GB2312" pitchFamily="49" charset="-122"/>
              </a:rPr>
              <a:t>个主存页面，并且有</a:t>
            </a:r>
            <a:r>
              <a:rPr lang="en-US" altLang="zh-CN" smtClean="0">
                <a:solidFill>
                  <a:srgbClr val="FF0000"/>
                </a:solidFill>
                <a:latin typeface="楷体_GB2312" pitchFamily="49" charset="-122"/>
              </a:rPr>
              <a:t>m≤n</a:t>
            </a:r>
            <a:r>
              <a:rPr lang="zh-CN" altLang="en-US" smtClean="0">
                <a:latin typeface="楷体_GB2312" pitchFamily="49" charset="-122"/>
              </a:rPr>
              <a:t>。如果在任何时刻 </a:t>
            </a:r>
            <a:r>
              <a:rPr lang="en-US" altLang="zh-CN" smtClean="0">
                <a:latin typeface="楷体_GB2312" pitchFamily="49" charset="-122"/>
              </a:rPr>
              <a:t>t</a:t>
            </a:r>
            <a:r>
              <a:rPr lang="zh-CN" altLang="en-US" smtClean="0">
                <a:latin typeface="楷体_GB2312" pitchFamily="49" charset="-122"/>
              </a:rPr>
              <a:t>，主存页面数集合</a:t>
            </a:r>
            <a:r>
              <a:rPr lang="en-US" altLang="zh-CN" smtClean="0">
                <a:solidFill>
                  <a:srgbClr val="FF0000"/>
                </a:solidFill>
                <a:latin typeface="楷体_GB2312" pitchFamily="49" charset="-122"/>
              </a:rPr>
              <a:t>Bt</a:t>
            </a:r>
            <a:r>
              <a:rPr lang="zh-CN" altLang="en-US" smtClean="0">
                <a:latin typeface="楷体_GB2312" pitchFamily="49" charset="-122"/>
              </a:rPr>
              <a:t>都满足关系：</a:t>
            </a:r>
          </a:p>
          <a:p>
            <a:pPr lvl="1" eaLnBrk="1" hangingPunct="1">
              <a:lnSpc>
                <a:spcPct val="170000"/>
              </a:lnSpc>
              <a:spcBef>
                <a:spcPct val="10000"/>
              </a:spcBef>
              <a:buFontTx/>
              <a:buNone/>
            </a:pPr>
            <a:r>
              <a:rPr lang="zh-CN" altLang="en-US" smtClean="0">
                <a:latin typeface="楷体_GB2312" pitchFamily="49" charset="-122"/>
              </a:rPr>
              <a:t>         </a:t>
            </a:r>
            <a:r>
              <a:rPr lang="en-US" altLang="zh-CN" smtClean="0">
                <a:latin typeface="楷体_GB2312" pitchFamily="49" charset="-122"/>
              </a:rPr>
              <a:t>Bt</a:t>
            </a:r>
            <a:r>
              <a:rPr lang="zh-CN" altLang="en-US" smtClean="0">
                <a:latin typeface="楷体_GB2312" pitchFamily="49" charset="-122"/>
              </a:rPr>
              <a:t>（</a:t>
            </a:r>
            <a:r>
              <a:rPr lang="en-US" altLang="zh-CN" smtClean="0">
                <a:latin typeface="楷体_GB2312" pitchFamily="49" charset="-122"/>
              </a:rPr>
              <a:t>m</a:t>
            </a:r>
            <a:r>
              <a:rPr lang="zh-CN" altLang="en-US" smtClean="0">
                <a:latin typeface="楷体_GB2312" pitchFamily="49" charset="-122"/>
              </a:rPr>
              <a:t>）</a:t>
            </a:r>
            <a:r>
              <a:rPr lang="zh-CN" altLang="en-US" smtClean="0">
                <a:latin typeface="楷体_GB2312" pitchFamily="49" charset="-122"/>
                <a:sym typeface="Symbol" pitchFamily="18" charset="2"/>
              </a:rPr>
              <a:t></a:t>
            </a:r>
            <a:r>
              <a:rPr lang="zh-CN" altLang="en-US" smtClean="0">
                <a:latin typeface="楷体_GB2312" pitchFamily="49" charset="-122"/>
              </a:rPr>
              <a:t> </a:t>
            </a:r>
            <a:r>
              <a:rPr lang="en-US" altLang="zh-CN" smtClean="0">
                <a:latin typeface="楷体_GB2312" pitchFamily="49" charset="-122"/>
              </a:rPr>
              <a:t>Bt</a:t>
            </a:r>
            <a:r>
              <a:rPr lang="zh-CN" altLang="en-US" smtClean="0">
                <a:latin typeface="楷体_GB2312" pitchFamily="49" charset="-122"/>
              </a:rPr>
              <a:t>（</a:t>
            </a:r>
            <a:r>
              <a:rPr lang="en-US" altLang="zh-CN" smtClean="0">
                <a:latin typeface="楷体_GB2312" pitchFamily="49" charset="-122"/>
              </a:rPr>
              <a:t>n</a:t>
            </a:r>
            <a:r>
              <a:rPr lang="zh-CN" altLang="en-US" smtClean="0">
                <a:latin typeface="楷体_GB2312" pitchFamily="49" charset="-122"/>
              </a:rPr>
              <a:t>），</a:t>
            </a:r>
          </a:p>
          <a:p>
            <a:pPr lvl="1" eaLnBrk="1" hangingPunct="1">
              <a:lnSpc>
                <a:spcPct val="170000"/>
              </a:lnSpc>
              <a:spcBef>
                <a:spcPct val="10000"/>
              </a:spcBef>
              <a:buFontTx/>
              <a:buNone/>
            </a:pPr>
            <a:r>
              <a:rPr lang="zh-CN" altLang="en-US" smtClean="0">
                <a:latin typeface="楷体_GB2312" pitchFamily="49" charset="-122"/>
              </a:rPr>
              <a:t>  则这类算法称为堆栈型替换算法。</a:t>
            </a:r>
          </a:p>
          <a:p>
            <a:pPr lvl="1" eaLnBrk="1" hangingPunct="1">
              <a:lnSpc>
                <a:spcPct val="170000"/>
              </a:lnSpc>
              <a:spcBef>
                <a:spcPct val="10000"/>
              </a:spcBef>
            </a:pPr>
            <a:r>
              <a:rPr lang="zh-CN" altLang="en-US" smtClean="0">
                <a:solidFill>
                  <a:srgbClr val="0000FF"/>
                </a:solidFill>
                <a:latin typeface="楷体_GB2312" pitchFamily="49" charset="-122"/>
              </a:rPr>
              <a:t>堆栈型算法的基本特点是：</a:t>
            </a:r>
          </a:p>
          <a:p>
            <a:pPr lvl="2" eaLnBrk="1" hangingPunct="1">
              <a:lnSpc>
                <a:spcPct val="170000"/>
              </a:lnSpc>
              <a:spcBef>
                <a:spcPct val="10000"/>
              </a:spcBef>
            </a:pPr>
            <a:r>
              <a:rPr lang="zh-CN" altLang="en-US" smtClean="0">
                <a:solidFill>
                  <a:srgbClr val="FF0000"/>
                </a:solidFill>
                <a:latin typeface="楷体_GB2312" pitchFamily="49" charset="-122"/>
              </a:rPr>
              <a:t>随着分配给程序的主存页面数增加，主存的命中率也提高，至少不下降。</a:t>
            </a:r>
            <a:endParaRPr lang="zh-CN" altLang="en-US"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75581F2-77D6-46A3-BAD6-87DA0012372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104</a:t>
            </a:fld>
            <a:endParaRPr lang="en-US" altLang="zh-CN"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Rectangle 2"/>
          <p:cNvSpPr>
            <a:spLocks noGrp="1" noChangeArrowheads="1"/>
          </p:cNvSpPr>
          <p:nvPr>
            <p:ph type="title"/>
          </p:nvPr>
        </p:nvSpPr>
        <p:spPr/>
        <p:txBody>
          <a:bodyPr/>
          <a:lstStyle/>
          <a:p>
            <a:pPr eaLnBrk="1" hangingPunct="1"/>
            <a:r>
              <a:rPr lang="zh-CN" altLang="en-US" sz="3200" smtClean="0">
                <a:latin typeface="楷体_GB2312" pitchFamily="49" charset="-122"/>
              </a:rPr>
              <a:t>堆栈型替换算法</a:t>
            </a:r>
            <a:r>
              <a:rPr lang="zh-CN" altLang="en-US" sz="1600" smtClean="0">
                <a:latin typeface="楷体_GB2312" pitchFamily="49" charset="-122"/>
              </a:rPr>
              <a:t>（续）</a:t>
            </a:r>
          </a:p>
        </p:txBody>
      </p:sp>
      <p:graphicFrame>
        <p:nvGraphicFramePr>
          <p:cNvPr id="307205" name="Object 4"/>
          <p:cNvGraphicFramePr>
            <a:graphicFrameLocks noGrp="1" noChangeAspect="1"/>
          </p:cNvGraphicFramePr>
          <p:nvPr>
            <p:ph idx="1"/>
          </p:nvPr>
        </p:nvGraphicFramePr>
        <p:xfrm>
          <a:off x="423863" y="1417638"/>
          <a:ext cx="8066087" cy="4032250"/>
        </p:xfrm>
        <a:graphic>
          <a:graphicData uri="http://schemas.openxmlformats.org/presentationml/2006/ole">
            <mc:AlternateContent xmlns:mc="http://schemas.openxmlformats.org/markup-compatibility/2006">
              <mc:Choice xmlns:v="urn:schemas-microsoft-com:vml" Requires="v">
                <p:oleObj spid="_x0000_s307294" name="文档" r:id="rId3" imgW="5495996" imgH="2743065" progId="Word.Document.8">
                  <p:embed/>
                </p:oleObj>
              </mc:Choice>
              <mc:Fallback>
                <p:oleObj name="文档" r:id="rId3" imgW="5495996" imgH="274306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63" y="1417638"/>
                        <a:ext cx="8066087" cy="403225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A6B426CC-3FF0-4F4E-A859-E2A0E1E8FDA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105</a:t>
            </a:fld>
            <a:endParaRPr lang="en-US" altLang="zh-CN"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2"/>
          <p:cNvSpPr>
            <a:spLocks noGrp="1" noChangeArrowheads="1"/>
          </p:cNvSpPr>
          <p:nvPr>
            <p:ph type="title"/>
          </p:nvPr>
        </p:nvSpPr>
        <p:spPr/>
        <p:txBody>
          <a:bodyPr/>
          <a:lstStyle/>
          <a:p>
            <a:pPr eaLnBrk="1" hangingPunct="1"/>
            <a:r>
              <a:rPr lang="zh-CN" altLang="en-US" sz="3200" smtClean="0">
                <a:latin typeface="楷体_GB2312" pitchFamily="49" charset="-122"/>
              </a:rPr>
              <a:t>堆栈型替换算法</a:t>
            </a:r>
            <a:r>
              <a:rPr lang="zh-CN" altLang="en-US" sz="1600" smtClean="0">
                <a:latin typeface="楷体_GB2312" pitchFamily="49" charset="-122"/>
              </a:rPr>
              <a:t>（续）</a:t>
            </a:r>
          </a:p>
        </p:txBody>
      </p:sp>
      <p:sp>
        <p:nvSpPr>
          <p:cNvPr id="308229" name="Rectangle 3"/>
          <p:cNvSpPr>
            <a:spLocks noGrp="1" noChangeArrowheads="1"/>
          </p:cNvSpPr>
          <p:nvPr>
            <p:ph type="body" idx="1"/>
          </p:nvPr>
        </p:nvSpPr>
        <p:spPr/>
        <p:txBody>
          <a:bodyPr/>
          <a:lstStyle/>
          <a:p>
            <a:pPr eaLnBrk="1" hangingPunct="1">
              <a:lnSpc>
                <a:spcPct val="120000"/>
              </a:lnSpc>
            </a:pPr>
            <a:r>
              <a:rPr lang="zh-CN" altLang="en-US" dirty="0" smtClean="0"/>
              <a:t>堆栈型替换算法的命中率随分配给该程序的主存页面上升而</a:t>
            </a:r>
            <a:r>
              <a:rPr lang="zh-CN" altLang="en-US" dirty="0" smtClean="0">
                <a:solidFill>
                  <a:srgbClr val="FF0000"/>
                </a:solidFill>
              </a:rPr>
              <a:t>单调上升</a:t>
            </a:r>
            <a:r>
              <a:rPr lang="zh-CN" altLang="en-US" dirty="0" smtClean="0"/>
              <a:t>。</a:t>
            </a:r>
          </a:p>
          <a:p>
            <a:pPr eaLnBrk="1" hangingPunct="1">
              <a:lnSpc>
                <a:spcPct val="120000"/>
              </a:lnSpc>
            </a:pPr>
            <a:endParaRPr lang="zh-CN" altLang="en-US" dirty="0" smtClean="0"/>
          </a:p>
          <a:p>
            <a:pPr eaLnBrk="1" hangingPunct="1">
              <a:lnSpc>
                <a:spcPct val="120000"/>
              </a:lnSpc>
            </a:pPr>
            <a:r>
              <a:rPr lang="zh-CN" altLang="en-US" dirty="0" smtClean="0"/>
              <a:t>在多道程序中采用</a:t>
            </a:r>
            <a:r>
              <a:rPr lang="zh-CN" altLang="en-US" dirty="0" smtClean="0">
                <a:solidFill>
                  <a:srgbClr val="FF00FF"/>
                </a:solidFill>
              </a:rPr>
              <a:t>页面失效频率法</a:t>
            </a:r>
            <a:r>
              <a:rPr lang="zh-CN" altLang="en-US" dirty="0" smtClean="0"/>
              <a:t>动态调度页面。</a:t>
            </a:r>
          </a:p>
          <a:p>
            <a:pPr lvl="1" eaLnBrk="1" hangingPunct="1">
              <a:lnSpc>
                <a:spcPct val="120000"/>
              </a:lnSpc>
            </a:pPr>
            <a:r>
              <a:rPr lang="zh-CN" altLang="en-US" dirty="0" smtClean="0"/>
              <a:t>根据各道程序在实际运行过程中页面失效率的情况，由操作系统动态调整分配给每道程序主存页面数。</a:t>
            </a:r>
          </a:p>
          <a:p>
            <a:pPr lvl="1" eaLnBrk="1" hangingPunct="1">
              <a:lnSpc>
                <a:spcPct val="120000"/>
              </a:lnSpc>
            </a:pPr>
            <a:r>
              <a:rPr lang="zh-CN" altLang="en-US" dirty="0" smtClean="0">
                <a:solidFill>
                  <a:srgbClr val="FF00FF"/>
                </a:solidFill>
              </a:rPr>
              <a:t>当一道程序命中率低于某个限定值时就增加分配给该程序的主存页面书，以提高命中率。</a:t>
            </a:r>
          </a:p>
          <a:p>
            <a:pPr lvl="1" eaLnBrk="1" hangingPunct="1">
              <a:lnSpc>
                <a:spcPct val="120000"/>
              </a:lnSpc>
            </a:pPr>
            <a:r>
              <a:rPr lang="zh-CN" altLang="en-US" dirty="0" smtClean="0">
                <a:solidFill>
                  <a:srgbClr val="FF00FF"/>
                </a:solidFill>
              </a:rPr>
              <a:t>但某程序命中率高于某限定值时，将降低其主存页面数。</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9ABA02E-B514-401D-B18D-03B3C5BFF51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106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229">
                                            <p:txEl>
                                              <p:pRg st="0" end="0"/>
                                            </p:txEl>
                                          </p:spTgt>
                                        </p:tgtEl>
                                        <p:attrNameLst>
                                          <p:attrName>style.visibility</p:attrName>
                                        </p:attrNameLst>
                                      </p:cBhvr>
                                      <p:to>
                                        <p:strVal val="visible"/>
                                      </p:to>
                                    </p:set>
                                    <p:anim calcmode="lin" valueType="num">
                                      <p:cBhvr additive="base">
                                        <p:cTn id="7" dur="500" fill="hold"/>
                                        <p:tgtEl>
                                          <p:spTgt spid="3082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2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8229">
                                            <p:txEl>
                                              <p:pRg st="2" end="2"/>
                                            </p:txEl>
                                          </p:spTgt>
                                        </p:tgtEl>
                                        <p:attrNameLst>
                                          <p:attrName>style.visibility</p:attrName>
                                        </p:attrNameLst>
                                      </p:cBhvr>
                                      <p:to>
                                        <p:strVal val="visible"/>
                                      </p:to>
                                    </p:set>
                                    <p:anim calcmode="lin" valueType="num">
                                      <p:cBhvr additive="base">
                                        <p:cTn id="13" dur="500" fill="hold"/>
                                        <p:tgtEl>
                                          <p:spTgt spid="30822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822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8229">
                                            <p:txEl>
                                              <p:pRg st="3" end="3"/>
                                            </p:txEl>
                                          </p:spTgt>
                                        </p:tgtEl>
                                        <p:attrNameLst>
                                          <p:attrName>style.visibility</p:attrName>
                                        </p:attrNameLst>
                                      </p:cBhvr>
                                      <p:to>
                                        <p:strVal val="visible"/>
                                      </p:to>
                                    </p:set>
                                    <p:anim calcmode="lin" valueType="num">
                                      <p:cBhvr additive="base">
                                        <p:cTn id="17" dur="500" fill="hold"/>
                                        <p:tgtEl>
                                          <p:spTgt spid="30822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822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8229">
                                            <p:txEl>
                                              <p:pRg st="4" end="4"/>
                                            </p:txEl>
                                          </p:spTgt>
                                        </p:tgtEl>
                                        <p:attrNameLst>
                                          <p:attrName>style.visibility</p:attrName>
                                        </p:attrNameLst>
                                      </p:cBhvr>
                                      <p:to>
                                        <p:strVal val="visible"/>
                                      </p:to>
                                    </p:set>
                                    <p:anim calcmode="lin" valueType="num">
                                      <p:cBhvr additive="base">
                                        <p:cTn id="21" dur="500" fill="hold"/>
                                        <p:tgtEl>
                                          <p:spTgt spid="30822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8229">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8229">
                                            <p:txEl>
                                              <p:pRg st="5" end="5"/>
                                            </p:txEl>
                                          </p:spTgt>
                                        </p:tgtEl>
                                        <p:attrNameLst>
                                          <p:attrName>style.visibility</p:attrName>
                                        </p:attrNameLst>
                                      </p:cBhvr>
                                      <p:to>
                                        <p:strVal val="visible"/>
                                      </p:to>
                                    </p:set>
                                    <p:anim calcmode="lin" valueType="num">
                                      <p:cBhvr additive="base">
                                        <p:cTn id="25" dur="500" fill="hold"/>
                                        <p:tgtEl>
                                          <p:spTgt spid="30822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822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2" name="Rectangle 2"/>
          <p:cNvSpPr>
            <a:spLocks noGrp="1" noChangeArrowheads="1"/>
          </p:cNvSpPr>
          <p:nvPr>
            <p:ph type="title"/>
          </p:nvPr>
        </p:nvSpPr>
        <p:spPr>
          <a:xfrm>
            <a:off x="685800" y="76200"/>
            <a:ext cx="7772400" cy="304800"/>
          </a:xfrm>
        </p:spPr>
        <p:txBody>
          <a:bodyPr/>
          <a:lstStyle/>
          <a:p>
            <a:pPr eaLnBrk="1" hangingPunct="1"/>
            <a:r>
              <a:rPr lang="zh-CN" altLang="en-US" sz="3600" smtClean="0">
                <a:latin typeface="宋体" pitchFamily="2" charset="-122"/>
              </a:rPr>
              <a:t>例</a:t>
            </a:r>
            <a:r>
              <a:rPr lang="en-US" altLang="zh-CN" sz="3600" smtClean="0">
                <a:latin typeface="宋体" pitchFamily="2" charset="-122"/>
              </a:rPr>
              <a:t>1</a:t>
            </a:r>
            <a:r>
              <a:rPr lang="zh-CN" altLang="en-US" sz="3600" smtClean="0">
                <a:latin typeface="宋体" pitchFamily="2" charset="-122"/>
              </a:rPr>
              <a:t>：堆栈模拟图</a:t>
            </a:r>
            <a:endParaRPr lang="zh-CN" altLang="en-US" smtClean="0">
              <a:solidFill>
                <a:schemeClr val="tx1"/>
              </a:solidFill>
              <a:latin typeface="宋体" pitchFamily="2" charset="-122"/>
            </a:endParaRPr>
          </a:p>
        </p:txBody>
      </p:sp>
      <p:sp>
        <p:nvSpPr>
          <p:cNvPr id="309253" name="Text Box 3"/>
          <p:cNvSpPr txBox="1">
            <a:spLocks noChangeArrowheads="1"/>
          </p:cNvSpPr>
          <p:nvPr/>
        </p:nvSpPr>
        <p:spPr bwMode="auto">
          <a:xfrm>
            <a:off x="265735" y="615722"/>
            <a:ext cx="8591872" cy="142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squar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lnSpc>
                <a:spcPts val="2600"/>
              </a:lnSpc>
              <a:spcBef>
                <a:spcPct val="50000"/>
              </a:spcBef>
              <a:buSzTx/>
            </a:pPr>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研究堆栈型替换算法的性质，一方面可以设计优化的操作系统</a:t>
            </a:r>
            <a:r>
              <a:rPr lang="zh-CN" altLang="en-US" sz="2000" b="0" dirty="0" smtClean="0">
                <a:solidFill>
                  <a:srgbClr val="000000"/>
                </a:solidFill>
                <a:latin typeface="微软雅黑" panose="020B0503020204020204" pitchFamily="34" charset="-122"/>
                <a:ea typeface="微软雅黑" panose="020B0503020204020204" pitchFamily="34" charset="-122"/>
              </a:rPr>
              <a:t>算法，</a:t>
            </a:r>
            <a:r>
              <a:rPr lang="zh-CN" altLang="en-US" sz="2000" b="0" dirty="0">
                <a:solidFill>
                  <a:srgbClr val="000000"/>
                </a:solidFill>
                <a:latin typeface="微软雅黑" panose="020B0503020204020204" pitchFamily="34" charset="-122"/>
                <a:ea typeface="微软雅黑" panose="020B0503020204020204" pitchFamily="34" charset="-122"/>
              </a:rPr>
              <a:t>另一方面也可推导出一些分析工具，例如“堆栈模拟法”。</a:t>
            </a:r>
          </a:p>
          <a:p>
            <a:pPr algn="just">
              <a:lnSpc>
                <a:spcPts val="2600"/>
              </a:lnSpc>
              <a:spcBef>
                <a:spcPct val="0"/>
              </a:spcBef>
              <a:buSzTx/>
            </a:pPr>
            <a:r>
              <a:rPr lang="zh-CN" altLang="en-US" sz="2000" b="0" dirty="0">
                <a:solidFill>
                  <a:srgbClr val="000000"/>
                </a:solidFill>
                <a:latin typeface="微软雅黑" panose="020B0503020204020204" pitchFamily="34" charset="-122"/>
                <a:ea typeface="微软雅黑" panose="020B0503020204020204" pitchFamily="34" charset="-122"/>
              </a:rPr>
              <a:t>  堆栈模拟图可以通过一次作图，描述同一地址流在各种实存分区容量下的命中情况</a:t>
            </a:r>
            <a:r>
              <a:rPr lang="zh-CN" altLang="en-US" sz="2000" b="0" dirty="0" smtClean="0">
                <a:solidFill>
                  <a:srgbClr val="000000"/>
                </a:solidFill>
                <a:latin typeface="微软雅黑" panose="020B0503020204020204" pitchFamily="34" charset="-122"/>
                <a:ea typeface="微软雅黑" panose="020B0503020204020204" pitchFamily="34" charset="-122"/>
              </a:rPr>
              <a:t>。</a:t>
            </a:r>
            <a:endParaRPr lang="zh-CN" altLang="en-US" sz="2000" b="0" dirty="0">
              <a:solidFill>
                <a:srgbClr val="000000"/>
              </a:solidFill>
              <a:latin typeface="微软雅黑" panose="020B0503020204020204" pitchFamily="34" charset="-122"/>
              <a:ea typeface="微软雅黑" panose="020B0503020204020204" pitchFamily="34" charset="-122"/>
            </a:endParaRPr>
          </a:p>
        </p:txBody>
      </p:sp>
      <p:graphicFrame>
        <p:nvGraphicFramePr>
          <p:cNvPr id="309254" name="Object 0"/>
          <p:cNvGraphicFramePr>
            <a:graphicFrameLocks noChangeAspect="1"/>
          </p:cNvGraphicFramePr>
          <p:nvPr>
            <p:extLst>
              <p:ext uri="{D42A27DB-BD31-4B8C-83A1-F6EECF244321}">
                <p14:modId xmlns:p14="http://schemas.microsoft.com/office/powerpoint/2010/main" val="4142442143"/>
              </p:ext>
            </p:extLst>
          </p:nvPr>
        </p:nvGraphicFramePr>
        <p:xfrm>
          <a:off x="395536" y="1916832"/>
          <a:ext cx="8602663" cy="4367213"/>
        </p:xfrm>
        <a:graphic>
          <a:graphicData uri="http://schemas.openxmlformats.org/presentationml/2006/ole">
            <mc:AlternateContent xmlns:mc="http://schemas.openxmlformats.org/markup-compatibility/2006">
              <mc:Choice xmlns:v="urn:schemas-microsoft-com:vml" Requires="v">
                <p:oleObj spid="_x0000_s309344" name="文档" r:id="rId3" imgW="5048164" imgH="2562210" progId="Word.Document.8">
                  <p:embed/>
                </p:oleObj>
              </mc:Choice>
              <mc:Fallback>
                <p:oleObj name="文档" r:id="rId3" imgW="5048164" imgH="2562210" progId="Word.Document.8">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916832"/>
                        <a:ext cx="8602663"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EA827B3-6CF6-4456-9A35-1F094502FF6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21ECEE8A-FDE7-40DE-942C-DDC9B3667785}" type="slidenum">
              <a:rPr lang="en-US" altLang="zh-CN" smtClean="0"/>
              <a:pPr>
                <a:defRPr/>
              </a:pPr>
              <a:t>107</a:t>
            </a:fld>
            <a:endParaRPr lang="en-US" altLang="zh-C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7" name="Text Box 50"/>
          <p:cNvSpPr txBox="1">
            <a:spLocks noChangeArrowheads="1"/>
          </p:cNvSpPr>
          <p:nvPr/>
        </p:nvSpPr>
        <p:spPr bwMode="auto">
          <a:xfrm>
            <a:off x="169863" y="836613"/>
            <a:ext cx="8974137" cy="122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lnSpc>
                <a:spcPts val="3000"/>
              </a:lnSpc>
              <a:spcBef>
                <a:spcPct val="0"/>
              </a:spcBef>
              <a:buSzTx/>
            </a:pPr>
            <a:r>
              <a:rPr kumimoji="1" lang="zh-CN" altLang="en-US" sz="2400" b="0" dirty="0">
                <a:solidFill>
                  <a:srgbClr val="000000"/>
                </a:solidFill>
                <a:latin typeface="Times New Roman" pitchFamily="18" charset="0"/>
                <a:ea typeface="宋体" pitchFamily="2" charset="-122"/>
              </a:rPr>
              <a:t>例</a:t>
            </a:r>
            <a:r>
              <a:rPr kumimoji="1" lang="en-US" altLang="zh-CN" sz="2400" b="0" dirty="0" smtClean="0">
                <a:solidFill>
                  <a:srgbClr val="000000"/>
                </a:solidFill>
                <a:latin typeface="Times New Roman" pitchFamily="18" charset="0"/>
                <a:ea typeface="宋体" pitchFamily="2" charset="-122"/>
              </a:rPr>
              <a:t>2：</a:t>
            </a:r>
            <a:r>
              <a:rPr kumimoji="1" lang="zh-CN" altLang="en-US" sz="2400" b="0" dirty="0" smtClean="0">
                <a:solidFill>
                  <a:srgbClr val="000000"/>
                </a:solidFill>
                <a:latin typeface="微软雅黑" panose="020B0503020204020204" pitchFamily="34" charset="-122"/>
                <a:ea typeface="微软雅黑" panose="020B0503020204020204" pitchFamily="34" charset="-122"/>
              </a:rPr>
              <a:t>某</a:t>
            </a:r>
            <a:r>
              <a:rPr kumimoji="1" lang="zh-CN" altLang="en-US" sz="2400" b="0" dirty="0">
                <a:solidFill>
                  <a:srgbClr val="000000"/>
                </a:solidFill>
                <a:latin typeface="微软雅黑" panose="020B0503020204020204" pitchFamily="34" charset="-122"/>
                <a:ea typeface="微软雅黑" panose="020B0503020204020204" pitchFamily="34" charset="-122"/>
              </a:rPr>
              <a:t>程序包含</a:t>
            </a:r>
            <a:r>
              <a:rPr kumimoji="1" lang="en-US" altLang="zh-CN" sz="2400" b="0" dirty="0">
                <a:solidFill>
                  <a:srgbClr val="000000"/>
                </a:solidFill>
                <a:latin typeface="微软雅黑" panose="020B0503020204020204" pitchFamily="34" charset="-122"/>
                <a:ea typeface="微软雅黑" panose="020B0503020204020204" pitchFamily="34" charset="-122"/>
              </a:rPr>
              <a:t>5</a:t>
            </a:r>
            <a:r>
              <a:rPr kumimoji="1" lang="zh-CN" altLang="en-US" sz="2400" b="0" dirty="0">
                <a:solidFill>
                  <a:srgbClr val="000000"/>
                </a:solidFill>
                <a:latin typeface="微软雅黑" panose="020B0503020204020204" pitchFamily="34" charset="-122"/>
                <a:ea typeface="微软雅黑" panose="020B0503020204020204" pitchFamily="34" charset="-122"/>
              </a:rPr>
              <a:t>个虚页，其页地址为</a:t>
            </a:r>
            <a:r>
              <a:rPr kumimoji="1" lang="en-US" altLang="zh-CN" sz="2400" b="0" dirty="0">
                <a:solidFill>
                  <a:srgbClr val="000000"/>
                </a:solidFill>
                <a:latin typeface="微软雅黑" panose="020B0503020204020204" pitchFamily="34" charset="-122"/>
                <a:ea typeface="微软雅黑" panose="020B0503020204020204" pitchFamily="34" charset="-122"/>
              </a:rPr>
              <a:t>4</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5</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3</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2</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5</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l</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3</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2</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2</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5</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1</a:t>
            </a:r>
            <a:r>
              <a:rPr kumimoji="1" lang="zh-CN" altLang="en-US" sz="2400" b="0" dirty="0">
                <a:solidFill>
                  <a:srgbClr val="000000"/>
                </a:solidFill>
                <a:latin typeface="微软雅黑" panose="020B0503020204020204" pitchFamily="34" charset="-122"/>
                <a:ea typeface="微软雅黑" panose="020B0503020204020204" pitchFamily="34" charset="-122"/>
              </a:rPr>
              <a:t>，</a:t>
            </a:r>
            <a:r>
              <a:rPr kumimoji="1" lang="en-US" altLang="zh-CN" sz="2400" b="0" dirty="0">
                <a:solidFill>
                  <a:srgbClr val="000000"/>
                </a:solidFill>
                <a:latin typeface="微软雅黑" panose="020B0503020204020204" pitchFamily="34" charset="-122"/>
                <a:ea typeface="微软雅黑" panose="020B0503020204020204" pitchFamily="34" charset="-122"/>
              </a:rPr>
              <a:t>3</a:t>
            </a:r>
            <a:r>
              <a:rPr kumimoji="1" lang="zh-CN" altLang="en-US" sz="2400" b="0" dirty="0">
                <a:solidFill>
                  <a:srgbClr val="000000"/>
                </a:solidFill>
                <a:latin typeface="微软雅黑" panose="020B0503020204020204" pitchFamily="34" charset="-122"/>
                <a:ea typeface="微软雅黑" panose="020B0503020204020204" pitchFamily="34" charset="-122"/>
              </a:rPr>
              <a:t>．当使用</a:t>
            </a:r>
            <a:r>
              <a:rPr kumimoji="1" lang="en-US" altLang="zh-CN" sz="2400" b="0" dirty="0">
                <a:solidFill>
                  <a:srgbClr val="000000"/>
                </a:solidFill>
                <a:latin typeface="微软雅黑" panose="020B0503020204020204" pitchFamily="34" charset="-122"/>
                <a:ea typeface="微软雅黑" panose="020B0503020204020204" pitchFamily="34" charset="-122"/>
              </a:rPr>
              <a:t>LRU</a:t>
            </a:r>
            <a:r>
              <a:rPr kumimoji="1" lang="zh-CN" altLang="en-US" sz="2400" b="0" dirty="0">
                <a:solidFill>
                  <a:srgbClr val="000000"/>
                </a:solidFill>
                <a:latin typeface="微软雅黑" panose="020B0503020204020204" pitchFamily="34" charset="-122"/>
                <a:ea typeface="微软雅黑" panose="020B0503020204020204" pitchFamily="34" charset="-122"/>
              </a:rPr>
              <a:t>法替换时，为获得最高的命中率，至少应分配给该程序几个实页</a:t>
            </a:r>
            <a:r>
              <a:rPr kumimoji="1" lang="en-US" altLang="zh-CN" sz="2400" b="0" dirty="0">
                <a:solidFill>
                  <a:srgbClr val="000000"/>
                </a:solidFill>
                <a:latin typeface="微软雅黑" panose="020B0503020204020204" pitchFamily="34" charset="-122"/>
                <a:ea typeface="微软雅黑" panose="020B0503020204020204" pitchFamily="34" charset="-122"/>
              </a:rPr>
              <a:t>?</a:t>
            </a:r>
            <a:r>
              <a:rPr kumimoji="1" lang="zh-CN" altLang="en-US" sz="2400" b="0" dirty="0">
                <a:solidFill>
                  <a:srgbClr val="000000"/>
                </a:solidFill>
                <a:latin typeface="微软雅黑" panose="020B0503020204020204" pitchFamily="34" charset="-122"/>
                <a:ea typeface="微软雅黑" panose="020B0503020204020204" pitchFamily="34" charset="-122"/>
              </a:rPr>
              <a:t>其可能的最高命中率为多少</a:t>
            </a:r>
            <a:r>
              <a:rPr kumimoji="1" lang="en-US" altLang="zh-CN" sz="2400" b="0" dirty="0">
                <a:solidFill>
                  <a:srgbClr val="000000"/>
                </a:solidFill>
                <a:latin typeface="微软雅黑" panose="020B0503020204020204" pitchFamily="34" charset="-122"/>
                <a:ea typeface="微软雅黑" panose="020B0503020204020204" pitchFamily="34" charset="-122"/>
              </a:rPr>
              <a:t>?</a:t>
            </a:r>
          </a:p>
        </p:txBody>
      </p:sp>
      <p:sp>
        <p:nvSpPr>
          <p:cNvPr id="310278" name="Rectangle 51"/>
          <p:cNvSpPr>
            <a:spLocks noChangeArrowheads="1"/>
          </p:cNvSpPr>
          <p:nvPr/>
        </p:nvSpPr>
        <p:spPr bwMode="auto">
          <a:xfrm>
            <a:off x="250825" y="2383793"/>
            <a:ext cx="8893175" cy="353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lnSpc>
                <a:spcPts val="3000"/>
              </a:lnSpc>
              <a:spcBef>
                <a:spcPct val="0"/>
              </a:spcBef>
              <a:buSzTx/>
            </a:pPr>
            <a:r>
              <a:rPr kumimoji="1" lang="en-US" altLang="zh-CN" sz="2400" b="0">
                <a:solidFill>
                  <a:srgbClr val="000000"/>
                </a:solidFill>
                <a:latin typeface="微软雅黑" panose="020B0503020204020204" pitchFamily="34" charset="-122"/>
                <a:ea typeface="微软雅黑" panose="020B0503020204020204" pitchFamily="34" charset="-122"/>
              </a:rPr>
              <a:t> [</a:t>
            </a:r>
            <a:r>
              <a:rPr kumimoji="1" lang="zh-CN" altLang="en-US" sz="2400" b="0">
                <a:solidFill>
                  <a:srgbClr val="000000"/>
                </a:solidFill>
                <a:latin typeface="微软雅黑" panose="020B0503020204020204" pitchFamily="34" charset="-122"/>
                <a:ea typeface="微软雅黑" panose="020B0503020204020204" pitchFamily="34" charset="-122"/>
              </a:rPr>
              <a:t>分析</a:t>
            </a:r>
            <a:r>
              <a:rPr kumimoji="1" lang="en-US" altLang="zh-CN" sz="2400" b="0">
                <a:solidFill>
                  <a:srgbClr val="000000"/>
                </a:solidFill>
                <a:latin typeface="微软雅黑" panose="020B0503020204020204" pitchFamily="34" charset="-122"/>
                <a:ea typeface="微软雅黑" panose="020B0503020204020204" pitchFamily="34" charset="-122"/>
              </a:rPr>
              <a:t>]  </a:t>
            </a:r>
            <a:r>
              <a:rPr kumimoji="1" lang="zh-CN" altLang="en-US" sz="2400" b="0">
                <a:solidFill>
                  <a:srgbClr val="000000"/>
                </a:solidFill>
                <a:latin typeface="微软雅黑" panose="020B0503020204020204" pitchFamily="34" charset="-122"/>
                <a:ea typeface="微软雅黑" panose="020B0503020204020204" pitchFamily="34" charset="-122"/>
              </a:rPr>
              <a:t>由于</a:t>
            </a:r>
            <a:r>
              <a:rPr kumimoji="1" lang="en-US" altLang="zh-CN" sz="2400" b="0">
                <a:solidFill>
                  <a:srgbClr val="000000"/>
                </a:solidFill>
                <a:latin typeface="微软雅黑" panose="020B0503020204020204" pitchFamily="34" charset="-122"/>
                <a:ea typeface="微软雅黑" panose="020B0503020204020204" pitchFamily="34" charset="-122"/>
              </a:rPr>
              <a:t>LRU</a:t>
            </a:r>
            <a:r>
              <a:rPr kumimoji="1" lang="zh-CN" altLang="en-US" sz="2400" b="0">
                <a:solidFill>
                  <a:srgbClr val="000000"/>
                </a:solidFill>
                <a:latin typeface="微软雅黑" panose="020B0503020204020204" pitchFamily="34" charset="-122"/>
                <a:ea typeface="微软雅黑" panose="020B0503020204020204" pitchFamily="34" charset="-122"/>
              </a:rPr>
              <a:t>替换算法是堆栈型的替换算法，因而随着分配给该程序的实页数增加，实页命中率只会上升，至少是不会下降的。但是，当实页数增加到一定程度之后，其命中率就不会再提高了．如耍再增加分配给该道程序的实页数，只会导致实存空间的利用率下降．所以，只要分别求出分配给该道程序不同实页数时的页命中率，找出达到最高命中率时所分配的最少实页数即可．</a:t>
            </a:r>
          </a:p>
          <a:p>
            <a:pPr algn="l">
              <a:lnSpc>
                <a:spcPts val="3000"/>
              </a:lnSpc>
              <a:spcBef>
                <a:spcPct val="0"/>
              </a:spcBef>
              <a:buSzTx/>
            </a:pPr>
            <a:r>
              <a:rPr kumimoji="1" lang="zh-CN" altLang="en-US" sz="2400" b="0">
                <a:solidFill>
                  <a:srgbClr val="000000"/>
                </a:solidFill>
                <a:latin typeface="微软雅黑" panose="020B0503020204020204" pitchFamily="34" charset="-122"/>
                <a:ea typeface="微软雅黑" panose="020B0503020204020204" pitchFamily="34" charset="-122"/>
              </a:rPr>
              <a:t>    既然</a:t>
            </a:r>
            <a:r>
              <a:rPr kumimoji="1" lang="en-US" altLang="zh-CN" sz="2400" b="0">
                <a:solidFill>
                  <a:srgbClr val="000000"/>
                </a:solidFill>
                <a:latin typeface="微软雅黑" panose="020B0503020204020204" pitchFamily="34" charset="-122"/>
                <a:ea typeface="微软雅黑" panose="020B0503020204020204" pitchFamily="34" charset="-122"/>
              </a:rPr>
              <a:t>LRU</a:t>
            </a:r>
            <a:r>
              <a:rPr kumimoji="1" lang="zh-CN" altLang="en-US" sz="2400" b="0">
                <a:solidFill>
                  <a:srgbClr val="000000"/>
                </a:solidFill>
                <a:latin typeface="微软雅黑" panose="020B0503020204020204" pitchFamily="34" charset="-122"/>
                <a:ea typeface="微软雅黑" panose="020B0503020204020204" pitchFamily="34" charset="-122"/>
              </a:rPr>
              <a:t>替换算法是堆栈型的替换算法，对虚页地址流只需要用堆栈处理技术处理一次，就可以同时求出不同实页数时各自的命中率．这样，可以大大减少模拟的工作量。</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D876FE7C-97C8-413A-817B-7AF2FCEB4DB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771B6ACE-C7AB-4136-B9E0-A1F543FB53E6}" type="slidenum">
              <a:rPr lang="en-US" altLang="zh-CN" smtClean="0"/>
              <a:pPr>
                <a:defRPr/>
              </a:pPr>
              <a:t>108</a:t>
            </a:fld>
            <a:endParaRPr lang="en-US" altLang="zh-C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300" name="Picture 84"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692150"/>
            <a:ext cx="6840537"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301" name="Rectangle 85"/>
          <p:cNvSpPr>
            <a:spLocks noChangeArrowheads="1"/>
          </p:cNvSpPr>
          <p:nvPr/>
        </p:nvSpPr>
        <p:spPr bwMode="auto">
          <a:xfrm>
            <a:off x="0" y="4619625"/>
            <a:ext cx="9144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spcBef>
                <a:spcPct val="0"/>
              </a:spcBef>
              <a:buSzTx/>
            </a:pPr>
            <a:r>
              <a:rPr kumimoji="1" lang="zh-CN" altLang="en-US" sz="2400" b="0">
                <a:solidFill>
                  <a:srgbClr val="000000"/>
                </a:solidFill>
                <a:latin typeface="Times New Roman" pitchFamily="18" charset="0"/>
                <a:ea typeface="宋体" pitchFamily="2" charset="-122"/>
              </a:rPr>
              <a:t>模拟结果表明，使用</a:t>
            </a:r>
            <a:r>
              <a:rPr kumimoji="1" lang="en-US" altLang="zh-CN" sz="2400" b="0">
                <a:solidFill>
                  <a:srgbClr val="000000"/>
                </a:solidFill>
                <a:latin typeface="Times New Roman" pitchFamily="18" charset="0"/>
                <a:ea typeface="宋体" pitchFamily="2" charset="-122"/>
              </a:rPr>
              <a:t>LRU</a:t>
            </a:r>
            <a:r>
              <a:rPr kumimoji="1" lang="zh-CN" altLang="en-US" sz="2400" b="0">
                <a:solidFill>
                  <a:srgbClr val="000000"/>
                </a:solidFill>
                <a:latin typeface="Times New Roman" pitchFamily="18" charset="0"/>
                <a:ea typeface="宋体" pitchFamily="2" charset="-122"/>
              </a:rPr>
              <a:t>替换算法替换，对该程序至少应分配</a:t>
            </a:r>
            <a:r>
              <a:rPr kumimoji="1" lang="en-US" altLang="zh-CN" sz="2400" b="0">
                <a:solidFill>
                  <a:srgbClr val="000000"/>
                </a:solidFill>
                <a:latin typeface="Times New Roman" pitchFamily="18" charset="0"/>
                <a:ea typeface="宋体" pitchFamily="2" charset="-122"/>
              </a:rPr>
              <a:t>4</a:t>
            </a:r>
            <a:r>
              <a:rPr kumimoji="1" lang="zh-CN" altLang="en-US" sz="2400" b="0">
                <a:solidFill>
                  <a:srgbClr val="000000"/>
                </a:solidFill>
                <a:latin typeface="Times New Roman" pitchFamily="18" charset="0"/>
                <a:ea typeface="宋体" pitchFamily="2" charset="-122"/>
              </a:rPr>
              <a:t>个实页．如果只分配</a:t>
            </a:r>
            <a:r>
              <a:rPr kumimoji="1" lang="en-US" altLang="zh-CN" sz="2400" b="0">
                <a:solidFill>
                  <a:srgbClr val="000000"/>
                </a:solidFill>
                <a:latin typeface="Times New Roman" pitchFamily="18" charset="0"/>
                <a:ea typeface="宋体" pitchFamily="2" charset="-122"/>
              </a:rPr>
              <a:t>3</a:t>
            </a:r>
            <a:r>
              <a:rPr kumimoji="1" lang="zh-CN" altLang="en-US" sz="2400" b="0">
                <a:solidFill>
                  <a:srgbClr val="000000"/>
                </a:solidFill>
                <a:latin typeface="Times New Roman" pitchFamily="18" charset="0"/>
                <a:ea typeface="宋体" pitchFamily="2" charset="-122"/>
              </a:rPr>
              <a:t>个实页，其页命中率只有</a:t>
            </a:r>
            <a:r>
              <a:rPr kumimoji="1" lang="en-US" altLang="zh-CN" sz="2400" b="0">
                <a:solidFill>
                  <a:srgbClr val="000000"/>
                </a:solidFill>
                <a:latin typeface="Times New Roman" pitchFamily="18" charset="0"/>
                <a:ea typeface="宋体" pitchFamily="2" charset="-122"/>
              </a:rPr>
              <a:t>2</a:t>
            </a:r>
            <a:r>
              <a:rPr kumimoji="1" lang="zh-CN" altLang="en-US" sz="2400" b="0">
                <a:solidFill>
                  <a:srgbClr val="000000"/>
                </a:solidFill>
                <a:latin typeface="Times New Roman" pitchFamily="18" charset="0"/>
                <a:ea typeface="宋体" pitchFamily="2" charset="-122"/>
              </a:rPr>
              <a:t>／</a:t>
            </a:r>
            <a:r>
              <a:rPr kumimoji="1" lang="en-US" altLang="zh-CN" sz="2400" b="0">
                <a:solidFill>
                  <a:srgbClr val="000000"/>
                </a:solidFill>
                <a:latin typeface="Times New Roman" pitchFamily="18" charset="0"/>
                <a:ea typeface="宋体" pitchFamily="2" charset="-122"/>
              </a:rPr>
              <a:t>12</a:t>
            </a:r>
            <a:r>
              <a:rPr kumimoji="1" lang="zh-CN" altLang="en-US" sz="2400" b="0">
                <a:solidFill>
                  <a:srgbClr val="000000"/>
                </a:solidFill>
                <a:latin typeface="Times New Roman" pitchFamily="18" charset="0"/>
                <a:ea typeface="宋体" pitchFamily="2" charset="-122"/>
              </a:rPr>
              <a:t>，太低：而分配实页数多于</a:t>
            </a:r>
            <a:r>
              <a:rPr kumimoji="1" lang="en-US" altLang="zh-CN" sz="2400" b="0">
                <a:solidFill>
                  <a:srgbClr val="000000"/>
                </a:solidFill>
                <a:latin typeface="Times New Roman" pitchFamily="18" charset="0"/>
                <a:ea typeface="宋体" pitchFamily="2" charset="-122"/>
              </a:rPr>
              <a:t>4</a:t>
            </a:r>
            <a:r>
              <a:rPr kumimoji="1" lang="zh-CN" altLang="en-US" sz="2400" b="0">
                <a:solidFill>
                  <a:srgbClr val="000000"/>
                </a:solidFill>
                <a:latin typeface="Times New Roman" pitchFamily="18" charset="0"/>
                <a:ea typeface="宋体" pitchFamily="2" charset="-122"/>
              </a:rPr>
              <a:t>页后，其页命中率不会再有提高．所以，分配给该程序</a:t>
            </a:r>
            <a:r>
              <a:rPr kumimoji="1" lang="en-US" altLang="zh-CN" sz="2400" b="0">
                <a:solidFill>
                  <a:srgbClr val="000000"/>
                </a:solidFill>
                <a:latin typeface="Times New Roman" pitchFamily="18" charset="0"/>
                <a:ea typeface="宋体" pitchFamily="2" charset="-122"/>
              </a:rPr>
              <a:t>4</a:t>
            </a:r>
            <a:r>
              <a:rPr kumimoji="1" lang="zh-CN" altLang="en-US" sz="2400" b="0">
                <a:solidFill>
                  <a:srgbClr val="000000"/>
                </a:solidFill>
                <a:latin typeface="Times New Roman" pitchFamily="18" charset="0"/>
                <a:ea typeface="宋体" pitchFamily="2" charset="-122"/>
              </a:rPr>
              <a:t>个实页即可，其可能的最高命中串为</a:t>
            </a:r>
            <a:r>
              <a:rPr kumimoji="1" lang="en-US" altLang="zh-CN" sz="2400" b="0">
                <a:solidFill>
                  <a:srgbClr val="000000"/>
                </a:solidFill>
                <a:latin typeface="Times New Roman" pitchFamily="18" charset="0"/>
                <a:ea typeface="宋体" pitchFamily="2" charset="-122"/>
              </a:rPr>
              <a:t>H</a:t>
            </a:r>
            <a:r>
              <a:rPr kumimoji="1" lang="zh-CN" altLang="en-US" sz="2400" b="0">
                <a:solidFill>
                  <a:srgbClr val="000000"/>
                </a:solidFill>
                <a:latin typeface="Times New Roman" pitchFamily="18" charset="0"/>
                <a:ea typeface="宋体" pitchFamily="2" charset="-122"/>
              </a:rPr>
              <a:t>＝</a:t>
            </a:r>
            <a:r>
              <a:rPr kumimoji="1" lang="en-US" altLang="zh-CN" sz="2400" b="0">
                <a:solidFill>
                  <a:srgbClr val="000000"/>
                </a:solidFill>
                <a:latin typeface="Times New Roman" pitchFamily="18" charset="0"/>
                <a:ea typeface="宋体" pitchFamily="2" charset="-122"/>
              </a:rPr>
              <a:t>7</a:t>
            </a:r>
            <a:r>
              <a:rPr kumimoji="1" lang="zh-CN" altLang="en-US" sz="2400" b="0">
                <a:solidFill>
                  <a:srgbClr val="000000"/>
                </a:solidFill>
                <a:latin typeface="Times New Roman" pitchFamily="18" charset="0"/>
                <a:ea typeface="宋体" pitchFamily="2" charset="-122"/>
              </a:rPr>
              <a:t>／</a:t>
            </a:r>
            <a:r>
              <a:rPr kumimoji="1" lang="en-US" altLang="zh-CN" sz="2400" b="0">
                <a:solidFill>
                  <a:srgbClr val="000000"/>
                </a:solidFill>
                <a:latin typeface="Times New Roman" pitchFamily="18" charset="0"/>
                <a:ea typeface="宋体" pitchFamily="2" charset="-122"/>
              </a:rPr>
              <a:t>12</a:t>
            </a:r>
            <a:r>
              <a:rPr kumimoji="1" lang="zh-CN" altLang="en-US" sz="2400" b="0">
                <a:solidFill>
                  <a:srgbClr val="000000"/>
                </a:solidFill>
                <a:latin typeface="Times New Roman" pitchFamily="18" charset="0"/>
                <a:ea typeface="宋体" pitchFamily="2" charset="-122"/>
              </a:rPr>
              <a:t>．</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4F9BC4C7-22C1-426B-B3AB-35DC793E9C5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771B6ACE-C7AB-4136-B9E0-A1F543FB53E6}" type="slidenum">
              <a:rPr lang="en-US" altLang="zh-CN" smtClean="0"/>
              <a:pPr>
                <a:defRPr/>
              </a:pPr>
              <a:t>109</a:t>
            </a:fld>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5462" name="Group 134"/>
          <p:cNvGraphicFramePr>
            <a:graphicFrameLocks noGrp="1"/>
          </p:cNvGraphicFramePr>
          <p:nvPr>
            <p:extLst/>
          </p:nvPr>
        </p:nvGraphicFramePr>
        <p:xfrm>
          <a:off x="287337" y="1268760"/>
          <a:ext cx="8569325" cy="4821237"/>
        </p:xfrm>
        <a:graphic>
          <a:graphicData uri="http://schemas.openxmlformats.org/drawingml/2006/table">
            <a:tbl>
              <a:tblPr/>
              <a:tblGrid>
                <a:gridCol w="865188"/>
                <a:gridCol w="1152525"/>
                <a:gridCol w="1366837"/>
                <a:gridCol w="1368425"/>
                <a:gridCol w="1346200"/>
                <a:gridCol w="1271588"/>
                <a:gridCol w="1198562"/>
              </a:tblGrid>
              <a:tr h="365808">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RAID</a:t>
                      </a: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级别</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RAID 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细黑" pitchFamily="2" charset="-122"/>
                          <a:ea typeface="华文细黑" pitchFamily="2" charset="-122"/>
                        </a:rPr>
                        <a:t>RAID 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细黑" pitchFamily="2" charset="-122"/>
                          <a:ea typeface="华文细黑" pitchFamily="2" charset="-122"/>
                        </a:rPr>
                        <a:t>RAID 3</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细黑" pitchFamily="2" charset="-122"/>
                          <a:ea typeface="华文细黑" pitchFamily="2" charset="-122"/>
                        </a:rPr>
                        <a:t>RAID 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细黑" pitchFamily="2" charset="-122"/>
                          <a:ea typeface="华文细黑" pitchFamily="2" charset="-122"/>
                        </a:rPr>
                        <a:t>RAID 10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华文细黑" pitchFamily="2" charset="-122"/>
                          <a:ea typeface="华文细黑" pitchFamily="2" charset="-122"/>
                        </a:rPr>
                        <a:t>RAID 0+1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r>
              <a:tr h="341358">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别名</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条带</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镜像</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专用奇偶位条带</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分布奇偶位条带</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镜像阵列条带</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条带阵列镜像</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08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容错性</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无</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08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冗余类型</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无</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复制</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奇偶校验</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奇偶校验</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复制</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复制</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08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热备盘选项</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无</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有</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08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读性能</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高</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高</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高</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一般</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高</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86">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随机写性能</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高</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最低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一般</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一般</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761">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连续写性能</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高</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低</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一般</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一般</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08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最小硬盘数</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2</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块</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2</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块</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3</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块</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3</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块</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4</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块</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4</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块</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597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可用容量</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 * </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单块硬盘容量，</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为</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RAID</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组成员数量，一般不大于</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 /2) * </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单块硬盘容量， </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为</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RAID</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组成员数量，一般不大于</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 -1) * </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单块硬盘容量， </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为</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RAID</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组成员数量，一般不大于</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 -1) * </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单块硬盘容量， </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为</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RAID</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组成员数量，一般不大于</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 /2) * </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单块硬盘容量， </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为</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RAID</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组成员数量，一般不大于</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 /2) * </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单块硬盘容量， </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N</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为</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RAID</a:t>
                      </a: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组成员数量，一般不大于</a:t>
                      </a:r>
                      <a:r>
                        <a:rPr kumimoji="0" lang="en-US" altLang="zh-CN" sz="1000" b="1" i="0" u="none" strike="noStrike" cap="none" normalizeH="0" baseline="0" smtClean="0">
                          <a:ln>
                            <a:noFill/>
                          </a:ln>
                          <a:solidFill>
                            <a:schemeClr val="tx1"/>
                          </a:solidFill>
                          <a:effectLst/>
                          <a:latin typeface="华文细黑" pitchFamily="2" charset="-122"/>
                          <a:ea typeface="华文细黑" pitchFamily="2" charset="-122"/>
                        </a:rPr>
                        <a:t>16</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734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典型应用环境</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迅速读写，安全性要求不高，如图形工作站等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随机数据写入，安全性要求高，如服务器、数据库存储领域</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连续数据传输，安全性要求高，如视频编辑、大型数据库等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随机数据传输，安全性要求高，如金融、数据库、存储等</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华文细黑" pitchFamily="2" charset="-122"/>
                          <a:ea typeface="华文细黑" pitchFamily="2" charset="-122"/>
                        </a:rPr>
                        <a:t>数据量大，安全性要求高，如银行、金融等领域</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000" b="1" i="0" u="none" strike="noStrike" cap="none" normalizeH="0" baseline="0" dirty="0" smtClean="0">
                          <a:ln>
                            <a:noFill/>
                          </a:ln>
                          <a:solidFill>
                            <a:schemeClr val="tx1"/>
                          </a:solidFill>
                          <a:effectLst/>
                          <a:latin typeface="华文细黑" pitchFamily="2" charset="-122"/>
                          <a:ea typeface="华文细黑" pitchFamily="2" charset="-122"/>
                        </a:rPr>
                        <a:t>高性能和高安全性，如视频服务器</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7732" name="Rectangle 120"/>
          <p:cNvSpPr>
            <a:spLocks noGrp="1" noChangeArrowheads="1"/>
          </p:cNvSpPr>
          <p:nvPr>
            <p:ph type="title"/>
          </p:nvPr>
        </p:nvSpPr>
        <p:spPr/>
        <p:txBody>
          <a:bodyPr/>
          <a:lstStyle/>
          <a:p>
            <a:pPr eaLnBrk="1" hangingPunct="1"/>
            <a:r>
              <a:rPr lang="zh-CN" altLang="en-US" sz="2800" smtClean="0"/>
              <a:t>常用</a:t>
            </a:r>
            <a:r>
              <a:rPr lang="en-US" altLang="zh-CN" sz="2800" smtClean="0"/>
              <a:t>RAID</a:t>
            </a:r>
            <a:r>
              <a:rPr lang="zh-CN" altLang="en-US" sz="2800" smtClean="0"/>
              <a:t>比较</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5C95F26-6D75-4413-B95C-D6936C6CA9A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FD5039B3-5289-47EA-BAF1-B6FAD59A7A7C}" type="slidenum">
              <a:rPr lang="en-US" altLang="zh-CN" smtClean="0"/>
              <a:pPr>
                <a:defRPr/>
              </a:pPr>
              <a:t>11</a:t>
            </a:fld>
            <a:endParaRPr lang="en-US" altLang="zh-CN" dirty="0"/>
          </a:p>
        </p:txBody>
      </p:sp>
    </p:spTree>
    <p:extLst>
      <p:ext uri="{BB962C8B-B14F-4D97-AF65-F5344CB8AC3E}">
        <p14:creationId xmlns:p14="http://schemas.microsoft.com/office/powerpoint/2010/main" val="4081070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5462"/>
                                        </p:tgtEl>
                                        <p:attrNameLst>
                                          <p:attrName>style.visibility</p:attrName>
                                        </p:attrNameLst>
                                      </p:cBhvr>
                                      <p:to>
                                        <p:strVal val="visible"/>
                                      </p:to>
                                    </p:set>
                                    <p:anim calcmode="lin" valueType="num">
                                      <p:cBhvr additive="base">
                                        <p:cTn id="7" dur="500" fill="hold"/>
                                        <p:tgtEl>
                                          <p:spTgt spid="355462"/>
                                        </p:tgtEl>
                                        <p:attrNameLst>
                                          <p:attrName>ppt_x</p:attrName>
                                        </p:attrNameLst>
                                      </p:cBhvr>
                                      <p:tavLst>
                                        <p:tav tm="0">
                                          <p:val>
                                            <p:strVal val="#ppt_x"/>
                                          </p:val>
                                        </p:tav>
                                        <p:tav tm="100000">
                                          <p:val>
                                            <p:strVal val="#ppt_x"/>
                                          </p:val>
                                        </p:tav>
                                      </p:tavLst>
                                    </p:anim>
                                    <p:anim calcmode="lin" valueType="num">
                                      <p:cBhvr additive="base">
                                        <p:cTn id="8" dur="500" fill="hold"/>
                                        <p:tgtEl>
                                          <p:spTgt spid="355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6" name="Rectangle 1026"/>
          <p:cNvSpPr>
            <a:spLocks noGrp="1" noChangeArrowheads="1"/>
          </p:cNvSpPr>
          <p:nvPr>
            <p:ph type="title"/>
          </p:nvPr>
        </p:nvSpPr>
        <p:spPr>
          <a:xfrm>
            <a:off x="990600" y="254000"/>
            <a:ext cx="7162800" cy="635000"/>
          </a:xfrm>
        </p:spPr>
        <p:txBody>
          <a:bodyPr/>
          <a:lstStyle/>
          <a:p>
            <a:pPr eaLnBrk="1" hangingPunct="1"/>
            <a:r>
              <a:rPr lang="en-US" altLang="zh-CN" dirty="0" smtClean="0"/>
              <a:t>LRU </a:t>
            </a:r>
            <a:r>
              <a:rPr lang="zh-CN" altLang="en-US" dirty="0" smtClean="0"/>
              <a:t>算法示例</a:t>
            </a:r>
            <a:endParaRPr lang="en-US" altLang="zh-CN" dirty="0" smtClean="0"/>
          </a:p>
        </p:txBody>
      </p:sp>
      <p:sp>
        <p:nvSpPr>
          <p:cNvPr id="356357" name="Rectangle 5"/>
          <p:cNvSpPr>
            <a:spLocks noGrp="1" noChangeArrowheads="1"/>
          </p:cNvSpPr>
          <p:nvPr>
            <p:ph type="body" idx="1"/>
          </p:nvPr>
        </p:nvSpPr>
        <p:spPr>
          <a:xfrm>
            <a:off x="652609" y="1196752"/>
            <a:ext cx="7772400" cy="4648200"/>
          </a:xfrm>
        </p:spPr>
        <p:txBody>
          <a:bodyPr/>
          <a:lstStyle/>
          <a:p>
            <a:pPr eaLnBrk="1" hangingPunct="1"/>
            <a:r>
              <a:rPr lang="zh-CN" altLang="en-US" sz="2400" dirty="0" smtClean="0">
                <a:latin typeface="微软雅黑" panose="020B0503020204020204" pitchFamily="34" charset="-122"/>
                <a:ea typeface="微软雅黑" panose="020B0503020204020204" pitchFamily="34" charset="-122"/>
              </a:rPr>
              <a:t>一个二级存储层次，采用全相联映象和最久没有使用算法，实存共</a:t>
            </a:r>
            <a:r>
              <a:rPr lang="en-US" altLang="zh-CN"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页，为</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道程序分享，页地址流分别如下</a:t>
            </a:r>
          </a:p>
          <a:p>
            <a:pPr marL="400050" lvl="1" indent="0" eaLnBrk="1" hangingPunct="1">
              <a:buNone/>
            </a:pPr>
            <a:r>
              <a:rPr lang="en-US" altLang="zh-CN" sz="2000" dirty="0" smtClean="0">
                <a:latin typeface="微软雅黑" panose="020B0503020204020204" pitchFamily="34" charset="-122"/>
                <a:ea typeface="微软雅黑" panose="020B0503020204020204" pitchFamily="34" charset="-122"/>
              </a:rPr>
              <a:t>P1 = 1  2  3  4  1  3  2  1</a:t>
            </a:r>
          </a:p>
          <a:p>
            <a:pPr marL="400050" lvl="1" indent="0" eaLnBrk="1" hangingPunct="1">
              <a:buNone/>
            </a:pPr>
            <a:r>
              <a:rPr lang="en-US" altLang="zh-CN" sz="2000" dirty="0" smtClean="0">
                <a:latin typeface="微软雅黑" panose="020B0503020204020204" pitchFamily="34" charset="-122"/>
                <a:ea typeface="微软雅黑" panose="020B0503020204020204" pitchFamily="34" charset="-122"/>
              </a:rPr>
              <a:t>P2 = 1  2  3  4  2  2  3  3</a:t>
            </a:r>
          </a:p>
          <a:p>
            <a:pPr marL="400050" lvl="1" indent="0" eaLnBrk="1" hangingPunct="1">
              <a:buNone/>
            </a:pPr>
            <a:r>
              <a:rPr lang="zh-CN" altLang="en-US" sz="2000" dirty="0" smtClean="0">
                <a:latin typeface="微软雅黑" panose="020B0503020204020204" pitchFamily="34" charset="-122"/>
                <a:ea typeface="微软雅黑" panose="020B0503020204020204" pitchFamily="34" charset="-122"/>
              </a:rPr>
              <a:t>试作</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个实存分配方案，分别使</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道程序满足</a:t>
            </a:r>
          </a:p>
          <a:p>
            <a:pPr marL="400050" lvl="1" indent="0" eaLnBrk="1" hangingPunct="1">
              <a:buNone/>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命中率相同；</a:t>
            </a:r>
          </a:p>
          <a:p>
            <a:pPr marL="400050" lvl="1" indent="0" eaLnBrk="1" hangingPunct="1">
              <a:buNone/>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命中次数之和最大。</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DC241FB-20DA-45E0-A765-EF051F6D7AC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7A5AD821-0F20-46A3-A24D-1491C09E3E6D}" type="slidenum">
              <a:rPr lang="en-US" altLang="zh-CN" smtClean="0"/>
              <a:pPr>
                <a:defRPr/>
              </a:pPr>
              <a:t>110</a:t>
            </a:fld>
            <a:endParaRPr lang="en-US" altLang="zh-CN" dirty="0"/>
          </a:p>
        </p:txBody>
      </p:sp>
    </p:spTree>
    <p:extLst>
      <p:ext uri="{BB962C8B-B14F-4D97-AF65-F5344CB8AC3E}">
        <p14:creationId xmlns:p14="http://schemas.microsoft.com/office/powerpoint/2010/main" val="125895916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0" name="Rectangle 708"/>
          <p:cNvSpPr>
            <a:spLocks noGrp="1" noChangeArrowheads="1"/>
          </p:cNvSpPr>
          <p:nvPr>
            <p:ph type="title"/>
          </p:nvPr>
        </p:nvSpPr>
        <p:spPr/>
        <p:txBody>
          <a:bodyPr/>
          <a:lstStyle/>
          <a:p>
            <a:pPr eaLnBrk="1" hangingPunct="1"/>
            <a:r>
              <a:rPr lang="en-US" altLang="zh-CN" dirty="0"/>
              <a:t>LRU </a:t>
            </a:r>
            <a:r>
              <a:rPr lang="zh-CN" altLang="en-US" dirty="0"/>
              <a:t>算法示例</a:t>
            </a:r>
            <a:endParaRPr lang="zh-CN" altLang="zh-CN" dirty="0" smtClean="0"/>
          </a:p>
        </p:txBody>
      </p:sp>
      <p:sp>
        <p:nvSpPr>
          <p:cNvPr id="357381" name="Rectangle 107"/>
          <p:cNvSpPr>
            <a:spLocks noGrp="1" noChangeArrowheads="1"/>
          </p:cNvSpPr>
          <p:nvPr>
            <p:ph type="body" sz="half" idx="1"/>
          </p:nvPr>
        </p:nvSpPr>
        <p:spPr/>
        <p:txBody>
          <a:bodyPr/>
          <a:lstStyle/>
          <a:p>
            <a:pPr eaLnBrk="1" hangingPunct="1"/>
            <a:r>
              <a:rPr lang="zh-CN" altLang="en-US" sz="2800" dirty="0" smtClean="0"/>
              <a:t>解：分别为</a:t>
            </a:r>
            <a:r>
              <a:rPr lang="en-US" altLang="zh-CN" sz="2800" dirty="0" smtClean="0"/>
              <a:t>2</a:t>
            </a:r>
            <a:r>
              <a:rPr lang="zh-CN" altLang="en-US" sz="2800" dirty="0" smtClean="0"/>
              <a:t>道程序作“堆栈模拟图”，其中“√”表示命中。</a:t>
            </a:r>
          </a:p>
        </p:txBody>
      </p:sp>
      <p:graphicFrame>
        <p:nvGraphicFramePr>
          <p:cNvPr id="1066712" name="Group 728"/>
          <p:cNvGraphicFramePr>
            <a:graphicFrameLocks noGrp="1"/>
          </p:cNvGraphicFramePr>
          <p:nvPr>
            <p:ph sz="half" idx="2"/>
          </p:nvPr>
        </p:nvGraphicFramePr>
        <p:xfrm>
          <a:off x="1331913" y="2924175"/>
          <a:ext cx="6840537" cy="3403604"/>
        </p:xfrm>
        <a:graphic>
          <a:graphicData uri="http://schemas.openxmlformats.org/drawingml/2006/table">
            <a:tbl>
              <a:tblPr/>
              <a:tblGrid>
                <a:gridCol w="1655762"/>
                <a:gridCol w="504825"/>
                <a:gridCol w="503238"/>
                <a:gridCol w="504825"/>
                <a:gridCol w="503237"/>
                <a:gridCol w="576263"/>
                <a:gridCol w="428625"/>
                <a:gridCol w="434975"/>
                <a:gridCol w="433387"/>
                <a:gridCol w="1295400"/>
              </a:tblGrid>
              <a:tr h="3366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P</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rPr>
                        <a:t>命中次数</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8424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1</a:t>
                      </a: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0</a:t>
                      </a: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2</a:t>
                      </a: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0</a:t>
                      </a: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3</a:t>
                      </a: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534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4</a:t>
                      </a:r>
                    </a:p>
                  </a:txBody>
                  <a:tcPr marT="45729" marB="4572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marT="45729" marB="4572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DC09658D-68BB-4B00-B443-74060219876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45F2A2F7-3684-44FC-9432-4A7C730A173B}" type="slidenum">
              <a:rPr lang="en-US" altLang="zh-CN" smtClean="0"/>
              <a:pPr>
                <a:defRPr/>
              </a:pPr>
              <a:t>111</a:t>
            </a:fld>
            <a:endParaRPr lang="en-US" altLang="zh-CN" dirty="0"/>
          </a:p>
        </p:txBody>
      </p:sp>
    </p:spTree>
    <p:extLst>
      <p:ext uri="{BB962C8B-B14F-4D97-AF65-F5344CB8AC3E}">
        <p14:creationId xmlns:p14="http://schemas.microsoft.com/office/powerpoint/2010/main" val="32322242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4" name="Rectangle 772"/>
          <p:cNvSpPr>
            <a:spLocks noGrp="1" noChangeArrowheads="1"/>
          </p:cNvSpPr>
          <p:nvPr>
            <p:ph type="title"/>
          </p:nvPr>
        </p:nvSpPr>
        <p:spPr/>
        <p:txBody>
          <a:bodyPr/>
          <a:lstStyle/>
          <a:p>
            <a:pPr eaLnBrk="1" hangingPunct="1"/>
            <a:r>
              <a:rPr lang="en-US" altLang="zh-CN" dirty="0"/>
              <a:t>LRU </a:t>
            </a:r>
            <a:r>
              <a:rPr lang="zh-CN" altLang="en-US" dirty="0"/>
              <a:t>算法示例</a:t>
            </a:r>
            <a:endParaRPr lang="zh-CN" altLang="zh-CN" dirty="0" smtClean="0"/>
          </a:p>
        </p:txBody>
      </p:sp>
      <p:graphicFrame>
        <p:nvGraphicFramePr>
          <p:cNvPr id="1087243" name="Group 779"/>
          <p:cNvGraphicFramePr>
            <a:graphicFrameLocks noGrp="1"/>
          </p:cNvGraphicFramePr>
          <p:nvPr>
            <p:ph sz="half" idx="1"/>
          </p:nvPr>
        </p:nvGraphicFramePr>
        <p:xfrm>
          <a:off x="685800" y="1557338"/>
          <a:ext cx="7486650" cy="3352800"/>
        </p:xfrm>
        <a:graphic>
          <a:graphicData uri="http://schemas.openxmlformats.org/drawingml/2006/table">
            <a:tbl>
              <a:tblPr/>
              <a:tblGrid>
                <a:gridCol w="846138"/>
                <a:gridCol w="631825"/>
                <a:gridCol w="636587"/>
                <a:gridCol w="636588"/>
                <a:gridCol w="633412"/>
                <a:gridCol w="633413"/>
                <a:gridCol w="636587"/>
                <a:gridCol w="633413"/>
                <a:gridCol w="633412"/>
                <a:gridCol w="1565275"/>
              </a:tblGrid>
              <a:tr h="3032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P</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rPr>
                        <a:t>命中次数</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2</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3</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4</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17C1AA79-7A3A-4730-AF47-C1005918495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CA839623-D4A5-44EA-89DB-DF0AA4C9E052}" type="slidenum">
              <a:rPr lang="en-US" altLang="zh-CN" smtClean="0"/>
              <a:pPr>
                <a:defRPr/>
              </a:pPr>
              <a:t>112</a:t>
            </a:fld>
            <a:endParaRPr lang="en-US" altLang="zh-CN" dirty="0"/>
          </a:p>
        </p:txBody>
      </p:sp>
    </p:spTree>
    <p:extLst>
      <p:ext uri="{BB962C8B-B14F-4D97-AF65-F5344CB8AC3E}">
        <p14:creationId xmlns:p14="http://schemas.microsoft.com/office/powerpoint/2010/main" val="37757998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8" name="Rectangle 335"/>
          <p:cNvSpPr>
            <a:spLocks noGrp="1" noChangeArrowheads="1"/>
          </p:cNvSpPr>
          <p:nvPr>
            <p:ph type="title"/>
          </p:nvPr>
        </p:nvSpPr>
        <p:spPr>
          <a:xfrm>
            <a:off x="611560" y="195431"/>
            <a:ext cx="7772400" cy="1143000"/>
          </a:xfrm>
        </p:spPr>
        <p:txBody>
          <a:bodyPr/>
          <a:lstStyle/>
          <a:p>
            <a:pPr eaLnBrk="1" hangingPunct="1"/>
            <a:r>
              <a:rPr lang="en-US" altLang="zh-CN" dirty="0"/>
              <a:t>LRU </a:t>
            </a:r>
            <a:r>
              <a:rPr lang="zh-CN" altLang="en-US" dirty="0"/>
              <a:t>算法示例</a:t>
            </a:r>
            <a:endParaRPr lang="zh-CN" altLang="zh-CN" dirty="0" smtClean="0"/>
          </a:p>
        </p:txBody>
      </p:sp>
      <p:sp>
        <p:nvSpPr>
          <p:cNvPr id="359429" name="Rectangle 173"/>
          <p:cNvSpPr>
            <a:spLocks noChangeArrowheads="1"/>
          </p:cNvSpPr>
          <p:nvPr/>
        </p:nvSpPr>
        <p:spPr bwMode="auto">
          <a:xfrm>
            <a:off x="251520" y="1402370"/>
            <a:ext cx="765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dirty="0"/>
              <a:t>将两图结果综合，得到</a:t>
            </a:r>
            <a:r>
              <a:rPr lang="en-US" altLang="zh-CN" dirty="0"/>
              <a:t>4</a:t>
            </a:r>
            <a:r>
              <a:rPr lang="zh-CN" altLang="en-US" dirty="0"/>
              <a:t>个分配方案的命中率情况表如下</a:t>
            </a:r>
          </a:p>
        </p:txBody>
      </p:sp>
      <p:graphicFrame>
        <p:nvGraphicFramePr>
          <p:cNvPr id="1088846" name="Group 334"/>
          <p:cNvGraphicFramePr>
            <a:graphicFrameLocks noGrp="1"/>
          </p:cNvGraphicFramePr>
          <p:nvPr>
            <p:ph idx="1"/>
          </p:nvPr>
        </p:nvGraphicFramePr>
        <p:xfrm>
          <a:off x="250825" y="2060575"/>
          <a:ext cx="3381375" cy="3500440"/>
        </p:xfrm>
        <a:graphic>
          <a:graphicData uri="http://schemas.openxmlformats.org/drawingml/2006/table">
            <a:tbl>
              <a:tblPr/>
              <a:tblGrid>
                <a:gridCol w="1125538"/>
                <a:gridCol w="565150"/>
                <a:gridCol w="561975"/>
                <a:gridCol w="563562"/>
                <a:gridCol w="565150"/>
              </a:tblGrid>
              <a:tr h="700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0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0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0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0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59468" name="Rectangle 375"/>
          <p:cNvSpPr>
            <a:spLocks noChangeArrowheads="1"/>
          </p:cNvSpPr>
          <p:nvPr/>
        </p:nvSpPr>
        <p:spPr bwMode="auto">
          <a:xfrm>
            <a:off x="3486150" y="2830513"/>
            <a:ext cx="21717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p>
        </p:txBody>
      </p:sp>
      <p:grpSp>
        <p:nvGrpSpPr>
          <p:cNvPr id="359469" name="Group 362"/>
          <p:cNvGrpSpPr>
            <a:grpSpLocks/>
          </p:cNvGrpSpPr>
          <p:nvPr/>
        </p:nvGrpSpPr>
        <p:grpSpPr bwMode="auto">
          <a:xfrm>
            <a:off x="4716463" y="3357563"/>
            <a:ext cx="1871662" cy="1366837"/>
            <a:chOff x="5471" y="9899"/>
            <a:chExt cx="2520" cy="936"/>
          </a:xfrm>
        </p:grpSpPr>
        <p:sp>
          <p:nvSpPr>
            <p:cNvPr id="359474" name="Rectangle 374"/>
            <p:cNvSpPr>
              <a:spLocks noChangeArrowheads="1"/>
            </p:cNvSpPr>
            <p:nvPr/>
          </p:nvSpPr>
          <p:spPr bwMode="auto">
            <a:xfrm>
              <a:off x="5471" y="9899"/>
              <a:ext cx="2520" cy="936"/>
            </a:xfrm>
            <a:prstGeom prst="rect">
              <a:avLst/>
            </a:prstGeom>
            <a:noFill/>
            <a:ln w="9525">
              <a:solidFill>
                <a:srgbClr val="000000"/>
              </a:solidFill>
              <a:miter lim="800000"/>
              <a:headEn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475" name="Line 373"/>
            <p:cNvSpPr>
              <a:spLocks noChangeShapeType="1"/>
            </p:cNvSpPr>
            <p:nvPr/>
          </p:nvSpPr>
          <p:spPr bwMode="auto">
            <a:xfrm>
              <a:off x="6311" y="10790"/>
              <a:ext cx="0" cy="45"/>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76" name="Line 372"/>
            <p:cNvSpPr>
              <a:spLocks noChangeShapeType="1"/>
            </p:cNvSpPr>
            <p:nvPr/>
          </p:nvSpPr>
          <p:spPr bwMode="auto">
            <a:xfrm>
              <a:off x="7151" y="10790"/>
              <a:ext cx="0" cy="45"/>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77" name="Line 371"/>
            <p:cNvSpPr>
              <a:spLocks noChangeShapeType="1"/>
            </p:cNvSpPr>
            <p:nvPr/>
          </p:nvSpPr>
          <p:spPr bwMode="auto">
            <a:xfrm>
              <a:off x="5471" y="10055"/>
              <a:ext cx="40" cy="0"/>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78" name="Line 370"/>
            <p:cNvSpPr>
              <a:spLocks noChangeShapeType="1"/>
            </p:cNvSpPr>
            <p:nvPr/>
          </p:nvSpPr>
          <p:spPr bwMode="auto">
            <a:xfrm>
              <a:off x="5471" y="10367"/>
              <a:ext cx="40" cy="0"/>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79" name="Line 369"/>
            <p:cNvSpPr>
              <a:spLocks noChangeShapeType="1"/>
            </p:cNvSpPr>
            <p:nvPr/>
          </p:nvSpPr>
          <p:spPr bwMode="auto">
            <a:xfrm>
              <a:off x="5471" y="10523"/>
              <a:ext cx="40" cy="0"/>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80" name="Line 368"/>
            <p:cNvSpPr>
              <a:spLocks noChangeShapeType="1"/>
            </p:cNvSpPr>
            <p:nvPr/>
          </p:nvSpPr>
          <p:spPr bwMode="auto">
            <a:xfrm>
              <a:off x="5471" y="10679"/>
              <a:ext cx="40" cy="0"/>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81" name="Line 367"/>
            <p:cNvSpPr>
              <a:spLocks noChangeShapeType="1"/>
            </p:cNvSpPr>
            <p:nvPr/>
          </p:nvSpPr>
          <p:spPr bwMode="auto">
            <a:xfrm flipV="1">
              <a:off x="6311" y="10211"/>
              <a:ext cx="1680" cy="624"/>
            </a:xfrm>
            <a:prstGeom prst="line">
              <a:avLst/>
            </a:prstGeom>
            <a:noFill/>
            <a:ln w="9525">
              <a:solidFill>
                <a:srgbClr val="000000"/>
              </a:solidFill>
              <a:prstDash val="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82" name="Line 366"/>
            <p:cNvSpPr>
              <a:spLocks noChangeShapeType="1"/>
            </p:cNvSpPr>
            <p:nvPr/>
          </p:nvSpPr>
          <p:spPr bwMode="auto">
            <a:xfrm>
              <a:off x="6311" y="10211"/>
              <a:ext cx="840" cy="312"/>
            </a:xfrm>
            <a:prstGeom prst="line">
              <a:avLst/>
            </a:prstGeom>
            <a:noFill/>
            <a:ln w="9525">
              <a:solidFill>
                <a:srgbClr val="000000"/>
              </a:solidFill>
              <a:prstDash val="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83" name="Line 365"/>
            <p:cNvSpPr>
              <a:spLocks noChangeShapeType="1"/>
            </p:cNvSpPr>
            <p:nvPr/>
          </p:nvSpPr>
          <p:spPr bwMode="auto">
            <a:xfrm>
              <a:off x="7151" y="10523"/>
              <a:ext cx="840" cy="0"/>
            </a:xfrm>
            <a:prstGeom prst="line">
              <a:avLst/>
            </a:prstGeom>
            <a:noFill/>
            <a:ln w="9525">
              <a:solidFill>
                <a:srgbClr val="000000"/>
              </a:solidFill>
              <a:prstDash val="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84" name="Line 364"/>
            <p:cNvSpPr>
              <a:spLocks noChangeShapeType="1"/>
            </p:cNvSpPr>
            <p:nvPr/>
          </p:nvSpPr>
          <p:spPr bwMode="auto">
            <a:xfrm>
              <a:off x="5471" y="10211"/>
              <a:ext cx="1680" cy="0"/>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9485" name="Line 363"/>
            <p:cNvSpPr>
              <a:spLocks noChangeShapeType="1"/>
            </p:cNvSpPr>
            <p:nvPr/>
          </p:nvSpPr>
          <p:spPr bwMode="auto">
            <a:xfrm flipV="1">
              <a:off x="7151" y="9899"/>
              <a:ext cx="840" cy="312"/>
            </a:xfrm>
            <a:prstGeom prst="line">
              <a:avLst/>
            </a:prstGeom>
            <a:noFill/>
            <a:ln w="9525">
              <a:solidFill>
                <a:srgbClr val="0000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88899" name="Group 387"/>
          <p:cNvGraphicFramePr>
            <a:graphicFrameLocks noGrp="1"/>
          </p:cNvGraphicFramePr>
          <p:nvPr/>
        </p:nvGraphicFramePr>
        <p:xfrm>
          <a:off x="4500563" y="2997200"/>
          <a:ext cx="3024187" cy="2042104"/>
        </p:xfrm>
        <a:graphic>
          <a:graphicData uri="http://schemas.openxmlformats.org/drawingml/2006/table">
            <a:tbl>
              <a:tblPr/>
              <a:tblGrid>
                <a:gridCol w="3024187"/>
              </a:tblGrid>
              <a:tr h="20415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a:r>
                      <a:b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b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6</a:t>
                      </a:r>
                    </a:p>
                    <a:p>
                      <a:pPr marL="0" marR="0" lvl="0" indent="0" algn="just"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5            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4</a:t>
                      </a:r>
                    </a:p>
                    <a:p>
                      <a:pPr marL="0" marR="0" lvl="0" indent="0" algn="just"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3</a:t>
                      </a:r>
                    </a:p>
                    <a:p>
                      <a:pPr marL="0" marR="0" lvl="0" indent="0" algn="just"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2          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(1)                    </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N</a:t>
                      </a:r>
                      <a:r>
                        <a:rPr kumimoji="1" lang="en-US" altLang="zh-CN" sz="1600" b="0" i="0" u="none" strike="noStrike" cap="none" normalizeH="0" baseline="-30000" smtClean="0">
                          <a:ln>
                            <a:noFill/>
                          </a:ln>
                          <a:solidFill>
                            <a:schemeClr val="tx1"/>
                          </a:solidFill>
                          <a:effectLst/>
                          <a:latin typeface="Times New Roman" pitchFamily="18" charset="0"/>
                          <a:ea typeface="宋体" pitchFamily="2" charset="-122"/>
                        </a:rPr>
                        <a:t>(2)</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1</a:t>
                      </a:r>
                    </a:p>
                    <a:p>
                      <a:pPr marL="0" marR="0" lvl="0" indent="0" algn="just"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rPr>
                        <a:t> 1+4     2+3      3+2     4+1</a:t>
                      </a:r>
                    </a:p>
                  </a:txBody>
                  <a:tcPr marT="45692" marB="45692" horzOverflow="overflow">
                    <a:lnL cap="flat">
                      <a:noFill/>
                    </a:lnL>
                    <a:lnR cap="flat">
                      <a:noFill/>
                    </a:lnR>
                    <a:lnT cap="flat">
                      <a:noFill/>
                    </a:lnT>
                    <a:lnB cap="flat">
                      <a:noFill/>
                    </a:lnB>
                    <a:lnTlToBr>
                      <a:noFill/>
                    </a:lnTlToBr>
                    <a:lnBlToTr>
                      <a:noFill/>
                    </a:lnBlToTr>
                    <a:noFill/>
                  </a:tcPr>
                </a:tc>
              </a:tr>
            </a:tbl>
          </a:graphicData>
        </a:graphic>
      </p:graphicFrame>
      <p:sp>
        <p:nvSpPr>
          <p:cNvPr id="359472" name="Rectangle 388"/>
          <p:cNvSpPr>
            <a:spLocks noChangeArrowheads="1"/>
          </p:cNvSpPr>
          <p:nvPr/>
        </p:nvSpPr>
        <p:spPr bwMode="auto">
          <a:xfrm>
            <a:off x="3923928" y="5244080"/>
            <a:ext cx="5220072"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l"/>
            <a:r>
              <a:rPr lang="zh-CN" altLang="en-US" dirty="0"/>
              <a:t>结论</a:t>
            </a:r>
            <a:r>
              <a:rPr lang="zh-CN" altLang="en-US" dirty="0" smtClean="0"/>
              <a:t>如下</a:t>
            </a:r>
            <a:endParaRPr lang="en-US" altLang="zh-CN" dirty="0" smtClean="0"/>
          </a:p>
          <a:p>
            <a:pPr algn="l"/>
            <a:r>
              <a:rPr lang="en-US" altLang="zh-CN" dirty="0" smtClean="0"/>
              <a:t>(</a:t>
            </a:r>
            <a:r>
              <a:rPr lang="en-US" altLang="zh-CN" dirty="0"/>
              <a:t>1)</a:t>
            </a:r>
            <a:r>
              <a:rPr lang="zh-CN" altLang="en-US" dirty="0"/>
              <a:t>命中率相同的方案是</a:t>
            </a:r>
            <a:r>
              <a:rPr lang="en-US" altLang="zh-CN" dirty="0"/>
              <a:t>n1= 3</a:t>
            </a:r>
            <a:r>
              <a:rPr lang="zh-CN" altLang="en-US" dirty="0"/>
              <a:t>而</a:t>
            </a:r>
            <a:r>
              <a:rPr lang="en-US" altLang="zh-CN" dirty="0"/>
              <a:t>n2= 2</a:t>
            </a:r>
            <a:r>
              <a:rPr lang="zh-CN" altLang="en-US" dirty="0"/>
              <a:t>；</a:t>
            </a:r>
          </a:p>
          <a:p>
            <a:pPr algn="l"/>
            <a:r>
              <a:rPr lang="en-US" altLang="zh-CN" dirty="0"/>
              <a:t>(2)</a:t>
            </a:r>
            <a:r>
              <a:rPr lang="zh-CN" altLang="en-US" dirty="0"/>
              <a:t>命中次数之和最大的方案是</a:t>
            </a:r>
            <a:r>
              <a:rPr lang="en-US" altLang="zh-CN" dirty="0"/>
              <a:t>n1= 4</a:t>
            </a:r>
            <a:r>
              <a:rPr lang="zh-CN" altLang="en-US" dirty="0"/>
              <a:t>而</a:t>
            </a:r>
            <a:r>
              <a:rPr lang="en-US" altLang="zh-CN" dirty="0"/>
              <a:t>n2= 1</a:t>
            </a:r>
            <a:r>
              <a:rPr lang="zh-CN" altLang="en-US" dirty="0"/>
              <a:t>。</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891F3F61-D38E-4AA0-A507-3049D4FF51D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E5848D0-8F5F-4FDB-974C-92E098E76DB9}" type="slidenum">
              <a:rPr lang="en-US" altLang="zh-CN" smtClean="0"/>
              <a:pPr>
                <a:defRPr/>
              </a:pPr>
              <a:t>113</a:t>
            </a:fld>
            <a:endParaRPr lang="en-US" altLang="zh-CN" dirty="0"/>
          </a:p>
        </p:txBody>
      </p:sp>
    </p:spTree>
    <p:extLst>
      <p:ext uri="{BB962C8B-B14F-4D97-AF65-F5344CB8AC3E}">
        <p14:creationId xmlns:p14="http://schemas.microsoft.com/office/powerpoint/2010/main" val="403727159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8" name="Rectangle 2"/>
          <p:cNvSpPr>
            <a:spLocks noGrp="1" noChangeArrowheads="1"/>
          </p:cNvSpPr>
          <p:nvPr>
            <p:ph type="title"/>
          </p:nvPr>
        </p:nvSpPr>
        <p:spPr/>
        <p:txBody>
          <a:bodyPr/>
          <a:lstStyle/>
          <a:p>
            <a:pPr eaLnBrk="1" hangingPunct="1"/>
            <a:r>
              <a:rPr lang="zh-CN" altLang="en-US" sz="3200" dirty="0" smtClean="0"/>
              <a:t>页面替换算法的实现（讨论</a:t>
            </a:r>
            <a:r>
              <a:rPr lang="en-US" altLang="zh-CN" sz="3200" dirty="0" smtClean="0"/>
              <a:t>+</a:t>
            </a:r>
            <a:r>
              <a:rPr lang="zh-CN" altLang="en-US" sz="3200" dirty="0" smtClean="0"/>
              <a:t>自学）</a:t>
            </a:r>
          </a:p>
        </p:txBody>
      </p:sp>
      <p:sp>
        <p:nvSpPr>
          <p:cNvPr id="313349" name="Rectangle 3"/>
          <p:cNvSpPr>
            <a:spLocks noGrp="1" noChangeArrowheads="1"/>
          </p:cNvSpPr>
          <p:nvPr>
            <p:ph type="body" sz="half" idx="1"/>
          </p:nvPr>
        </p:nvSpPr>
        <p:spPr>
          <a:xfrm>
            <a:off x="457200" y="1235075"/>
            <a:ext cx="8218488" cy="5146675"/>
          </a:xfrm>
        </p:spPr>
        <p:txBody>
          <a:bodyPr/>
          <a:lstStyle/>
          <a:p>
            <a:pPr eaLnBrk="1" hangingPunct="1">
              <a:lnSpc>
                <a:spcPct val="120000"/>
              </a:lnSpc>
            </a:pPr>
            <a:r>
              <a:rPr lang="zh-CN" altLang="en-US" sz="2000" dirty="0" smtClean="0"/>
              <a:t>虚拟存储器中的主存页面替换算法一般用软件实现，设置主存页面表。</a:t>
            </a:r>
          </a:p>
          <a:p>
            <a:pPr eaLnBrk="1" hangingPunct="1">
              <a:lnSpc>
                <a:spcPct val="120000"/>
              </a:lnSpc>
            </a:pPr>
            <a:r>
              <a:rPr lang="zh-CN" altLang="en-US" sz="2000" dirty="0" smtClean="0"/>
              <a:t>主存页面表每一个存储单元记录主存储器中页面的当前使用状况，一个存储字对应一个页面，按顺序存放。</a:t>
            </a:r>
          </a:p>
          <a:p>
            <a:pPr eaLnBrk="1" hangingPunct="1">
              <a:lnSpc>
                <a:spcPct val="120000"/>
              </a:lnSpc>
            </a:pPr>
            <a:endParaRPr lang="zh-CN" altLang="en-US" sz="2000" dirty="0" smtClean="0"/>
          </a:p>
          <a:p>
            <a:pPr eaLnBrk="1" hangingPunct="1">
              <a:lnSpc>
                <a:spcPct val="120000"/>
              </a:lnSpc>
            </a:pPr>
            <a:endParaRPr lang="zh-CN" altLang="en-US" sz="2000" dirty="0" smtClean="0"/>
          </a:p>
          <a:p>
            <a:pPr eaLnBrk="1" hangingPunct="1">
              <a:lnSpc>
                <a:spcPct val="120000"/>
              </a:lnSpc>
            </a:pPr>
            <a:endParaRPr lang="zh-CN" altLang="en-US" sz="2000" dirty="0" smtClean="0"/>
          </a:p>
          <a:p>
            <a:pPr eaLnBrk="1" hangingPunct="1">
              <a:lnSpc>
                <a:spcPct val="120000"/>
              </a:lnSpc>
            </a:pPr>
            <a:endParaRPr lang="zh-CN" altLang="en-US" sz="2000" dirty="0" smtClean="0"/>
          </a:p>
          <a:p>
            <a:pPr eaLnBrk="1" hangingPunct="1">
              <a:lnSpc>
                <a:spcPct val="120000"/>
              </a:lnSpc>
            </a:pPr>
            <a:endParaRPr lang="zh-CN" altLang="en-US" sz="2000" dirty="0" smtClean="0"/>
          </a:p>
          <a:p>
            <a:pPr eaLnBrk="1" hangingPunct="1">
              <a:lnSpc>
                <a:spcPct val="120000"/>
              </a:lnSpc>
            </a:pPr>
            <a:endParaRPr lang="zh-CN" altLang="en-US" sz="2000" dirty="0" smtClean="0"/>
          </a:p>
          <a:p>
            <a:pPr lvl="1" eaLnBrk="1" hangingPunct="1">
              <a:lnSpc>
                <a:spcPct val="120000"/>
              </a:lnSpc>
            </a:pPr>
            <a:r>
              <a:rPr lang="zh-CN" altLang="en-US" sz="1800" dirty="0" smtClean="0">
                <a:solidFill>
                  <a:srgbClr val="003300"/>
                </a:solidFill>
              </a:rPr>
              <a:t>占用位表示是否被占用，程序号和段页号表示该页面被哪个程序的哪个段、哪个页占用</a:t>
            </a:r>
            <a:r>
              <a:rPr lang="zh-CN" altLang="en-US" sz="1800" dirty="0" smtClean="0"/>
              <a:t>。</a:t>
            </a:r>
          </a:p>
        </p:txBody>
      </p:sp>
      <p:graphicFrame>
        <p:nvGraphicFramePr>
          <p:cNvPr id="969859" name="Group 131"/>
          <p:cNvGraphicFramePr>
            <a:graphicFrameLocks noGrp="1"/>
          </p:cNvGraphicFramePr>
          <p:nvPr>
            <p:ph sz="half" idx="2"/>
            <p:extLst>
              <p:ext uri="{D42A27DB-BD31-4B8C-83A1-F6EECF244321}">
                <p14:modId xmlns:p14="http://schemas.microsoft.com/office/powerpoint/2010/main" val="1118423269"/>
              </p:ext>
            </p:extLst>
          </p:nvPr>
        </p:nvGraphicFramePr>
        <p:xfrm>
          <a:off x="899592" y="2708920"/>
          <a:ext cx="7559675" cy="1981200"/>
        </p:xfrm>
        <a:graphic>
          <a:graphicData uri="http://schemas.openxmlformats.org/drawingml/2006/table">
            <a:tbl>
              <a:tblPr/>
              <a:tblGrid>
                <a:gridCol w="865187"/>
                <a:gridCol w="863600"/>
                <a:gridCol w="863600"/>
                <a:gridCol w="863600"/>
                <a:gridCol w="936625"/>
                <a:gridCol w="1223963"/>
                <a:gridCol w="935037"/>
                <a:gridCol w="1008063"/>
              </a:tblGrid>
              <a:tr h="27305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chemeClr val="tx1"/>
                          </a:solidFill>
                          <a:effectLst/>
                          <a:latin typeface="Verdana" pitchFamily="34" charset="0"/>
                          <a:ea typeface="楷体_GB2312" pitchFamily="49" charset="-122"/>
                        </a:rPr>
                        <a:t>实页号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chemeClr val="tx1"/>
                          </a:solidFill>
                          <a:effectLst/>
                          <a:latin typeface="Verdana" pitchFamily="34" charset="0"/>
                          <a:ea typeface="楷体_GB2312" pitchFamily="49" charset="-122"/>
                        </a:rPr>
                        <a:t>占用位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chemeClr val="tx1"/>
                          </a:solidFill>
                          <a:effectLst/>
                          <a:latin typeface="Verdana" pitchFamily="34" charset="0"/>
                          <a:ea typeface="楷体_GB2312" pitchFamily="49" charset="-122"/>
                        </a:rPr>
                        <a:t>程序号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chemeClr val="tx1"/>
                          </a:solidFill>
                          <a:effectLst/>
                          <a:latin typeface="Verdana" pitchFamily="34" charset="0"/>
                          <a:ea typeface="楷体_GB2312" pitchFamily="49" charset="-122"/>
                        </a:rPr>
                        <a:t>段页号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rgbClr val="FF00FF"/>
                          </a:solidFill>
                          <a:effectLst/>
                          <a:latin typeface="Verdana" pitchFamily="34" charset="0"/>
                          <a:ea typeface="楷体_GB2312" pitchFamily="49" charset="-122"/>
                        </a:rPr>
                        <a:t>使用位</a:t>
                      </a:r>
                    </a:p>
                    <a:p>
                      <a:pPr marL="0" marR="0" lvl="0" indent="0" algn="ctr" defTabSz="914400" rtl="0" eaLnBrk="1" fontAlgn="base" latinLnBrk="0" hangingPunct="1">
                        <a:lnSpc>
                          <a:spcPct val="100000"/>
                        </a:lnSpc>
                        <a:spcBef>
                          <a:spcPct val="20000"/>
                        </a:spcBef>
                        <a:spcAft>
                          <a:spcPct val="0"/>
                        </a:spcAft>
                        <a:buClrTx/>
                        <a:buSzPct val="90000"/>
                        <a:buFontTx/>
                        <a:buNone/>
                        <a:tabLst/>
                      </a:pPr>
                      <a:r>
                        <a:rPr kumimoji="0" lang="zh-CN" altLang="en-US" sz="1400" b="1" i="0" u="none" strike="noStrike" cap="none" normalizeH="0" baseline="0" smtClean="0">
                          <a:ln>
                            <a:noFill/>
                          </a:ln>
                          <a:solidFill>
                            <a:srgbClr val="FF00FF"/>
                          </a:solidFill>
                          <a:effectLst/>
                          <a:latin typeface="Verdana" pitchFamily="34" charset="0"/>
                          <a:ea typeface="楷体_GB2312" pitchFamily="49" charset="-122"/>
                        </a:rPr>
                        <a:t>（计数器）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chemeClr val="tx1"/>
                          </a:solidFill>
                          <a:effectLst/>
                          <a:latin typeface="Verdana" pitchFamily="34" charset="0"/>
                          <a:ea typeface="楷体_GB2312" pitchFamily="49" charset="-122"/>
                        </a:rPr>
                        <a:t>程序优先级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200" b="1" i="0" u="none" strike="noStrike" cap="none" normalizeH="0" baseline="0" smtClean="0">
                          <a:ln>
                            <a:noFill/>
                          </a:ln>
                          <a:solidFill>
                            <a:srgbClr val="FF00FF"/>
                          </a:solidFill>
                          <a:effectLst/>
                          <a:latin typeface="Verdana" pitchFamily="34" charset="0"/>
                          <a:ea typeface="楷体_GB2312" pitchFamily="49" charset="-122"/>
                        </a:rPr>
                        <a:t>历史位</a:t>
                      </a:r>
                      <a:r>
                        <a:rPr kumimoji="0" lang="en-US" altLang="zh-CN" sz="1200" b="1" i="0" u="none" strike="noStrike" cap="none" normalizeH="0" baseline="0" smtClean="0">
                          <a:ln>
                            <a:noFill/>
                          </a:ln>
                          <a:solidFill>
                            <a:srgbClr val="FF00FF"/>
                          </a:solidFill>
                          <a:effectLst/>
                          <a:latin typeface="Verdana" pitchFamily="34" charset="0"/>
                          <a:ea typeface="楷体_GB2312" pitchFamily="49" charset="-122"/>
                        </a:rPr>
                        <a:t>Hb</a:t>
                      </a:r>
                      <a:r>
                        <a:rPr kumimoji="0" lang="zh-CN" altLang="en-US" sz="1200" b="1" i="0" u="none" strike="noStrike" cap="none" normalizeH="0" baseline="0" smtClean="0">
                          <a:ln>
                            <a:noFill/>
                          </a:ln>
                          <a:solidFill>
                            <a:srgbClr val="FF00FF"/>
                          </a:solidFill>
                          <a:effectLst/>
                          <a:latin typeface="Verdana" pitchFamily="34" charset="0"/>
                          <a:ea typeface="楷体_GB2312" pitchFamily="49" charset="-122"/>
                        </a:rPr>
                        <a:t>（未使用计数器）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zh-CN" altLang="en-US" sz="1600" b="1" i="0" u="none" strike="noStrike" cap="none" normalizeH="0" baseline="0" smtClean="0">
                          <a:ln>
                            <a:noFill/>
                          </a:ln>
                          <a:solidFill>
                            <a:schemeClr val="tx1"/>
                          </a:solidFill>
                          <a:effectLst/>
                          <a:latin typeface="Verdana" pitchFamily="34" charset="0"/>
                          <a:ea typeface="楷体_GB2312" pitchFamily="49" charset="-122"/>
                        </a:rPr>
                        <a:t>其他信息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en-US" altLang="zh-CN" sz="1600" b="1" i="0" u="none" strike="noStrike" cap="none" normalizeH="0" baseline="0" smtClean="0">
                          <a:ln>
                            <a:noFill/>
                          </a:ln>
                          <a:solidFill>
                            <a:schemeClr val="tx1"/>
                          </a:solidFill>
                          <a:effectLst/>
                          <a:latin typeface="Verdana" pitchFamily="34"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en-US" altLang="zh-CN" sz="1600" b="1" i="0" u="none" strike="noStrike" cap="none" normalizeH="0" baseline="0" smtClean="0">
                          <a:ln>
                            <a:noFill/>
                          </a:ln>
                          <a:solidFill>
                            <a:schemeClr val="tx1"/>
                          </a:solidFill>
                          <a:effectLst/>
                          <a:latin typeface="Verdana" pitchFamily="34" charset="0"/>
                          <a:ea typeface="楷体_GB2312"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en-US" altLang="zh-CN" sz="1600" b="1" i="0" u="none" strike="noStrike" cap="none" normalizeH="0" baseline="0" smtClean="0">
                          <a:ln>
                            <a:noFill/>
                          </a:ln>
                          <a:solidFill>
                            <a:schemeClr val="tx1"/>
                          </a:solidFill>
                          <a:effectLst/>
                          <a:latin typeface="Arial"/>
                          <a:ea typeface="楷体_GB2312" pitchFamily="49" charset="-122"/>
                        </a:rPr>
                        <a:t>…</a:t>
                      </a:r>
                      <a:endParaRPr kumimoji="0" lang="en-US"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r>
                        <a:rPr kumimoji="0" lang="en-US" altLang="zh-CN" sz="1600" b="1" i="0" u="none" strike="noStrike" cap="none" normalizeH="0" baseline="0" smtClean="0">
                          <a:ln>
                            <a:noFill/>
                          </a:ln>
                          <a:solidFill>
                            <a:schemeClr val="tx1"/>
                          </a:solidFill>
                          <a:effectLst/>
                          <a:latin typeface="Verdana" pitchFamily="34" charset="0"/>
                          <a:ea typeface="楷体_GB2312" pitchFamily="49"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zh-CN" altLang="zh-CN" sz="1600" b="1" i="0" u="none" strike="noStrike" cap="none" normalizeH="0" baseline="0" dirty="0" smtClean="0">
                        <a:ln>
                          <a:noFill/>
                        </a:ln>
                        <a:solidFill>
                          <a:schemeClr val="tx1"/>
                        </a:solidFill>
                        <a:effectLst/>
                        <a:latin typeface="Verdana"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1A499AF-ACB6-4383-86B8-56869B7DA2B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114</a:t>
            </a:fld>
            <a:endParaRPr lang="en-US" altLang="zh-CN" dirty="0"/>
          </a:p>
        </p:txBody>
      </p:sp>
      <p:sp>
        <p:nvSpPr>
          <p:cNvPr id="8" name="动作按钮: 后退或前一项 7">
            <a:hlinkClick r:id="rId2" action="ppaction://hlinksldjump" highlightClick="1"/>
          </p:cNvPr>
          <p:cNvSpPr/>
          <p:nvPr/>
        </p:nvSpPr>
        <p:spPr bwMode="auto">
          <a:xfrm>
            <a:off x="7812360" y="5803900"/>
            <a:ext cx="1042416" cy="508000"/>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4372" name="Rectangle 2"/>
          <p:cNvSpPr>
            <a:spLocks noGrp="1" noChangeArrowheads="1"/>
          </p:cNvSpPr>
          <p:nvPr>
            <p:ph type="title"/>
          </p:nvPr>
        </p:nvSpPr>
        <p:spPr/>
        <p:txBody>
          <a:bodyPr/>
          <a:lstStyle/>
          <a:p>
            <a:pPr eaLnBrk="1" hangingPunct="1"/>
            <a:r>
              <a:rPr lang="zh-CN" altLang="en-US" sz="3200" smtClean="0"/>
              <a:t>页面替换算法的实现</a:t>
            </a:r>
            <a:r>
              <a:rPr lang="zh-CN" altLang="en-US" sz="1600" smtClean="0"/>
              <a:t>（续）</a:t>
            </a:r>
          </a:p>
        </p:txBody>
      </p:sp>
      <p:sp>
        <p:nvSpPr>
          <p:cNvPr id="314373" name="Rectangle 3"/>
          <p:cNvSpPr>
            <a:spLocks noGrp="1" noChangeArrowheads="1"/>
          </p:cNvSpPr>
          <p:nvPr>
            <p:ph type="body" idx="1"/>
          </p:nvPr>
        </p:nvSpPr>
        <p:spPr/>
        <p:txBody>
          <a:bodyPr/>
          <a:lstStyle/>
          <a:p>
            <a:pPr marL="457200" indent="-457200" eaLnBrk="1" hangingPunct="1">
              <a:lnSpc>
                <a:spcPct val="120000"/>
              </a:lnSpc>
            </a:pPr>
            <a:r>
              <a:rPr lang="zh-CN" altLang="en-US" smtClean="0"/>
              <a:t>实现</a:t>
            </a:r>
            <a:r>
              <a:rPr lang="en-US" altLang="zh-CN" smtClean="0"/>
              <a:t>FIFO</a:t>
            </a:r>
            <a:r>
              <a:rPr lang="zh-CN" altLang="en-US" smtClean="0"/>
              <a:t>，位字段设置成</a:t>
            </a:r>
            <a:r>
              <a:rPr lang="zh-CN" altLang="en-US" smtClean="0">
                <a:solidFill>
                  <a:srgbClr val="FF00FF"/>
                </a:solidFill>
              </a:rPr>
              <a:t>计数器</a:t>
            </a:r>
            <a:r>
              <a:rPr lang="zh-CN" altLang="en-US" smtClean="0"/>
              <a:t>，每当有页面进入，其技术器清零，其他已装入页面计数器加１，替换时找最大计数器值的页面替换。</a:t>
            </a:r>
          </a:p>
          <a:p>
            <a:pPr marL="457200" indent="-457200" eaLnBrk="1" hangingPunct="1">
              <a:lnSpc>
                <a:spcPct val="120000"/>
              </a:lnSpc>
            </a:pPr>
            <a:endParaRPr lang="zh-CN" altLang="en-US" smtClean="0"/>
          </a:p>
          <a:p>
            <a:pPr marL="457200" indent="-457200" eaLnBrk="1" hangingPunct="1">
              <a:lnSpc>
                <a:spcPct val="120000"/>
              </a:lnSpc>
            </a:pPr>
            <a:r>
              <a:rPr lang="zh-CN" altLang="en-US" smtClean="0"/>
              <a:t>实现</a:t>
            </a:r>
            <a:r>
              <a:rPr lang="en-US" altLang="zh-CN" smtClean="0"/>
              <a:t>LFU</a:t>
            </a:r>
            <a:r>
              <a:rPr lang="zh-CN" altLang="en-US" smtClean="0"/>
              <a:t>，设置</a:t>
            </a:r>
            <a:r>
              <a:rPr lang="zh-CN" altLang="en-US" smtClean="0">
                <a:solidFill>
                  <a:srgbClr val="FF00FF"/>
                </a:solidFill>
              </a:rPr>
              <a:t>使用位</a:t>
            </a:r>
            <a:r>
              <a:rPr lang="zh-CN" altLang="en-US" smtClean="0"/>
              <a:t>，开始时所有页面使用位为</a:t>
            </a:r>
            <a:r>
              <a:rPr lang="en-US" altLang="zh-CN" smtClean="0"/>
              <a:t>0</a:t>
            </a:r>
            <a:r>
              <a:rPr lang="zh-CN" altLang="en-US" smtClean="0"/>
              <a:t>，每个页面被访问，其使用位置</a:t>
            </a:r>
            <a:r>
              <a:rPr lang="en-US" altLang="zh-CN" smtClean="0"/>
              <a:t>1</a:t>
            </a:r>
            <a:r>
              <a:rPr lang="zh-CN" altLang="en-US" smtClean="0"/>
              <a:t>，替换时找使用位为</a:t>
            </a:r>
            <a:r>
              <a:rPr lang="en-US" altLang="zh-CN" smtClean="0"/>
              <a:t>0</a:t>
            </a:r>
            <a:r>
              <a:rPr lang="zh-CN" altLang="en-US" smtClean="0"/>
              <a:t>的页面替换。</a:t>
            </a:r>
            <a:r>
              <a:rPr lang="zh-CN" altLang="en-US" smtClean="0">
                <a:solidFill>
                  <a:srgbClr val="FF0000"/>
                </a:solidFill>
              </a:rPr>
              <a:t>需要避免所有页使用位为</a:t>
            </a:r>
            <a:r>
              <a:rPr lang="en-US" altLang="zh-CN" smtClean="0">
                <a:solidFill>
                  <a:srgbClr val="FF0000"/>
                </a:solidFill>
              </a:rPr>
              <a:t>1</a:t>
            </a:r>
            <a:r>
              <a:rPr lang="zh-CN" altLang="en-US" smtClean="0">
                <a:solidFill>
                  <a:srgbClr val="FF0000"/>
                </a:solidFill>
              </a:rPr>
              <a:t>。</a:t>
            </a:r>
          </a:p>
          <a:p>
            <a:pPr marL="838200" lvl="1" indent="-381000" eaLnBrk="1" hangingPunct="1">
              <a:lnSpc>
                <a:spcPct val="120000"/>
              </a:lnSpc>
              <a:buFontTx/>
              <a:buAutoNum type="arabicPeriod"/>
            </a:pPr>
            <a:r>
              <a:rPr lang="zh-CN" altLang="en-US" smtClean="0"/>
              <a:t>所有页面使用位为</a:t>
            </a:r>
            <a:r>
              <a:rPr lang="en-US" altLang="zh-CN" smtClean="0"/>
              <a:t>1</a:t>
            </a:r>
            <a:r>
              <a:rPr lang="zh-CN" altLang="en-US" smtClean="0"/>
              <a:t>时，全部使用位清零。</a:t>
            </a:r>
          </a:p>
          <a:p>
            <a:pPr marL="838200" lvl="1" indent="-381000" eaLnBrk="1" hangingPunct="1">
              <a:lnSpc>
                <a:spcPct val="120000"/>
              </a:lnSpc>
              <a:buFontTx/>
              <a:buAutoNum type="arabicPeriod"/>
            </a:pPr>
            <a:r>
              <a:rPr lang="zh-CN" altLang="en-US" smtClean="0"/>
              <a:t>每隔一段时间，所有页面清零。</a:t>
            </a:r>
          </a:p>
          <a:p>
            <a:pPr marL="838200" lvl="1" indent="-381000" eaLnBrk="1" hangingPunct="1">
              <a:lnSpc>
                <a:spcPct val="120000"/>
              </a:lnSpc>
              <a:buFontTx/>
              <a:buAutoNum type="arabicPeriod"/>
            </a:pPr>
            <a:r>
              <a:rPr lang="zh-CN" altLang="en-US" smtClean="0"/>
              <a:t>设置历史位</a:t>
            </a:r>
            <a:r>
              <a:rPr lang="en-US" altLang="zh-CN" smtClean="0"/>
              <a:t>Hb</a:t>
            </a:r>
            <a:r>
              <a:rPr lang="zh-CN" altLang="en-US" smtClean="0"/>
              <a:t>，隔段时间扫描使用位，如果为</a:t>
            </a:r>
            <a:r>
              <a:rPr lang="en-US" altLang="zh-CN" smtClean="0"/>
              <a:t>0</a:t>
            </a:r>
            <a:r>
              <a:rPr lang="zh-CN" altLang="en-US" smtClean="0"/>
              <a:t>，则</a:t>
            </a:r>
            <a:r>
              <a:rPr lang="en-US" altLang="zh-CN" smtClean="0"/>
              <a:t>Hb</a:t>
            </a:r>
            <a:r>
              <a:rPr lang="zh-CN" altLang="en-US" smtClean="0"/>
              <a:t>加</a:t>
            </a:r>
            <a:r>
              <a:rPr lang="en-US" altLang="zh-CN" smtClean="0"/>
              <a:t>1</a:t>
            </a:r>
            <a:r>
              <a:rPr lang="zh-CN" altLang="en-US" smtClean="0"/>
              <a:t>，否则</a:t>
            </a:r>
            <a:r>
              <a:rPr lang="en-US" altLang="zh-CN" smtClean="0"/>
              <a:t>Hb</a:t>
            </a:r>
            <a:r>
              <a:rPr lang="zh-CN" altLang="en-US" smtClean="0"/>
              <a:t>清零。同时清零原来使用位。</a:t>
            </a:r>
            <a:r>
              <a:rPr lang="zh-CN" altLang="en-US" smtClean="0">
                <a:solidFill>
                  <a:srgbClr val="FF00FF"/>
                </a:solidFill>
              </a:rPr>
              <a:t>替换</a:t>
            </a:r>
            <a:r>
              <a:rPr lang="en-US" altLang="zh-CN" smtClean="0">
                <a:solidFill>
                  <a:srgbClr val="FF00FF"/>
                </a:solidFill>
              </a:rPr>
              <a:t>Hb</a:t>
            </a:r>
            <a:r>
              <a:rPr lang="zh-CN" altLang="en-US" smtClean="0">
                <a:solidFill>
                  <a:srgbClr val="FF00FF"/>
                </a:solidFill>
              </a:rPr>
              <a:t>大的页面。</a:t>
            </a:r>
            <a:endParaRPr lang="zh-CN" altLang="en-US"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A08E27A5-AEC8-4A51-99DD-9590848455D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115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2"/>
          <p:cNvSpPr>
            <a:spLocks noGrp="1" noChangeArrowheads="1"/>
          </p:cNvSpPr>
          <p:nvPr>
            <p:ph type="title"/>
          </p:nvPr>
        </p:nvSpPr>
        <p:spPr>
          <a:xfrm>
            <a:off x="442913" y="476250"/>
            <a:ext cx="8243887" cy="500063"/>
          </a:xfrm>
        </p:spPr>
        <p:txBody>
          <a:bodyPr/>
          <a:lstStyle/>
          <a:p>
            <a:pPr eaLnBrk="1" hangingPunct="1">
              <a:lnSpc>
                <a:spcPct val="105000"/>
              </a:lnSpc>
              <a:spcBef>
                <a:spcPct val="5000"/>
              </a:spcBef>
            </a:pPr>
            <a:r>
              <a:rPr lang="zh-CN" altLang="en-US" sz="3200" smtClean="0">
                <a:latin typeface="楷体_GB2312" pitchFamily="49" charset="-122"/>
              </a:rPr>
              <a:t>提高主存命中率的方法</a:t>
            </a:r>
          </a:p>
        </p:txBody>
      </p:sp>
      <p:sp>
        <p:nvSpPr>
          <p:cNvPr id="315397" name="Rectangle 3"/>
          <p:cNvSpPr>
            <a:spLocks noGrp="1" noChangeArrowheads="1"/>
          </p:cNvSpPr>
          <p:nvPr>
            <p:ph type="body" idx="1"/>
          </p:nvPr>
        </p:nvSpPr>
        <p:spPr>
          <a:xfrm>
            <a:off x="1187624" y="1200345"/>
            <a:ext cx="8458200" cy="5029200"/>
          </a:xfrm>
        </p:spPr>
        <p:txBody>
          <a:bodyPr/>
          <a:lstStyle/>
          <a:p>
            <a:pPr marL="457200" indent="-457200" eaLnBrk="1" hangingPunct="1">
              <a:lnSpc>
                <a:spcPct val="165000"/>
              </a:lnSpc>
              <a:spcBef>
                <a:spcPct val="5000"/>
              </a:spcBef>
            </a:pPr>
            <a:r>
              <a:rPr lang="zh-CN" altLang="en-US" dirty="0" smtClean="0">
                <a:latin typeface="微软雅黑" panose="020B0503020204020204" pitchFamily="34" charset="-122"/>
                <a:ea typeface="微软雅黑" panose="020B0503020204020204" pitchFamily="34" charset="-122"/>
              </a:rPr>
              <a:t>影响主存命中率的主要因素：</a:t>
            </a:r>
          </a:p>
          <a:p>
            <a:pPr marL="838200" lvl="1" indent="-381000" eaLnBrk="1" hangingPunct="1">
              <a:lnSpc>
                <a:spcPct val="165000"/>
              </a:lnSpc>
              <a:spcBef>
                <a:spcPct val="5000"/>
              </a:spcBef>
              <a:buFontTx/>
              <a:buAutoNum type="circleNumDbPlain"/>
            </a:pPr>
            <a:r>
              <a:rPr lang="zh-CN" altLang="en-US" dirty="0" smtClean="0">
                <a:solidFill>
                  <a:schemeClr val="tx2"/>
                </a:solidFill>
                <a:latin typeface="微软雅黑" panose="020B0503020204020204" pitchFamily="34" charset="-122"/>
                <a:ea typeface="微软雅黑" panose="020B0503020204020204" pitchFamily="34" charset="-122"/>
              </a:rPr>
              <a:t>程序在执行过程中的页地址流分布情况。</a:t>
            </a:r>
          </a:p>
          <a:p>
            <a:pPr marL="838200" lvl="1" indent="-381000" eaLnBrk="1" hangingPunct="1">
              <a:lnSpc>
                <a:spcPct val="165000"/>
              </a:lnSpc>
              <a:spcBef>
                <a:spcPct val="5000"/>
              </a:spcBef>
              <a:buFontTx/>
              <a:buAutoNum type="circleNumDbPlain"/>
            </a:pPr>
            <a:r>
              <a:rPr lang="zh-CN" altLang="en-US" dirty="0" smtClean="0">
                <a:solidFill>
                  <a:schemeClr val="tx2"/>
                </a:solidFill>
                <a:latin typeface="微软雅黑" panose="020B0503020204020204" pitchFamily="34" charset="-122"/>
                <a:ea typeface="微软雅黑" panose="020B0503020204020204" pitchFamily="34" charset="-122"/>
              </a:rPr>
              <a:t>所采用的页面替换算法。</a:t>
            </a:r>
          </a:p>
          <a:p>
            <a:pPr marL="838200" lvl="1" indent="-381000" eaLnBrk="1" hangingPunct="1">
              <a:lnSpc>
                <a:spcPct val="165000"/>
              </a:lnSpc>
              <a:spcBef>
                <a:spcPct val="5000"/>
              </a:spcBef>
              <a:buFontTx/>
              <a:buAutoNum type="circleNumDbPlain"/>
            </a:pPr>
            <a:r>
              <a:rPr lang="zh-CN" altLang="en-US" dirty="0" smtClean="0">
                <a:solidFill>
                  <a:srgbClr val="FF00FF"/>
                </a:solidFill>
                <a:latin typeface="微软雅黑" panose="020B0503020204020204" pitchFamily="34" charset="-122"/>
                <a:ea typeface="微软雅黑" panose="020B0503020204020204" pitchFamily="34" charset="-122"/>
              </a:rPr>
              <a:t>页面大小。</a:t>
            </a:r>
          </a:p>
          <a:p>
            <a:pPr marL="838200" lvl="1" indent="-381000" eaLnBrk="1" hangingPunct="1">
              <a:lnSpc>
                <a:spcPct val="165000"/>
              </a:lnSpc>
              <a:spcBef>
                <a:spcPct val="5000"/>
              </a:spcBef>
              <a:buFontTx/>
              <a:buAutoNum type="circleNumDbPlain"/>
            </a:pPr>
            <a:r>
              <a:rPr lang="zh-CN" altLang="en-US" dirty="0" smtClean="0">
                <a:solidFill>
                  <a:srgbClr val="FF00FF"/>
                </a:solidFill>
                <a:latin typeface="微软雅黑" panose="020B0503020204020204" pitchFamily="34" charset="-122"/>
                <a:ea typeface="微软雅黑" panose="020B0503020204020204" pitchFamily="34" charset="-122"/>
              </a:rPr>
              <a:t>主存储器的容量。</a:t>
            </a:r>
          </a:p>
          <a:p>
            <a:pPr marL="838200" lvl="1" indent="-381000" eaLnBrk="1" hangingPunct="1">
              <a:lnSpc>
                <a:spcPct val="165000"/>
              </a:lnSpc>
              <a:spcBef>
                <a:spcPct val="5000"/>
              </a:spcBef>
              <a:buFontTx/>
              <a:buAutoNum type="circleNumDbPlain"/>
            </a:pPr>
            <a:r>
              <a:rPr lang="zh-CN" altLang="en-US" dirty="0" smtClean="0">
                <a:solidFill>
                  <a:srgbClr val="FF00FF"/>
                </a:solidFill>
                <a:latin typeface="微软雅黑" panose="020B0503020204020204" pitchFamily="34" charset="-122"/>
                <a:ea typeface="微软雅黑" panose="020B0503020204020204" pitchFamily="34" charset="-122"/>
              </a:rPr>
              <a:t>所采用的页面调度算法。</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B0142AD-CDCC-40D8-9A08-EAE61DDAB1C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116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5397">
                                            <p:txEl>
                                              <p:pRg st="1" end="1"/>
                                            </p:txEl>
                                          </p:spTgt>
                                        </p:tgtEl>
                                        <p:attrNameLst>
                                          <p:attrName>style.visibility</p:attrName>
                                        </p:attrNameLst>
                                      </p:cBhvr>
                                      <p:to>
                                        <p:strVal val="visible"/>
                                      </p:to>
                                    </p:set>
                                    <p:anim calcmode="lin" valueType="num">
                                      <p:cBhvr additive="base">
                                        <p:cTn id="7" dur="500" fill="hold"/>
                                        <p:tgtEl>
                                          <p:spTgt spid="31539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53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5397">
                                            <p:txEl>
                                              <p:pRg st="2" end="2"/>
                                            </p:txEl>
                                          </p:spTgt>
                                        </p:tgtEl>
                                        <p:attrNameLst>
                                          <p:attrName>style.visibility</p:attrName>
                                        </p:attrNameLst>
                                      </p:cBhvr>
                                      <p:to>
                                        <p:strVal val="visible"/>
                                      </p:to>
                                    </p:set>
                                    <p:anim calcmode="lin" valueType="num">
                                      <p:cBhvr additive="base">
                                        <p:cTn id="13" dur="500" fill="hold"/>
                                        <p:tgtEl>
                                          <p:spTgt spid="31539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53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5397">
                                            <p:txEl>
                                              <p:pRg st="3" end="3"/>
                                            </p:txEl>
                                          </p:spTgt>
                                        </p:tgtEl>
                                        <p:attrNameLst>
                                          <p:attrName>style.visibility</p:attrName>
                                        </p:attrNameLst>
                                      </p:cBhvr>
                                      <p:to>
                                        <p:strVal val="visible"/>
                                      </p:to>
                                    </p:set>
                                    <p:anim calcmode="lin" valueType="num">
                                      <p:cBhvr additive="base">
                                        <p:cTn id="19" dur="500" fill="hold"/>
                                        <p:tgtEl>
                                          <p:spTgt spid="31539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53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5397">
                                            <p:txEl>
                                              <p:pRg st="4" end="4"/>
                                            </p:txEl>
                                          </p:spTgt>
                                        </p:tgtEl>
                                        <p:attrNameLst>
                                          <p:attrName>style.visibility</p:attrName>
                                        </p:attrNameLst>
                                      </p:cBhvr>
                                      <p:to>
                                        <p:strVal val="visible"/>
                                      </p:to>
                                    </p:set>
                                    <p:anim calcmode="lin" valueType="num">
                                      <p:cBhvr additive="base">
                                        <p:cTn id="25" dur="500" fill="hold"/>
                                        <p:tgtEl>
                                          <p:spTgt spid="31539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539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5397">
                                            <p:txEl>
                                              <p:pRg st="5" end="5"/>
                                            </p:txEl>
                                          </p:spTgt>
                                        </p:tgtEl>
                                        <p:attrNameLst>
                                          <p:attrName>style.visibility</p:attrName>
                                        </p:attrNameLst>
                                      </p:cBhvr>
                                      <p:to>
                                        <p:strVal val="visible"/>
                                      </p:to>
                                    </p:set>
                                    <p:anim calcmode="lin" valueType="num">
                                      <p:cBhvr additive="base">
                                        <p:cTn id="31" dur="500" fill="hold"/>
                                        <p:tgtEl>
                                          <p:spTgt spid="31539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539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420" name="Rectangle 2"/>
          <p:cNvSpPr>
            <a:spLocks noGrp="1" noChangeArrowheads="1"/>
          </p:cNvSpPr>
          <p:nvPr>
            <p:ph type="body" idx="1"/>
          </p:nvPr>
        </p:nvSpPr>
        <p:spPr>
          <a:xfrm>
            <a:off x="381000" y="1196975"/>
            <a:ext cx="8458200" cy="5127625"/>
          </a:xfrm>
        </p:spPr>
        <p:txBody>
          <a:bodyPr/>
          <a:lstStyle/>
          <a:p>
            <a:pPr eaLnBrk="1" hangingPunct="1">
              <a:lnSpc>
                <a:spcPct val="160000"/>
              </a:lnSpc>
              <a:spcBef>
                <a:spcPct val="0"/>
              </a:spcBef>
            </a:pPr>
            <a:r>
              <a:rPr lang="zh-CN" altLang="en-US" smtClean="0">
                <a:latin typeface="楷体_GB2312" pitchFamily="49" charset="-122"/>
              </a:rPr>
              <a:t>页面大小与命中率关系的解释：</a:t>
            </a:r>
          </a:p>
          <a:p>
            <a:pPr lvl="1" eaLnBrk="1" hangingPunct="1">
              <a:lnSpc>
                <a:spcPct val="160000"/>
              </a:lnSpc>
              <a:spcBef>
                <a:spcPct val="0"/>
              </a:spcBef>
            </a:pPr>
            <a:r>
              <a:rPr lang="zh-CN" altLang="en-US" smtClean="0">
                <a:latin typeface="楷体_GB2312" pitchFamily="49" charset="-122"/>
              </a:rPr>
              <a:t>假设</a:t>
            </a:r>
            <a:r>
              <a:rPr lang="en-US" altLang="zh-CN" smtClean="0">
                <a:latin typeface="楷体_GB2312" pitchFamily="49" charset="-122"/>
              </a:rPr>
              <a:t>A</a:t>
            </a:r>
            <a:r>
              <a:rPr lang="en-US" altLang="zh-CN" baseline="-25000" smtClean="0">
                <a:latin typeface="楷体_GB2312" pitchFamily="49" charset="-122"/>
              </a:rPr>
              <a:t>t</a:t>
            </a:r>
            <a:r>
              <a:rPr lang="zh-CN" altLang="en-US" smtClean="0">
                <a:latin typeface="楷体_GB2312" pitchFamily="49" charset="-122"/>
              </a:rPr>
              <a:t>和</a:t>
            </a:r>
            <a:r>
              <a:rPr lang="en-US" altLang="zh-CN" smtClean="0">
                <a:latin typeface="楷体_GB2312" pitchFamily="49" charset="-122"/>
              </a:rPr>
              <a:t>A</a:t>
            </a:r>
            <a:r>
              <a:rPr lang="en-US" altLang="zh-CN" baseline="-25000" smtClean="0">
                <a:latin typeface="楷体_GB2312" pitchFamily="49" charset="-122"/>
              </a:rPr>
              <a:t>t+1</a:t>
            </a:r>
            <a:r>
              <a:rPr lang="zh-CN" altLang="en-US" smtClean="0">
                <a:latin typeface="楷体_GB2312" pitchFamily="49" charset="-122"/>
              </a:rPr>
              <a:t>是相邻两次访问主存的逻辑地址：</a:t>
            </a:r>
          </a:p>
          <a:p>
            <a:pPr lvl="1" eaLnBrk="1" hangingPunct="1">
              <a:lnSpc>
                <a:spcPct val="160000"/>
              </a:lnSpc>
              <a:spcBef>
                <a:spcPct val="0"/>
              </a:spcBef>
              <a:buFontTx/>
              <a:buNone/>
            </a:pPr>
            <a:r>
              <a:rPr lang="zh-CN" altLang="en-US" smtClean="0">
                <a:latin typeface="楷体_GB2312" pitchFamily="49" charset="-122"/>
              </a:rPr>
              <a:t>     </a:t>
            </a:r>
            <a:r>
              <a:rPr lang="en-US" altLang="zh-CN" smtClean="0">
                <a:latin typeface="楷体_GB2312" pitchFamily="49" charset="-122"/>
              </a:rPr>
              <a:t>d</a:t>
            </a:r>
            <a:r>
              <a:rPr lang="zh-CN" altLang="en-US" smtClean="0">
                <a:latin typeface="楷体_GB2312" pitchFamily="49" charset="-122"/>
              </a:rPr>
              <a:t>＝｜</a:t>
            </a:r>
            <a:r>
              <a:rPr lang="en-US" altLang="zh-CN" smtClean="0">
                <a:latin typeface="楷体_GB2312" pitchFamily="49" charset="-122"/>
              </a:rPr>
              <a:t>A</a:t>
            </a:r>
            <a:r>
              <a:rPr lang="en-US" altLang="zh-CN" baseline="-25000" smtClean="0">
                <a:latin typeface="楷体_GB2312" pitchFamily="49" charset="-122"/>
              </a:rPr>
              <a:t>t</a:t>
            </a:r>
            <a:r>
              <a:rPr lang="zh-CN" altLang="en-US" smtClean="0">
                <a:latin typeface="楷体_GB2312" pitchFamily="49" charset="-122"/>
              </a:rPr>
              <a:t>－</a:t>
            </a:r>
            <a:r>
              <a:rPr lang="en-US" altLang="zh-CN" smtClean="0">
                <a:latin typeface="楷体_GB2312" pitchFamily="49" charset="-122"/>
              </a:rPr>
              <a:t>A</a:t>
            </a:r>
            <a:r>
              <a:rPr lang="en-US" altLang="zh-CN" baseline="-25000" smtClean="0">
                <a:latin typeface="楷体_GB2312" pitchFamily="49" charset="-122"/>
              </a:rPr>
              <a:t>t+1</a:t>
            </a:r>
            <a:r>
              <a:rPr lang="zh-CN" altLang="en-US" smtClean="0">
                <a:latin typeface="楷体_GB2312" pitchFamily="49" charset="-122"/>
              </a:rPr>
              <a:t>｜。</a:t>
            </a:r>
          </a:p>
          <a:p>
            <a:pPr lvl="1" eaLnBrk="1" hangingPunct="1">
              <a:lnSpc>
                <a:spcPct val="160000"/>
              </a:lnSpc>
              <a:spcBef>
                <a:spcPct val="0"/>
              </a:spcBef>
              <a:buFontTx/>
              <a:buNone/>
            </a:pPr>
            <a:endParaRPr lang="zh-CN" altLang="en-US" smtClean="0">
              <a:latin typeface="楷体_GB2312" pitchFamily="49" charset="-122"/>
            </a:endParaRPr>
          </a:p>
          <a:p>
            <a:pPr lvl="1" eaLnBrk="1" hangingPunct="1">
              <a:lnSpc>
                <a:spcPct val="160000"/>
              </a:lnSpc>
              <a:spcBef>
                <a:spcPct val="0"/>
              </a:spcBef>
            </a:pPr>
            <a:r>
              <a:rPr lang="zh-CN" altLang="en-US" smtClean="0">
                <a:latin typeface="楷体_GB2312" pitchFamily="49" charset="-122"/>
              </a:rPr>
              <a:t>如果ｄ＜</a:t>
            </a:r>
            <a:r>
              <a:rPr lang="en-US" altLang="zh-CN" smtClean="0">
                <a:latin typeface="楷体_GB2312" pitchFamily="49" charset="-122"/>
              </a:rPr>
              <a:t>Sp</a:t>
            </a:r>
            <a:r>
              <a:rPr lang="zh-CN" altLang="en-US" smtClean="0">
                <a:latin typeface="楷体_GB2312" pitchFamily="49" charset="-122"/>
              </a:rPr>
              <a:t>，随着</a:t>
            </a:r>
            <a:r>
              <a:rPr lang="en-US" altLang="zh-CN" smtClean="0">
                <a:latin typeface="楷体_GB2312" pitchFamily="49" charset="-122"/>
              </a:rPr>
              <a:t>Sp</a:t>
            </a:r>
            <a:r>
              <a:rPr lang="zh-CN" altLang="en-US" smtClean="0">
                <a:latin typeface="楷体_GB2312" pitchFamily="49" charset="-122"/>
              </a:rPr>
              <a:t>增大，</a:t>
            </a:r>
            <a:r>
              <a:rPr lang="en-US" altLang="zh-CN" smtClean="0">
                <a:latin typeface="楷体_GB2312" pitchFamily="49" charset="-122"/>
              </a:rPr>
              <a:t>A</a:t>
            </a:r>
            <a:r>
              <a:rPr lang="en-US" altLang="zh-CN" baseline="-25000" smtClean="0">
                <a:latin typeface="楷体_GB2312" pitchFamily="49" charset="-122"/>
              </a:rPr>
              <a:t>t </a:t>
            </a:r>
            <a:r>
              <a:rPr lang="zh-CN" altLang="en-US" smtClean="0">
                <a:latin typeface="楷体_GB2312" pitchFamily="49" charset="-122"/>
              </a:rPr>
              <a:t>和 </a:t>
            </a:r>
            <a:r>
              <a:rPr lang="en-US" altLang="zh-CN" smtClean="0">
                <a:latin typeface="楷体_GB2312" pitchFamily="49" charset="-122"/>
              </a:rPr>
              <a:t>A</a:t>
            </a:r>
            <a:r>
              <a:rPr lang="en-US" altLang="zh-CN" baseline="-25000" smtClean="0">
                <a:latin typeface="楷体_GB2312" pitchFamily="49" charset="-122"/>
              </a:rPr>
              <a:t>t+1</a:t>
            </a:r>
            <a:r>
              <a:rPr lang="zh-CN" altLang="en-US" smtClean="0">
                <a:latin typeface="楷体_GB2312" pitchFamily="49" charset="-122"/>
              </a:rPr>
              <a:t>在同一页面的可能性增加，即命中率</a:t>
            </a:r>
            <a:r>
              <a:rPr lang="zh-CN" altLang="en-US" smtClean="0">
                <a:solidFill>
                  <a:srgbClr val="FF00FF"/>
                </a:solidFill>
                <a:latin typeface="楷体_GB2312" pitchFamily="49" charset="-122"/>
              </a:rPr>
              <a:t>Ｈ</a:t>
            </a:r>
            <a:r>
              <a:rPr lang="zh-CN" altLang="en-US" smtClean="0">
                <a:latin typeface="楷体_GB2312" pitchFamily="49" charset="-122"/>
              </a:rPr>
              <a:t>随着页面大小</a:t>
            </a:r>
            <a:r>
              <a:rPr lang="en-US" altLang="zh-CN" smtClean="0">
                <a:solidFill>
                  <a:srgbClr val="FF00FF"/>
                </a:solidFill>
                <a:latin typeface="楷体_GB2312" pitchFamily="49" charset="-122"/>
              </a:rPr>
              <a:t>Sp</a:t>
            </a:r>
            <a:r>
              <a:rPr lang="zh-CN" altLang="en-US" smtClean="0">
                <a:latin typeface="楷体_GB2312" pitchFamily="49" charset="-122"/>
              </a:rPr>
              <a:t>的增大而提高。</a:t>
            </a:r>
          </a:p>
          <a:p>
            <a:pPr lvl="1" eaLnBrk="1" hangingPunct="1">
              <a:lnSpc>
                <a:spcPct val="160000"/>
              </a:lnSpc>
              <a:spcBef>
                <a:spcPct val="0"/>
              </a:spcBef>
            </a:pPr>
            <a:endParaRPr lang="zh-CN" altLang="en-US" smtClean="0">
              <a:latin typeface="楷体_GB2312" pitchFamily="49" charset="-122"/>
            </a:endParaRPr>
          </a:p>
          <a:p>
            <a:pPr lvl="1" eaLnBrk="1" hangingPunct="1">
              <a:lnSpc>
                <a:spcPct val="160000"/>
              </a:lnSpc>
              <a:spcBef>
                <a:spcPct val="0"/>
              </a:spcBef>
            </a:pPr>
            <a:r>
              <a:rPr lang="zh-CN" altLang="en-US" smtClean="0">
                <a:latin typeface="楷体_GB2312" pitchFamily="49" charset="-122"/>
              </a:rPr>
              <a:t>如果ｄ＞</a:t>
            </a:r>
            <a:r>
              <a:rPr lang="en-US" altLang="zh-CN" smtClean="0">
                <a:latin typeface="楷体_GB2312" pitchFamily="49" charset="-122"/>
              </a:rPr>
              <a:t>Sp</a:t>
            </a:r>
            <a:r>
              <a:rPr lang="zh-CN" altLang="en-US" smtClean="0">
                <a:latin typeface="楷体_GB2312" pitchFamily="49" charset="-122"/>
              </a:rPr>
              <a:t>，</a:t>
            </a:r>
            <a:r>
              <a:rPr lang="en-US" altLang="zh-CN" smtClean="0">
                <a:latin typeface="楷体_GB2312" pitchFamily="49" charset="-122"/>
              </a:rPr>
              <a:t>A</a:t>
            </a:r>
            <a:r>
              <a:rPr lang="en-US" altLang="zh-CN" baseline="-25000" smtClean="0">
                <a:latin typeface="楷体_GB2312" pitchFamily="49" charset="-122"/>
              </a:rPr>
              <a:t>t</a:t>
            </a:r>
            <a:r>
              <a:rPr lang="zh-CN" altLang="en-US" smtClean="0">
                <a:latin typeface="楷体_GB2312" pitchFamily="49" charset="-122"/>
              </a:rPr>
              <a:t>和</a:t>
            </a:r>
            <a:r>
              <a:rPr lang="en-US" altLang="zh-CN" smtClean="0">
                <a:latin typeface="楷体_GB2312" pitchFamily="49" charset="-122"/>
              </a:rPr>
              <a:t>A</a:t>
            </a:r>
            <a:r>
              <a:rPr lang="en-US" altLang="zh-CN" baseline="-25000" smtClean="0">
                <a:latin typeface="楷体_GB2312" pitchFamily="49" charset="-122"/>
              </a:rPr>
              <a:t>t+1</a:t>
            </a:r>
            <a:r>
              <a:rPr lang="zh-CN" altLang="en-US" smtClean="0">
                <a:latin typeface="楷体_GB2312" pitchFamily="49" charset="-122"/>
              </a:rPr>
              <a:t>一定不在同一个页面内。随着</a:t>
            </a:r>
            <a:r>
              <a:rPr lang="en-US" altLang="zh-CN" smtClean="0">
                <a:latin typeface="楷体_GB2312" pitchFamily="49" charset="-122"/>
              </a:rPr>
              <a:t>Sp</a:t>
            </a:r>
            <a:r>
              <a:rPr lang="zh-CN" altLang="en-US" smtClean="0">
                <a:latin typeface="楷体_GB2312" pitchFamily="49" charset="-122"/>
              </a:rPr>
              <a:t>增大，主存页面数减少，页面替换更加频繁。Ｈ随着</a:t>
            </a:r>
            <a:r>
              <a:rPr lang="en-US" altLang="zh-CN" smtClean="0">
                <a:solidFill>
                  <a:srgbClr val="FF0000"/>
                </a:solidFill>
                <a:latin typeface="楷体_GB2312" pitchFamily="49" charset="-122"/>
              </a:rPr>
              <a:t>Sp</a:t>
            </a:r>
            <a:r>
              <a:rPr lang="zh-CN" altLang="en-US" smtClean="0">
                <a:latin typeface="楷体_GB2312" pitchFamily="49" charset="-122"/>
              </a:rPr>
              <a:t>的增大而降低。</a:t>
            </a:r>
          </a:p>
        </p:txBody>
      </p:sp>
      <p:sp>
        <p:nvSpPr>
          <p:cNvPr id="316421" name="Rectangle 3"/>
          <p:cNvSpPr>
            <a:spLocks noGrp="1" noChangeArrowheads="1"/>
          </p:cNvSpPr>
          <p:nvPr>
            <p:ph type="title"/>
          </p:nvPr>
        </p:nvSpPr>
        <p:spPr>
          <a:xfrm>
            <a:off x="442913" y="552450"/>
            <a:ext cx="8243887" cy="500063"/>
          </a:xfrm>
          <a:noFill/>
        </p:spPr>
        <p:txBody>
          <a:bodyPr/>
          <a:lstStyle/>
          <a:p>
            <a:pPr eaLnBrk="1" hangingPunct="1">
              <a:lnSpc>
                <a:spcPct val="105000"/>
              </a:lnSpc>
              <a:spcBef>
                <a:spcPct val="5000"/>
              </a:spcBef>
            </a:pPr>
            <a:r>
              <a:rPr lang="zh-CN" altLang="en-US" sz="3200" smtClean="0">
                <a:latin typeface="楷体_GB2312" pitchFamily="49" charset="-122"/>
              </a:rPr>
              <a:t>页面大小与命中率的关系</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8DF2730B-0190-4270-B063-935C396D965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117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4" name="Rectangle 2"/>
          <p:cNvSpPr>
            <a:spLocks noGrp="1" noChangeArrowheads="1"/>
          </p:cNvSpPr>
          <p:nvPr>
            <p:ph type="title"/>
          </p:nvPr>
        </p:nvSpPr>
        <p:spPr/>
        <p:txBody>
          <a:bodyPr/>
          <a:lstStyle/>
          <a:p>
            <a:pPr eaLnBrk="1" hangingPunct="1"/>
            <a:r>
              <a:rPr lang="zh-CN" altLang="en-US" sz="3200" smtClean="0">
                <a:latin typeface="楷体_GB2312" pitchFamily="49" charset="-122"/>
              </a:rPr>
              <a:t>页面大小与命中率的关系</a:t>
            </a:r>
            <a:r>
              <a:rPr lang="zh-CN" altLang="en-US" sz="1600" smtClean="0"/>
              <a:t>（续）</a:t>
            </a:r>
          </a:p>
        </p:txBody>
      </p:sp>
      <p:sp>
        <p:nvSpPr>
          <p:cNvPr id="317445" name="Rectangle 3"/>
          <p:cNvSpPr>
            <a:spLocks noGrp="1" noChangeArrowheads="1"/>
          </p:cNvSpPr>
          <p:nvPr>
            <p:ph type="body" sz="half" idx="1"/>
          </p:nvPr>
        </p:nvSpPr>
        <p:spPr>
          <a:xfrm>
            <a:off x="227013" y="2396527"/>
            <a:ext cx="4546600" cy="5146675"/>
          </a:xfrm>
        </p:spPr>
        <p:txBody>
          <a:bodyPr/>
          <a:lstStyle/>
          <a:p>
            <a:pPr eaLnBrk="1" hangingPunct="1">
              <a:lnSpc>
                <a:spcPct val="150000"/>
              </a:lnSpc>
            </a:pPr>
            <a:r>
              <a:rPr lang="zh-CN" altLang="en-US" sz="1800" dirty="0" smtClean="0">
                <a:latin typeface="微软雅黑" panose="020B0503020204020204" pitchFamily="34" charset="-122"/>
                <a:ea typeface="微软雅黑" panose="020B0503020204020204" pitchFamily="34" charset="-122"/>
              </a:rPr>
              <a:t>当</a:t>
            </a:r>
            <a:r>
              <a:rPr lang="en-US" altLang="zh-CN" sz="1800" dirty="0" err="1" smtClean="0">
                <a:latin typeface="微软雅黑" panose="020B0503020204020204" pitchFamily="34" charset="-122"/>
                <a:ea typeface="微软雅黑" panose="020B0503020204020204" pitchFamily="34" charset="-122"/>
              </a:rPr>
              <a:t>Sp</a:t>
            </a:r>
            <a:r>
              <a:rPr lang="zh-CN" altLang="en-US" sz="1800" dirty="0" smtClean="0">
                <a:latin typeface="微软雅黑" panose="020B0503020204020204" pitchFamily="34" charset="-122"/>
                <a:ea typeface="微软雅黑" panose="020B0503020204020204" pitchFamily="34" charset="-122"/>
              </a:rPr>
              <a:t>比较小的时候，前一种情况是主要的，Ｈ随着</a:t>
            </a:r>
            <a:r>
              <a:rPr lang="en-US" altLang="zh-CN" sz="1800" dirty="0" err="1" smtClean="0">
                <a:latin typeface="微软雅黑" panose="020B0503020204020204" pitchFamily="34" charset="-122"/>
                <a:ea typeface="微软雅黑" panose="020B0503020204020204" pitchFamily="34" charset="-122"/>
              </a:rPr>
              <a:t>Sp</a:t>
            </a:r>
            <a:r>
              <a:rPr lang="zh-CN" altLang="en-US" sz="1800" dirty="0" smtClean="0">
                <a:latin typeface="微软雅黑" panose="020B0503020204020204" pitchFamily="34" charset="-122"/>
                <a:ea typeface="微软雅黑" panose="020B0503020204020204" pitchFamily="34" charset="-122"/>
              </a:rPr>
              <a:t>的增大而提高。当</a:t>
            </a:r>
            <a:r>
              <a:rPr lang="en-US" altLang="zh-CN" sz="1800" dirty="0" err="1" smtClean="0">
                <a:latin typeface="微软雅黑" panose="020B0503020204020204" pitchFamily="34" charset="-122"/>
                <a:ea typeface="微软雅黑" panose="020B0503020204020204" pitchFamily="34" charset="-122"/>
              </a:rPr>
              <a:t>Sp</a:t>
            </a:r>
            <a:r>
              <a:rPr lang="zh-CN" altLang="en-US" sz="1800" dirty="0" smtClean="0">
                <a:latin typeface="微软雅黑" panose="020B0503020204020204" pitchFamily="34" charset="-122"/>
                <a:ea typeface="微软雅黑" panose="020B0503020204020204" pitchFamily="34" charset="-122"/>
              </a:rPr>
              <a:t>达到某一个最大值之后，后一种情况成为主要的，Ｈ随着</a:t>
            </a:r>
            <a:r>
              <a:rPr lang="en-US" altLang="zh-CN" sz="1800" dirty="0" err="1" smtClean="0">
                <a:latin typeface="微软雅黑" panose="020B0503020204020204" pitchFamily="34" charset="-122"/>
                <a:ea typeface="微软雅黑" panose="020B0503020204020204" pitchFamily="34" charset="-122"/>
              </a:rPr>
              <a:t>Sp</a:t>
            </a:r>
            <a:r>
              <a:rPr lang="zh-CN" altLang="en-US" sz="1800" dirty="0" smtClean="0">
                <a:latin typeface="微软雅黑" panose="020B0503020204020204" pitchFamily="34" charset="-122"/>
                <a:ea typeface="微软雅黑" panose="020B0503020204020204" pitchFamily="34" charset="-122"/>
              </a:rPr>
              <a:t>的增大而降低。</a:t>
            </a:r>
          </a:p>
          <a:p>
            <a:pPr eaLnBrk="1" hangingPunct="1">
              <a:lnSpc>
                <a:spcPct val="150000"/>
              </a:lnSpc>
            </a:pPr>
            <a:r>
              <a:rPr lang="zh-CN" altLang="en-US" sz="1800" dirty="0" smtClean="0">
                <a:latin typeface="微软雅黑" panose="020B0503020204020204" pitchFamily="34" charset="-122"/>
                <a:ea typeface="微软雅黑" panose="020B0503020204020204" pitchFamily="34" charset="-122"/>
              </a:rPr>
              <a:t>当页面增大时，造成的浪费也要增加。</a:t>
            </a:r>
          </a:p>
          <a:p>
            <a:pPr eaLnBrk="1" hangingPunct="1">
              <a:lnSpc>
                <a:spcPct val="150000"/>
              </a:lnSpc>
            </a:pPr>
            <a:r>
              <a:rPr lang="zh-CN" altLang="en-US" sz="1800" dirty="0" smtClean="0">
                <a:latin typeface="微软雅黑" panose="020B0503020204020204" pitchFamily="34" charset="-122"/>
                <a:ea typeface="微软雅黑" panose="020B0503020204020204" pitchFamily="34" charset="-122"/>
              </a:rPr>
              <a:t>当页面减小时，页表和页面表在主存储器中所占的比例将增加。</a:t>
            </a:r>
          </a:p>
          <a:p>
            <a:pPr eaLnBrk="1" hangingPunct="1">
              <a:lnSpc>
                <a:spcPct val="150000"/>
              </a:lnSpc>
            </a:pPr>
            <a:endParaRPr lang="en-US" altLang="zh-CN" sz="1800" dirty="0" smtClean="0">
              <a:latin typeface="微软雅黑" panose="020B0503020204020204" pitchFamily="34" charset="-122"/>
              <a:ea typeface="微软雅黑" panose="020B0503020204020204" pitchFamily="34" charset="-122"/>
            </a:endParaRPr>
          </a:p>
        </p:txBody>
      </p:sp>
      <p:grpSp>
        <p:nvGrpSpPr>
          <p:cNvPr id="317446" name="Group 23"/>
          <p:cNvGrpSpPr>
            <a:grpSpLocks/>
          </p:cNvGrpSpPr>
          <p:nvPr/>
        </p:nvGrpSpPr>
        <p:grpSpPr bwMode="auto">
          <a:xfrm>
            <a:off x="5003800" y="1916113"/>
            <a:ext cx="3324225" cy="2922587"/>
            <a:chOff x="3061" y="1298"/>
            <a:chExt cx="2094" cy="1841"/>
          </a:xfrm>
        </p:grpSpPr>
        <p:sp>
          <p:nvSpPr>
            <p:cNvPr id="317448" name="Freeform 8"/>
            <p:cNvSpPr>
              <a:spLocks noEditPoints="1"/>
            </p:cNvSpPr>
            <p:nvPr/>
          </p:nvSpPr>
          <p:spPr bwMode="auto">
            <a:xfrm>
              <a:off x="3123" y="2879"/>
              <a:ext cx="2032" cy="82"/>
            </a:xfrm>
            <a:custGeom>
              <a:avLst/>
              <a:gdLst>
                <a:gd name="T0" fmla="*/ 0 w 3519"/>
                <a:gd name="T1" fmla="*/ 32 h 143"/>
                <a:gd name="T2" fmla="*/ 2008 w 3519"/>
                <a:gd name="T3" fmla="*/ 32 h 143"/>
                <a:gd name="T4" fmla="*/ 2008 w 3519"/>
                <a:gd name="T5" fmla="*/ 50 h 143"/>
                <a:gd name="T6" fmla="*/ 0 w 3519"/>
                <a:gd name="T7" fmla="*/ 50 h 143"/>
                <a:gd name="T8" fmla="*/ 0 w 3519"/>
                <a:gd name="T9" fmla="*/ 32 h 143"/>
                <a:gd name="T10" fmla="*/ 1938 w 3519"/>
                <a:gd name="T11" fmla="*/ 2 h 143"/>
                <a:gd name="T12" fmla="*/ 2032 w 3519"/>
                <a:gd name="T13" fmla="*/ 41 h 143"/>
                <a:gd name="T14" fmla="*/ 1938 w 3519"/>
                <a:gd name="T15" fmla="*/ 80 h 143"/>
                <a:gd name="T16" fmla="*/ 1926 w 3519"/>
                <a:gd name="T17" fmla="*/ 75 h 143"/>
                <a:gd name="T18" fmla="*/ 1931 w 3519"/>
                <a:gd name="T19" fmla="*/ 63 h 143"/>
                <a:gd name="T20" fmla="*/ 2005 w 3519"/>
                <a:gd name="T21" fmla="*/ 33 h 143"/>
                <a:gd name="T22" fmla="*/ 2005 w 3519"/>
                <a:gd name="T23" fmla="*/ 49 h 143"/>
                <a:gd name="T24" fmla="*/ 1931 w 3519"/>
                <a:gd name="T25" fmla="*/ 19 h 143"/>
                <a:gd name="T26" fmla="*/ 1926 w 3519"/>
                <a:gd name="T27" fmla="*/ 7 h 143"/>
                <a:gd name="T28" fmla="*/ 1938 w 3519"/>
                <a:gd name="T29" fmla="*/ 2 h 1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19" h="143">
                  <a:moveTo>
                    <a:pt x="0" y="55"/>
                  </a:moveTo>
                  <a:lnTo>
                    <a:pt x="3478" y="55"/>
                  </a:lnTo>
                  <a:lnTo>
                    <a:pt x="3478" y="87"/>
                  </a:lnTo>
                  <a:lnTo>
                    <a:pt x="0" y="87"/>
                  </a:lnTo>
                  <a:lnTo>
                    <a:pt x="0" y="55"/>
                  </a:lnTo>
                  <a:close/>
                  <a:moveTo>
                    <a:pt x="3356" y="3"/>
                  </a:moveTo>
                  <a:lnTo>
                    <a:pt x="3519" y="71"/>
                  </a:lnTo>
                  <a:lnTo>
                    <a:pt x="3356" y="140"/>
                  </a:lnTo>
                  <a:cubicBezTo>
                    <a:pt x="3348" y="143"/>
                    <a:pt x="3338" y="139"/>
                    <a:pt x="3335" y="131"/>
                  </a:cubicBezTo>
                  <a:cubicBezTo>
                    <a:pt x="3332" y="123"/>
                    <a:pt x="3335" y="113"/>
                    <a:pt x="3344" y="110"/>
                  </a:cubicBezTo>
                  <a:lnTo>
                    <a:pt x="3472" y="57"/>
                  </a:lnTo>
                  <a:lnTo>
                    <a:pt x="3472" y="86"/>
                  </a:lnTo>
                  <a:lnTo>
                    <a:pt x="3344" y="33"/>
                  </a:lnTo>
                  <a:cubicBezTo>
                    <a:pt x="3335" y="30"/>
                    <a:pt x="3332" y="20"/>
                    <a:pt x="3335" y="12"/>
                  </a:cubicBezTo>
                  <a:cubicBezTo>
                    <a:pt x="3338" y="4"/>
                    <a:pt x="3348" y="0"/>
                    <a:pt x="3356" y="3"/>
                  </a:cubicBezTo>
                  <a:close/>
                </a:path>
              </a:pathLst>
            </a:custGeom>
            <a:solidFill>
              <a:srgbClr val="FF0000"/>
            </a:solidFill>
            <a:ln w="14351" cap="flat">
              <a:solidFill>
                <a:srgbClr val="FF0000"/>
              </a:solidFill>
              <a:prstDash val="solid"/>
              <a:bevel/>
              <a:headEnd/>
              <a:tailEnd/>
            </a:ln>
          </p:spPr>
          <p:txBody>
            <a:bodyPr/>
            <a:lstStyle/>
            <a:p>
              <a:endParaRPr lang="zh-CN" altLang="en-US"/>
            </a:p>
          </p:txBody>
        </p:sp>
        <p:sp>
          <p:nvSpPr>
            <p:cNvPr id="317449" name="Freeform 9"/>
            <p:cNvSpPr>
              <a:spLocks noEditPoints="1"/>
            </p:cNvSpPr>
            <p:nvPr/>
          </p:nvSpPr>
          <p:spPr bwMode="auto">
            <a:xfrm>
              <a:off x="3107" y="1298"/>
              <a:ext cx="82" cy="1605"/>
            </a:xfrm>
            <a:custGeom>
              <a:avLst/>
              <a:gdLst>
                <a:gd name="T0" fmla="*/ 32 w 143"/>
                <a:gd name="T1" fmla="*/ 1605 h 2782"/>
                <a:gd name="T2" fmla="*/ 32 w 143"/>
                <a:gd name="T3" fmla="*/ 24 h 2782"/>
                <a:gd name="T4" fmla="*/ 50 w 143"/>
                <a:gd name="T5" fmla="*/ 24 h 2782"/>
                <a:gd name="T6" fmla="*/ 50 w 143"/>
                <a:gd name="T7" fmla="*/ 1605 h 2782"/>
                <a:gd name="T8" fmla="*/ 32 w 143"/>
                <a:gd name="T9" fmla="*/ 1605 h 2782"/>
                <a:gd name="T10" fmla="*/ 2 w 143"/>
                <a:gd name="T11" fmla="*/ 94 h 2782"/>
                <a:gd name="T12" fmla="*/ 41 w 143"/>
                <a:gd name="T13" fmla="*/ 0 h 2782"/>
                <a:gd name="T14" fmla="*/ 80 w 143"/>
                <a:gd name="T15" fmla="*/ 94 h 2782"/>
                <a:gd name="T16" fmla="*/ 75 w 143"/>
                <a:gd name="T17" fmla="*/ 106 h 2782"/>
                <a:gd name="T18" fmla="*/ 63 w 143"/>
                <a:gd name="T19" fmla="*/ 101 h 2782"/>
                <a:gd name="T20" fmla="*/ 33 w 143"/>
                <a:gd name="T21" fmla="*/ 27 h 2782"/>
                <a:gd name="T22" fmla="*/ 49 w 143"/>
                <a:gd name="T23" fmla="*/ 27 h 2782"/>
                <a:gd name="T24" fmla="*/ 19 w 143"/>
                <a:gd name="T25" fmla="*/ 101 h 2782"/>
                <a:gd name="T26" fmla="*/ 7 w 143"/>
                <a:gd name="T27" fmla="*/ 106 h 2782"/>
                <a:gd name="T28" fmla="*/ 2 w 143"/>
                <a:gd name="T29" fmla="*/ 94 h 27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3" h="2782">
                  <a:moveTo>
                    <a:pt x="55" y="2782"/>
                  </a:moveTo>
                  <a:lnTo>
                    <a:pt x="55" y="41"/>
                  </a:lnTo>
                  <a:lnTo>
                    <a:pt x="87" y="41"/>
                  </a:lnTo>
                  <a:lnTo>
                    <a:pt x="87" y="2782"/>
                  </a:lnTo>
                  <a:lnTo>
                    <a:pt x="55" y="2782"/>
                  </a:lnTo>
                  <a:close/>
                  <a:moveTo>
                    <a:pt x="3" y="163"/>
                  </a:moveTo>
                  <a:lnTo>
                    <a:pt x="71" y="0"/>
                  </a:lnTo>
                  <a:lnTo>
                    <a:pt x="140" y="163"/>
                  </a:lnTo>
                  <a:cubicBezTo>
                    <a:pt x="143" y="171"/>
                    <a:pt x="139" y="181"/>
                    <a:pt x="131" y="184"/>
                  </a:cubicBezTo>
                  <a:cubicBezTo>
                    <a:pt x="123" y="187"/>
                    <a:pt x="113" y="183"/>
                    <a:pt x="110" y="175"/>
                  </a:cubicBezTo>
                  <a:lnTo>
                    <a:pt x="57" y="47"/>
                  </a:lnTo>
                  <a:lnTo>
                    <a:pt x="86" y="47"/>
                  </a:lnTo>
                  <a:lnTo>
                    <a:pt x="33" y="175"/>
                  </a:lnTo>
                  <a:cubicBezTo>
                    <a:pt x="30" y="183"/>
                    <a:pt x="20" y="187"/>
                    <a:pt x="12" y="184"/>
                  </a:cubicBezTo>
                  <a:cubicBezTo>
                    <a:pt x="4" y="181"/>
                    <a:pt x="0" y="171"/>
                    <a:pt x="3" y="163"/>
                  </a:cubicBezTo>
                  <a:close/>
                </a:path>
              </a:pathLst>
            </a:custGeom>
            <a:solidFill>
              <a:srgbClr val="FF0000"/>
            </a:solidFill>
            <a:ln w="14351" cap="flat">
              <a:solidFill>
                <a:srgbClr val="FF0000"/>
              </a:solidFill>
              <a:prstDash val="solid"/>
              <a:bevel/>
              <a:headEnd/>
              <a:tailEnd/>
            </a:ln>
          </p:spPr>
          <p:txBody>
            <a:bodyPr/>
            <a:lstStyle/>
            <a:p>
              <a:endParaRPr lang="zh-CN" altLang="en-US"/>
            </a:p>
          </p:txBody>
        </p:sp>
        <p:sp>
          <p:nvSpPr>
            <p:cNvPr id="317450" name="Rectangle 10"/>
            <p:cNvSpPr>
              <a:spLocks noChangeArrowheads="1"/>
            </p:cNvSpPr>
            <p:nvPr/>
          </p:nvSpPr>
          <p:spPr bwMode="auto">
            <a:xfrm>
              <a:off x="4286" y="2976"/>
              <a:ext cx="66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700">
                  <a:solidFill>
                    <a:srgbClr val="006699"/>
                  </a:solidFill>
                  <a:latin typeface="楷体_GB2312" pitchFamily="49" charset="-122"/>
                </a:rPr>
                <a:t>页面大小</a:t>
              </a:r>
              <a:r>
                <a:rPr lang="en-US" altLang="zh-CN" sz="1700">
                  <a:solidFill>
                    <a:srgbClr val="006699"/>
                  </a:solidFill>
                  <a:latin typeface="楷体_GB2312" pitchFamily="49" charset="-122"/>
                </a:rPr>
                <a:t>S</a:t>
              </a:r>
              <a:r>
                <a:rPr lang="en-US" altLang="zh-CN" baseline="-25000">
                  <a:solidFill>
                    <a:srgbClr val="006699"/>
                  </a:solidFill>
                  <a:latin typeface="楷体_GB2312" pitchFamily="49" charset="-122"/>
                </a:rPr>
                <a:t>P</a:t>
              </a:r>
            </a:p>
          </p:txBody>
        </p:sp>
        <p:sp>
          <p:nvSpPr>
            <p:cNvPr id="317451" name="Freeform 12"/>
            <p:cNvSpPr>
              <a:spLocks noEditPoints="1"/>
            </p:cNvSpPr>
            <p:nvPr/>
          </p:nvSpPr>
          <p:spPr bwMode="auto">
            <a:xfrm>
              <a:off x="3146" y="1475"/>
              <a:ext cx="1654" cy="9"/>
            </a:xfrm>
            <a:custGeom>
              <a:avLst/>
              <a:gdLst>
                <a:gd name="T0" fmla="*/ 37 w 2864"/>
                <a:gd name="T1" fmla="*/ 5 h 16"/>
                <a:gd name="T2" fmla="*/ 0 w 2864"/>
                <a:gd name="T3" fmla="*/ 5 h 16"/>
                <a:gd name="T4" fmla="*/ 97 w 2864"/>
                <a:gd name="T5" fmla="*/ 0 h 16"/>
                <a:gd name="T6" fmla="*/ 69 w 2864"/>
                <a:gd name="T7" fmla="*/ 9 h 16"/>
                <a:gd name="T8" fmla="*/ 134 w 2864"/>
                <a:gd name="T9" fmla="*/ 0 h 16"/>
                <a:gd name="T10" fmla="*/ 162 w 2864"/>
                <a:gd name="T11" fmla="*/ 9 h 16"/>
                <a:gd name="T12" fmla="*/ 134 w 2864"/>
                <a:gd name="T13" fmla="*/ 0 h 16"/>
                <a:gd name="T14" fmla="*/ 231 w 2864"/>
                <a:gd name="T15" fmla="*/ 5 h 16"/>
                <a:gd name="T16" fmla="*/ 194 w 2864"/>
                <a:gd name="T17" fmla="*/ 5 h 16"/>
                <a:gd name="T18" fmla="*/ 291 w 2864"/>
                <a:gd name="T19" fmla="*/ 0 h 16"/>
                <a:gd name="T20" fmla="*/ 263 w 2864"/>
                <a:gd name="T21" fmla="*/ 9 h 16"/>
                <a:gd name="T22" fmla="*/ 328 w 2864"/>
                <a:gd name="T23" fmla="*/ 0 h 16"/>
                <a:gd name="T24" fmla="*/ 356 w 2864"/>
                <a:gd name="T25" fmla="*/ 9 h 16"/>
                <a:gd name="T26" fmla="*/ 328 w 2864"/>
                <a:gd name="T27" fmla="*/ 0 h 16"/>
                <a:gd name="T28" fmla="*/ 425 w 2864"/>
                <a:gd name="T29" fmla="*/ 5 h 16"/>
                <a:gd name="T30" fmla="*/ 388 w 2864"/>
                <a:gd name="T31" fmla="*/ 5 h 16"/>
                <a:gd name="T32" fmla="*/ 485 w 2864"/>
                <a:gd name="T33" fmla="*/ 0 h 16"/>
                <a:gd name="T34" fmla="*/ 457 w 2864"/>
                <a:gd name="T35" fmla="*/ 9 h 16"/>
                <a:gd name="T36" fmla="*/ 522 w 2864"/>
                <a:gd name="T37" fmla="*/ 0 h 16"/>
                <a:gd name="T38" fmla="*/ 550 w 2864"/>
                <a:gd name="T39" fmla="*/ 9 h 16"/>
                <a:gd name="T40" fmla="*/ 522 w 2864"/>
                <a:gd name="T41" fmla="*/ 0 h 16"/>
                <a:gd name="T42" fmla="*/ 619 w 2864"/>
                <a:gd name="T43" fmla="*/ 5 h 16"/>
                <a:gd name="T44" fmla="*/ 582 w 2864"/>
                <a:gd name="T45" fmla="*/ 5 h 16"/>
                <a:gd name="T46" fmla="*/ 679 w 2864"/>
                <a:gd name="T47" fmla="*/ 0 h 16"/>
                <a:gd name="T48" fmla="*/ 651 w 2864"/>
                <a:gd name="T49" fmla="*/ 9 h 16"/>
                <a:gd name="T50" fmla="*/ 716 w 2864"/>
                <a:gd name="T51" fmla="*/ 0 h 16"/>
                <a:gd name="T52" fmla="*/ 744 w 2864"/>
                <a:gd name="T53" fmla="*/ 9 h 16"/>
                <a:gd name="T54" fmla="*/ 716 w 2864"/>
                <a:gd name="T55" fmla="*/ 0 h 16"/>
                <a:gd name="T56" fmla="*/ 813 w 2864"/>
                <a:gd name="T57" fmla="*/ 5 h 16"/>
                <a:gd name="T58" fmla="*/ 776 w 2864"/>
                <a:gd name="T59" fmla="*/ 5 h 16"/>
                <a:gd name="T60" fmla="*/ 873 w 2864"/>
                <a:gd name="T61" fmla="*/ 0 h 16"/>
                <a:gd name="T62" fmla="*/ 845 w 2864"/>
                <a:gd name="T63" fmla="*/ 9 h 16"/>
                <a:gd name="T64" fmla="*/ 910 w 2864"/>
                <a:gd name="T65" fmla="*/ 0 h 16"/>
                <a:gd name="T66" fmla="*/ 938 w 2864"/>
                <a:gd name="T67" fmla="*/ 9 h 16"/>
                <a:gd name="T68" fmla="*/ 910 w 2864"/>
                <a:gd name="T69" fmla="*/ 0 h 16"/>
                <a:gd name="T70" fmla="*/ 1007 w 2864"/>
                <a:gd name="T71" fmla="*/ 5 h 16"/>
                <a:gd name="T72" fmla="*/ 970 w 2864"/>
                <a:gd name="T73" fmla="*/ 5 h 16"/>
                <a:gd name="T74" fmla="*/ 1067 w 2864"/>
                <a:gd name="T75" fmla="*/ 0 h 16"/>
                <a:gd name="T76" fmla="*/ 1040 w 2864"/>
                <a:gd name="T77" fmla="*/ 9 h 16"/>
                <a:gd name="T78" fmla="*/ 1104 w 2864"/>
                <a:gd name="T79" fmla="*/ 0 h 16"/>
                <a:gd name="T80" fmla="*/ 1132 w 2864"/>
                <a:gd name="T81" fmla="*/ 9 h 16"/>
                <a:gd name="T82" fmla="*/ 1104 w 2864"/>
                <a:gd name="T83" fmla="*/ 0 h 16"/>
                <a:gd name="T84" fmla="*/ 1201 w 2864"/>
                <a:gd name="T85" fmla="*/ 5 h 16"/>
                <a:gd name="T86" fmla="*/ 1164 w 2864"/>
                <a:gd name="T87" fmla="*/ 5 h 16"/>
                <a:gd name="T88" fmla="*/ 1261 w 2864"/>
                <a:gd name="T89" fmla="*/ 0 h 16"/>
                <a:gd name="T90" fmla="*/ 1234 w 2864"/>
                <a:gd name="T91" fmla="*/ 9 h 16"/>
                <a:gd name="T92" fmla="*/ 1298 w 2864"/>
                <a:gd name="T93" fmla="*/ 0 h 16"/>
                <a:gd name="T94" fmla="*/ 1326 w 2864"/>
                <a:gd name="T95" fmla="*/ 9 h 16"/>
                <a:gd name="T96" fmla="*/ 1298 w 2864"/>
                <a:gd name="T97" fmla="*/ 0 h 16"/>
                <a:gd name="T98" fmla="*/ 1395 w 2864"/>
                <a:gd name="T99" fmla="*/ 5 h 16"/>
                <a:gd name="T100" fmla="*/ 1358 w 2864"/>
                <a:gd name="T101" fmla="*/ 5 h 16"/>
                <a:gd name="T102" fmla="*/ 1455 w 2864"/>
                <a:gd name="T103" fmla="*/ 0 h 16"/>
                <a:gd name="T104" fmla="*/ 1428 w 2864"/>
                <a:gd name="T105" fmla="*/ 9 h 16"/>
                <a:gd name="T106" fmla="*/ 1492 w 2864"/>
                <a:gd name="T107" fmla="*/ 0 h 16"/>
                <a:gd name="T108" fmla="*/ 1520 w 2864"/>
                <a:gd name="T109" fmla="*/ 9 h 16"/>
                <a:gd name="T110" fmla="*/ 1492 w 2864"/>
                <a:gd name="T111" fmla="*/ 0 h 16"/>
                <a:gd name="T112" fmla="*/ 1589 w 2864"/>
                <a:gd name="T113" fmla="*/ 5 h 16"/>
                <a:gd name="T114" fmla="*/ 1552 w 2864"/>
                <a:gd name="T115" fmla="*/ 5 h 16"/>
                <a:gd name="T116" fmla="*/ 1649 w 2864"/>
                <a:gd name="T117" fmla="*/ 0 h 16"/>
                <a:gd name="T118" fmla="*/ 1622 w 2864"/>
                <a:gd name="T119" fmla="*/ 9 h 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4" h="16">
                  <a:moveTo>
                    <a:pt x="8" y="0"/>
                  </a:moveTo>
                  <a:lnTo>
                    <a:pt x="56" y="0"/>
                  </a:lnTo>
                  <a:cubicBezTo>
                    <a:pt x="61" y="0"/>
                    <a:pt x="64" y="4"/>
                    <a:pt x="64" y="8"/>
                  </a:cubicBezTo>
                  <a:cubicBezTo>
                    <a:pt x="64" y="13"/>
                    <a:pt x="61" y="16"/>
                    <a:pt x="56" y="16"/>
                  </a:cubicBezTo>
                  <a:lnTo>
                    <a:pt x="8" y="16"/>
                  </a:lnTo>
                  <a:cubicBezTo>
                    <a:pt x="4" y="16"/>
                    <a:pt x="0" y="13"/>
                    <a:pt x="0" y="8"/>
                  </a:cubicBezTo>
                  <a:cubicBezTo>
                    <a:pt x="0" y="4"/>
                    <a:pt x="4" y="0"/>
                    <a:pt x="8" y="0"/>
                  </a:cubicBezTo>
                  <a:close/>
                  <a:moveTo>
                    <a:pt x="120" y="0"/>
                  </a:moveTo>
                  <a:lnTo>
                    <a:pt x="168" y="0"/>
                  </a:lnTo>
                  <a:cubicBezTo>
                    <a:pt x="173" y="0"/>
                    <a:pt x="176" y="4"/>
                    <a:pt x="176" y="8"/>
                  </a:cubicBezTo>
                  <a:cubicBezTo>
                    <a:pt x="176" y="13"/>
                    <a:pt x="173" y="16"/>
                    <a:pt x="168" y="16"/>
                  </a:cubicBezTo>
                  <a:lnTo>
                    <a:pt x="120" y="16"/>
                  </a:lnTo>
                  <a:cubicBezTo>
                    <a:pt x="116" y="16"/>
                    <a:pt x="112" y="13"/>
                    <a:pt x="112" y="8"/>
                  </a:cubicBezTo>
                  <a:cubicBezTo>
                    <a:pt x="112" y="4"/>
                    <a:pt x="116" y="0"/>
                    <a:pt x="120" y="0"/>
                  </a:cubicBezTo>
                  <a:close/>
                  <a:moveTo>
                    <a:pt x="232" y="0"/>
                  </a:moveTo>
                  <a:lnTo>
                    <a:pt x="280" y="0"/>
                  </a:lnTo>
                  <a:cubicBezTo>
                    <a:pt x="285" y="0"/>
                    <a:pt x="288" y="4"/>
                    <a:pt x="288" y="8"/>
                  </a:cubicBezTo>
                  <a:cubicBezTo>
                    <a:pt x="288" y="13"/>
                    <a:pt x="285" y="16"/>
                    <a:pt x="280" y="16"/>
                  </a:cubicBezTo>
                  <a:lnTo>
                    <a:pt x="232" y="16"/>
                  </a:lnTo>
                  <a:cubicBezTo>
                    <a:pt x="228" y="16"/>
                    <a:pt x="224" y="13"/>
                    <a:pt x="224" y="8"/>
                  </a:cubicBezTo>
                  <a:cubicBezTo>
                    <a:pt x="224" y="4"/>
                    <a:pt x="228" y="0"/>
                    <a:pt x="232" y="0"/>
                  </a:cubicBezTo>
                  <a:close/>
                  <a:moveTo>
                    <a:pt x="344" y="0"/>
                  </a:moveTo>
                  <a:lnTo>
                    <a:pt x="392" y="0"/>
                  </a:lnTo>
                  <a:cubicBezTo>
                    <a:pt x="397" y="0"/>
                    <a:pt x="400" y="4"/>
                    <a:pt x="400" y="8"/>
                  </a:cubicBezTo>
                  <a:cubicBezTo>
                    <a:pt x="400" y="13"/>
                    <a:pt x="397" y="16"/>
                    <a:pt x="392" y="16"/>
                  </a:cubicBezTo>
                  <a:lnTo>
                    <a:pt x="344" y="16"/>
                  </a:lnTo>
                  <a:cubicBezTo>
                    <a:pt x="340" y="16"/>
                    <a:pt x="336" y="13"/>
                    <a:pt x="336" y="8"/>
                  </a:cubicBezTo>
                  <a:cubicBezTo>
                    <a:pt x="336" y="4"/>
                    <a:pt x="340" y="0"/>
                    <a:pt x="344" y="0"/>
                  </a:cubicBezTo>
                  <a:close/>
                  <a:moveTo>
                    <a:pt x="456" y="0"/>
                  </a:moveTo>
                  <a:lnTo>
                    <a:pt x="504" y="0"/>
                  </a:lnTo>
                  <a:cubicBezTo>
                    <a:pt x="509" y="0"/>
                    <a:pt x="512" y="4"/>
                    <a:pt x="512" y="8"/>
                  </a:cubicBezTo>
                  <a:cubicBezTo>
                    <a:pt x="512" y="13"/>
                    <a:pt x="509" y="16"/>
                    <a:pt x="504" y="16"/>
                  </a:cubicBezTo>
                  <a:lnTo>
                    <a:pt x="456" y="16"/>
                  </a:lnTo>
                  <a:cubicBezTo>
                    <a:pt x="452" y="16"/>
                    <a:pt x="448" y="13"/>
                    <a:pt x="448" y="8"/>
                  </a:cubicBezTo>
                  <a:cubicBezTo>
                    <a:pt x="448" y="4"/>
                    <a:pt x="452" y="0"/>
                    <a:pt x="456" y="0"/>
                  </a:cubicBezTo>
                  <a:close/>
                  <a:moveTo>
                    <a:pt x="568" y="0"/>
                  </a:moveTo>
                  <a:lnTo>
                    <a:pt x="616" y="0"/>
                  </a:lnTo>
                  <a:cubicBezTo>
                    <a:pt x="621" y="0"/>
                    <a:pt x="624" y="4"/>
                    <a:pt x="624" y="8"/>
                  </a:cubicBezTo>
                  <a:cubicBezTo>
                    <a:pt x="624" y="13"/>
                    <a:pt x="621" y="16"/>
                    <a:pt x="616" y="16"/>
                  </a:cubicBezTo>
                  <a:lnTo>
                    <a:pt x="568" y="16"/>
                  </a:lnTo>
                  <a:cubicBezTo>
                    <a:pt x="564" y="16"/>
                    <a:pt x="560" y="13"/>
                    <a:pt x="560" y="8"/>
                  </a:cubicBezTo>
                  <a:cubicBezTo>
                    <a:pt x="560" y="4"/>
                    <a:pt x="564" y="0"/>
                    <a:pt x="568" y="0"/>
                  </a:cubicBezTo>
                  <a:close/>
                  <a:moveTo>
                    <a:pt x="680" y="0"/>
                  </a:moveTo>
                  <a:lnTo>
                    <a:pt x="728" y="0"/>
                  </a:lnTo>
                  <a:cubicBezTo>
                    <a:pt x="733" y="0"/>
                    <a:pt x="736" y="4"/>
                    <a:pt x="736" y="8"/>
                  </a:cubicBezTo>
                  <a:cubicBezTo>
                    <a:pt x="736" y="13"/>
                    <a:pt x="733" y="16"/>
                    <a:pt x="728" y="16"/>
                  </a:cubicBezTo>
                  <a:lnTo>
                    <a:pt x="680" y="16"/>
                  </a:lnTo>
                  <a:cubicBezTo>
                    <a:pt x="676" y="16"/>
                    <a:pt x="672" y="13"/>
                    <a:pt x="672" y="8"/>
                  </a:cubicBezTo>
                  <a:cubicBezTo>
                    <a:pt x="672" y="4"/>
                    <a:pt x="676" y="0"/>
                    <a:pt x="680" y="0"/>
                  </a:cubicBezTo>
                  <a:close/>
                  <a:moveTo>
                    <a:pt x="792" y="0"/>
                  </a:moveTo>
                  <a:lnTo>
                    <a:pt x="840" y="0"/>
                  </a:lnTo>
                  <a:cubicBezTo>
                    <a:pt x="845" y="0"/>
                    <a:pt x="848" y="4"/>
                    <a:pt x="848" y="8"/>
                  </a:cubicBezTo>
                  <a:cubicBezTo>
                    <a:pt x="848" y="13"/>
                    <a:pt x="845" y="16"/>
                    <a:pt x="840" y="16"/>
                  </a:cubicBezTo>
                  <a:lnTo>
                    <a:pt x="792" y="16"/>
                  </a:lnTo>
                  <a:cubicBezTo>
                    <a:pt x="788" y="16"/>
                    <a:pt x="784" y="13"/>
                    <a:pt x="784" y="8"/>
                  </a:cubicBezTo>
                  <a:cubicBezTo>
                    <a:pt x="784" y="4"/>
                    <a:pt x="788" y="0"/>
                    <a:pt x="792" y="0"/>
                  </a:cubicBezTo>
                  <a:close/>
                  <a:moveTo>
                    <a:pt x="904" y="0"/>
                  </a:moveTo>
                  <a:lnTo>
                    <a:pt x="952" y="0"/>
                  </a:lnTo>
                  <a:cubicBezTo>
                    <a:pt x="957" y="0"/>
                    <a:pt x="960" y="4"/>
                    <a:pt x="960" y="8"/>
                  </a:cubicBezTo>
                  <a:cubicBezTo>
                    <a:pt x="960" y="13"/>
                    <a:pt x="957" y="16"/>
                    <a:pt x="952" y="16"/>
                  </a:cubicBezTo>
                  <a:lnTo>
                    <a:pt x="904" y="16"/>
                  </a:lnTo>
                  <a:cubicBezTo>
                    <a:pt x="900" y="16"/>
                    <a:pt x="896" y="13"/>
                    <a:pt x="896" y="8"/>
                  </a:cubicBezTo>
                  <a:cubicBezTo>
                    <a:pt x="896" y="4"/>
                    <a:pt x="900" y="0"/>
                    <a:pt x="904" y="0"/>
                  </a:cubicBezTo>
                  <a:close/>
                  <a:moveTo>
                    <a:pt x="1016" y="0"/>
                  </a:moveTo>
                  <a:lnTo>
                    <a:pt x="1064" y="0"/>
                  </a:lnTo>
                  <a:cubicBezTo>
                    <a:pt x="1069" y="0"/>
                    <a:pt x="1072" y="4"/>
                    <a:pt x="1072" y="8"/>
                  </a:cubicBezTo>
                  <a:cubicBezTo>
                    <a:pt x="1072" y="13"/>
                    <a:pt x="1069" y="16"/>
                    <a:pt x="1064" y="16"/>
                  </a:cubicBezTo>
                  <a:lnTo>
                    <a:pt x="1016" y="16"/>
                  </a:lnTo>
                  <a:cubicBezTo>
                    <a:pt x="1012" y="16"/>
                    <a:pt x="1008" y="13"/>
                    <a:pt x="1008" y="8"/>
                  </a:cubicBezTo>
                  <a:cubicBezTo>
                    <a:pt x="1008" y="4"/>
                    <a:pt x="1012" y="0"/>
                    <a:pt x="1016" y="0"/>
                  </a:cubicBezTo>
                  <a:close/>
                  <a:moveTo>
                    <a:pt x="1128" y="0"/>
                  </a:moveTo>
                  <a:lnTo>
                    <a:pt x="1176" y="0"/>
                  </a:lnTo>
                  <a:cubicBezTo>
                    <a:pt x="1181" y="0"/>
                    <a:pt x="1184" y="4"/>
                    <a:pt x="1184" y="8"/>
                  </a:cubicBezTo>
                  <a:cubicBezTo>
                    <a:pt x="1184" y="13"/>
                    <a:pt x="1181" y="16"/>
                    <a:pt x="1176" y="16"/>
                  </a:cubicBezTo>
                  <a:lnTo>
                    <a:pt x="1128" y="16"/>
                  </a:lnTo>
                  <a:cubicBezTo>
                    <a:pt x="1124" y="16"/>
                    <a:pt x="1120" y="13"/>
                    <a:pt x="1120" y="8"/>
                  </a:cubicBezTo>
                  <a:cubicBezTo>
                    <a:pt x="1120" y="4"/>
                    <a:pt x="1124" y="0"/>
                    <a:pt x="1128" y="0"/>
                  </a:cubicBezTo>
                  <a:close/>
                  <a:moveTo>
                    <a:pt x="1240" y="0"/>
                  </a:moveTo>
                  <a:lnTo>
                    <a:pt x="1288" y="0"/>
                  </a:lnTo>
                  <a:cubicBezTo>
                    <a:pt x="1293" y="0"/>
                    <a:pt x="1296" y="4"/>
                    <a:pt x="1296" y="8"/>
                  </a:cubicBezTo>
                  <a:cubicBezTo>
                    <a:pt x="1296" y="13"/>
                    <a:pt x="1293" y="16"/>
                    <a:pt x="1288" y="16"/>
                  </a:cubicBezTo>
                  <a:lnTo>
                    <a:pt x="1240" y="16"/>
                  </a:lnTo>
                  <a:cubicBezTo>
                    <a:pt x="1236" y="16"/>
                    <a:pt x="1232" y="13"/>
                    <a:pt x="1232" y="8"/>
                  </a:cubicBezTo>
                  <a:cubicBezTo>
                    <a:pt x="1232" y="4"/>
                    <a:pt x="1236" y="0"/>
                    <a:pt x="1240" y="0"/>
                  </a:cubicBezTo>
                  <a:close/>
                  <a:moveTo>
                    <a:pt x="1352" y="0"/>
                  </a:moveTo>
                  <a:lnTo>
                    <a:pt x="1400" y="0"/>
                  </a:lnTo>
                  <a:cubicBezTo>
                    <a:pt x="1405" y="0"/>
                    <a:pt x="1408" y="4"/>
                    <a:pt x="1408" y="8"/>
                  </a:cubicBezTo>
                  <a:cubicBezTo>
                    <a:pt x="1408" y="13"/>
                    <a:pt x="1405" y="16"/>
                    <a:pt x="1400" y="16"/>
                  </a:cubicBezTo>
                  <a:lnTo>
                    <a:pt x="1352" y="16"/>
                  </a:lnTo>
                  <a:cubicBezTo>
                    <a:pt x="1348" y="16"/>
                    <a:pt x="1344" y="13"/>
                    <a:pt x="1344" y="8"/>
                  </a:cubicBezTo>
                  <a:cubicBezTo>
                    <a:pt x="1344" y="4"/>
                    <a:pt x="1348" y="0"/>
                    <a:pt x="1352" y="0"/>
                  </a:cubicBezTo>
                  <a:close/>
                  <a:moveTo>
                    <a:pt x="1464" y="0"/>
                  </a:moveTo>
                  <a:lnTo>
                    <a:pt x="1512" y="0"/>
                  </a:lnTo>
                  <a:cubicBezTo>
                    <a:pt x="1517" y="0"/>
                    <a:pt x="1520" y="4"/>
                    <a:pt x="1520" y="8"/>
                  </a:cubicBezTo>
                  <a:cubicBezTo>
                    <a:pt x="1520" y="13"/>
                    <a:pt x="1517" y="16"/>
                    <a:pt x="1512" y="16"/>
                  </a:cubicBezTo>
                  <a:lnTo>
                    <a:pt x="1464" y="16"/>
                  </a:lnTo>
                  <a:cubicBezTo>
                    <a:pt x="1460" y="16"/>
                    <a:pt x="1456" y="13"/>
                    <a:pt x="1456" y="8"/>
                  </a:cubicBezTo>
                  <a:cubicBezTo>
                    <a:pt x="1456" y="4"/>
                    <a:pt x="1460" y="0"/>
                    <a:pt x="1464" y="0"/>
                  </a:cubicBezTo>
                  <a:close/>
                  <a:moveTo>
                    <a:pt x="1576" y="0"/>
                  </a:moveTo>
                  <a:lnTo>
                    <a:pt x="1624" y="0"/>
                  </a:lnTo>
                  <a:cubicBezTo>
                    <a:pt x="1629" y="0"/>
                    <a:pt x="1632" y="4"/>
                    <a:pt x="1632" y="8"/>
                  </a:cubicBezTo>
                  <a:cubicBezTo>
                    <a:pt x="1632" y="13"/>
                    <a:pt x="1629" y="16"/>
                    <a:pt x="1624" y="16"/>
                  </a:cubicBezTo>
                  <a:lnTo>
                    <a:pt x="1576" y="16"/>
                  </a:lnTo>
                  <a:cubicBezTo>
                    <a:pt x="1572" y="16"/>
                    <a:pt x="1568" y="13"/>
                    <a:pt x="1568" y="8"/>
                  </a:cubicBezTo>
                  <a:cubicBezTo>
                    <a:pt x="1568" y="4"/>
                    <a:pt x="1572" y="0"/>
                    <a:pt x="1576" y="0"/>
                  </a:cubicBezTo>
                  <a:close/>
                  <a:moveTo>
                    <a:pt x="1688" y="0"/>
                  </a:moveTo>
                  <a:lnTo>
                    <a:pt x="1736" y="0"/>
                  </a:lnTo>
                  <a:cubicBezTo>
                    <a:pt x="1741" y="0"/>
                    <a:pt x="1744" y="4"/>
                    <a:pt x="1744" y="8"/>
                  </a:cubicBezTo>
                  <a:cubicBezTo>
                    <a:pt x="1744" y="13"/>
                    <a:pt x="1741" y="16"/>
                    <a:pt x="1736" y="16"/>
                  </a:cubicBezTo>
                  <a:lnTo>
                    <a:pt x="1688" y="16"/>
                  </a:lnTo>
                  <a:cubicBezTo>
                    <a:pt x="1684" y="16"/>
                    <a:pt x="1680" y="13"/>
                    <a:pt x="1680" y="8"/>
                  </a:cubicBezTo>
                  <a:cubicBezTo>
                    <a:pt x="1680" y="4"/>
                    <a:pt x="1684" y="0"/>
                    <a:pt x="1688" y="0"/>
                  </a:cubicBezTo>
                  <a:close/>
                  <a:moveTo>
                    <a:pt x="1800" y="0"/>
                  </a:moveTo>
                  <a:lnTo>
                    <a:pt x="1848" y="0"/>
                  </a:lnTo>
                  <a:cubicBezTo>
                    <a:pt x="1853" y="0"/>
                    <a:pt x="1856" y="4"/>
                    <a:pt x="1856" y="8"/>
                  </a:cubicBezTo>
                  <a:cubicBezTo>
                    <a:pt x="1856" y="13"/>
                    <a:pt x="1853" y="16"/>
                    <a:pt x="1848" y="16"/>
                  </a:cubicBezTo>
                  <a:lnTo>
                    <a:pt x="1800" y="16"/>
                  </a:lnTo>
                  <a:cubicBezTo>
                    <a:pt x="1796" y="16"/>
                    <a:pt x="1792" y="13"/>
                    <a:pt x="1792" y="8"/>
                  </a:cubicBezTo>
                  <a:cubicBezTo>
                    <a:pt x="1792" y="4"/>
                    <a:pt x="1796" y="0"/>
                    <a:pt x="1800" y="0"/>
                  </a:cubicBezTo>
                  <a:close/>
                  <a:moveTo>
                    <a:pt x="1912" y="0"/>
                  </a:moveTo>
                  <a:lnTo>
                    <a:pt x="1960" y="0"/>
                  </a:lnTo>
                  <a:cubicBezTo>
                    <a:pt x="1965" y="0"/>
                    <a:pt x="1968" y="4"/>
                    <a:pt x="1968" y="8"/>
                  </a:cubicBezTo>
                  <a:cubicBezTo>
                    <a:pt x="1968" y="13"/>
                    <a:pt x="1965" y="16"/>
                    <a:pt x="1960" y="16"/>
                  </a:cubicBezTo>
                  <a:lnTo>
                    <a:pt x="1912" y="16"/>
                  </a:lnTo>
                  <a:cubicBezTo>
                    <a:pt x="1908" y="16"/>
                    <a:pt x="1904" y="13"/>
                    <a:pt x="1904" y="8"/>
                  </a:cubicBezTo>
                  <a:cubicBezTo>
                    <a:pt x="1904" y="4"/>
                    <a:pt x="1908" y="0"/>
                    <a:pt x="1912" y="0"/>
                  </a:cubicBezTo>
                  <a:close/>
                  <a:moveTo>
                    <a:pt x="2024" y="0"/>
                  </a:moveTo>
                  <a:lnTo>
                    <a:pt x="2072" y="0"/>
                  </a:lnTo>
                  <a:cubicBezTo>
                    <a:pt x="2077" y="0"/>
                    <a:pt x="2080" y="4"/>
                    <a:pt x="2080" y="8"/>
                  </a:cubicBezTo>
                  <a:cubicBezTo>
                    <a:pt x="2080" y="13"/>
                    <a:pt x="2077" y="16"/>
                    <a:pt x="2072" y="16"/>
                  </a:cubicBezTo>
                  <a:lnTo>
                    <a:pt x="2024" y="16"/>
                  </a:lnTo>
                  <a:cubicBezTo>
                    <a:pt x="2020" y="16"/>
                    <a:pt x="2016" y="13"/>
                    <a:pt x="2016" y="8"/>
                  </a:cubicBezTo>
                  <a:cubicBezTo>
                    <a:pt x="2016" y="4"/>
                    <a:pt x="2020" y="0"/>
                    <a:pt x="2024" y="0"/>
                  </a:cubicBezTo>
                  <a:close/>
                  <a:moveTo>
                    <a:pt x="2136" y="0"/>
                  </a:moveTo>
                  <a:lnTo>
                    <a:pt x="2184" y="0"/>
                  </a:lnTo>
                  <a:cubicBezTo>
                    <a:pt x="2189" y="0"/>
                    <a:pt x="2192" y="4"/>
                    <a:pt x="2192" y="8"/>
                  </a:cubicBezTo>
                  <a:cubicBezTo>
                    <a:pt x="2192" y="13"/>
                    <a:pt x="2189" y="16"/>
                    <a:pt x="2184" y="16"/>
                  </a:cubicBezTo>
                  <a:lnTo>
                    <a:pt x="2136" y="16"/>
                  </a:lnTo>
                  <a:cubicBezTo>
                    <a:pt x="2132" y="16"/>
                    <a:pt x="2128" y="13"/>
                    <a:pt x="2128" y="8"/>
                  </a:cubicBezTo>
                  <a:cubicBezTo>
                    <a:pt x="2128" y="4"/>
                    <a:pt x="2132" y="0"/>
                    <a:pt x="2136" y="0"/>
                  </a:cubicBezTo>
                  <a:close/>
                  <a:moveTo>
                    <a:pt x="2248" y="0"/>
                  </a:moveTo>
                  <a:lnTo>
                    <a:pt x="2296" y="0"/>
                  </a:lnTo>
                  <a:cubicBezTo>
                    <a:pt x="2301" y="0"/>
                    <a:pt x="2304" y="4"/>
                    <a:pt x="2304" y="8"/>
                  </a:cubicBezTo>
                  <a:cubicBezTo>
                    <a:pt x="2304" y="13"/>
                    <a:pt x="2301" y="16"/>
                    <a:pt x="2296" y="16"/>
                  </a:cubicBezTo>
                  <a:lnTo>
                    <a:pt x="2248" y="16"/>
                  </a:lnTo>
                  <a:cubicBezTo>
                    <a:pt x="2244" y="16"/>
                    <a:pt x="2240" y="13"/>
                    <a:pt x="2240" y="8"/>
                  </a:cubicBezTo>
                  <a:cubicBezTo>
                    <a:pt x="2240" y="4"/>
                    <a:pt x="2244" y="0"/>
                    <a:pt x="2248" y="0"/>
                  </a:cubicBezTo>
                  <a:close/>
                  <a:moveTo>
                    <a:pt x="2360" y="0"/>
                  </a:moveTo>
                  <a:lnTo>
                    <a:pt x="2408" y="0"/>
                  </a:lnTo>
                  <a:cubicBezTo>
                    <a:pt x="2413" y="0"/>
                    <a:pt x="2416" y="4"/>
                    <a:pt x="2416" y="8"/>
                  </a:cubicBezTo>
                  <a:cubicBezTo>
                    <a:pt x="2416" y="13"/>
                    <a:pt x="2413" y="16"/>
                    <a:pt x="2408" y="16"/>
                  </a:cubicBezTo>
                  <a:lnTo>
                    <a:pt x="2360" y="16"/>
                  </a:lnTo>
                  <a:cubicBezTo>
                    <a:pt x="2356" y="16"/>
                    <a:pt x="2352" y="13"/>
                    <a:pt x="2352" y="8"/>
                  </a:cubicBezTo>
                  <a:cubicBezTo>
                    <a:pt x="2352" y="4"/>
                    <a:pt x="2356" y="0"/>
                    <a:pt x="2360" y="0"/>
                  </a:cubicBezTo>
                  <a:close/>
                  <a:moveTo>
                    <a:pt x="2472" y="0"/>
                  </a:moveTo>
                  <a:lnTo>
                    <a:pt x="2520" y="0"/>
                  </a:lnTo>
                  <a:cubicBezTo>
                    <a:pt x="2525" y="0"/>
                    <a:pt x="2528" y="4"/>
                    <a:pt x="2528" y="8"/>
                  </a:cubicBezTo>
                  <a:cubicBezTo>
                    <a:pt x="2528" y="13"/>
                    <a:pt x="2525" y="16"/>
                    <a:pt x="2520" y="16"/>
                  </a:cubicBezTo>
                  <a:lnTo>
                    <a:pt x="2472" y="16"/>
                  </a:lnTo>
                  <a:cubicBezTo>
                    <a:pt x="2468" y="16"/>
                    <a:pt x="2464" y="13"/>
                    <a:pt x="2464" y="8"/>
                  </a:cubicBezTo>
                  <a:cubicBezTo>
                    <a:pt x="2464" y="4"/>
                    <a:pt x="2468" y="0"/>
                    <a:pt x="2472" y="0"/>
                  </a:cubicBezTo>
                  <a:close/>
                  <a:moveTo>
                    <a:pt x="2584" y="0"/>
                  </a:moveTo>
                  <a:lnTo>
                    <a:pt x="2632" y="0"/>
                  </a:lnTo>
                  <a:cubicBezTo>
                    <a:pt x="2637" y="0"/>
                    <a:pt x="2640" y="4"/>
                    <a:pt x="2640" y="8"/>
                  </a:cubicBezTo>
                  <a:cubicBezTo>
                    <a:pt x="2640" y="13"/>
                    <a:pt x="2637" y="16"/>
                    <a:pt x="2632" y="16"/>
                  </a:cubicBezTo>
                  <a:lnTo>
                    <a:pt x="2584" y="16"/>
                  </a:lnTo>
                  <a:cubicBezTo>
                    <a:pt x="2580" y="16"/>
                    <a:pt x="2576" y="13"/>
                    <a:pt x="2576" y="8"/>
                  </a:cubicBezTo>
                  <a:cubicBezTo>
                    <a:pt x="2576" y="4"/>
                    <a:pt x="2580" y="0"/>
                    <a:pt x="2584" y="0"/>
                  </a:cubicBezTo>
                  <a:close/>
                  <a:moveTo>
                    <a:pt x="2696" y="0"/>
                  </a:moveTo>
                  <a:lnTo>
                    <a:pt x="2744" y="0"/>
                  </a:lnTo>
                  <a:cubicBezTo>
                    <a:pt x="2749" y="0"/>
                    <a:pt x="2752" y="4"/>
                    <a:pt x="2752" y="8"/>
                  </a:cubicBezTo>
                  <a:cubicBezTo>
                    <a:pt x="2752" y="13"/>
                    <a:pt x="2749" y="16"/>
                    <a:pt x="2744" y="16"/>
                  </a:cubicBezTo>
                  <a:lnTo>
                    <a:pt x="2696" y="16"/>
                  </a:lnTo>
                  <a:cubicBezTo>
                    <a:pt x="2692" y="16"/>
                    <a:pt x="2688" y="13"/>
                    <a:pt x="2688" y="8"/>
                  </a:cubicBezTo>
                  <a:cubicBezTo>
                    <a:pt x="2688" y="4"/>
                    <a:pt x="2692" y="0"/>
                    <a:pt x="2696" y="0"/>
                  </a:cubicBezTo>
                  <a:close/>
                  <a:moveTo>
                    <a:pt x="2808" y="0"/>
                  </a:moveTo>
                  <a:lnTo>
                    <a:pt x="2856" y="0"/>
                  </a:lnTo>
                  <a:cubicBezTo>
                    <a:pt x="2861" y="0"/>
                    <a:pt x="2864" y="4"/>
                    <a:pt x="2864" y="8"/>
                  </a:cubicBezTo>
                  <a:cubicBezTo>
                    <a:pt x="2864" y="13"/>
                    <a:pt x="2861" y="16"/>
                    <a:pt x="2856" y="16"/>
                  </a:cubicBezTo>
                  <a:lnTo>
                    <a:pt x="2808" y="16"/>
                  </a:lnTo>
                  <a:cubicBezTo>
                    <a:pt x="2804" y="16"/>
                    <a:pt x="2800" y="13"/>
                    <a:pt x="2800" y="8"/>
                  </a:cubicBezTo>
                  <a:cubicBezTo>
                    <a:pt x="2800" y="4"/>
                    <a:pt x="2804" y="0"/>
                    <a:pt x="2808" y="0"/>
                  </a:cubicBezTo>
                  <a:close/>
                </a:path>
              </a:pathLst>
            </a:custGeom>
            <a:solidFill>
              <a:srgbClr val="000000"/>
            </a:solidFill>
            <a:ln w="14288" cap="flat">
              <a:solidFill>
                <a:srgbClr val="FF0000"/>
              </a:solidFill>
              <a:prstDash val="solid"/>
              <a:bevel/>
              <a:headEnd/>
              <a:tailEnd/>
            </a:ln>
          </p:spPr>
          <p:txBody>
            <a:bodyPr/>
            <a:lstStyle/>
            <a:p>
              <a:endParaRPr lang="zh-CN" altLang="en-US"/>
            </a:p>
          </p:txBody>
        </p:sp>
        <p:sp>
          <p:nvSpPr>
            <p:cNvPr id="317452" name="Rectangle 13"/>
            <p:cNvSpPr>
              <a:spLocks noChangeArrowheads="1"/>
            </p:cNvSpPr>
            <p:nvPr/>
          </p:nvSpPr>
          <p:spPr bwMode="auto">
            <a:xfrm>
              <a:off x="3152" y="1298"/>
              <a:ext cx="68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700">
                  <a:solidFill>
                    <a:srgbClr val="006699"/>
                  </a:solidFill>
                  <a:latin typeface="楷体_GB2312" pitchFamily="49" charset="-122"/>
                </a:rPr>
                <a:t>命中率</a:t>
              </a:r>
              <a:r>
                <a:rPr lang="en-US" altLang="zh-CN" sz="1700">
                  <a:solidFill>
                    <a:srgbClr val="006699"/>
                  </a:solidFill>
                  <a:latin typeface="楷体_GB2312" pitchFamily="49" charset="-122"/>
                </a:rPr>
                <a:t>H</a:t>
              </a:r>
              <a:endParaRPr lang="en-US" altLang="zh-CN"/>
            </a:p>
          </p:txBody>
        </p:sp>
        <p:sp>
          <p:nvSpPr>
            <p:cNvPr id="317453" name="Rectangle 14"/>
            <p:cNvSpPr>
              <a:spLocks noChangeArrowheads="1"/>
            </p:cNvSpPr>
            <p:nvPr/>
          </p:nvSpPr>
          <p:spPr bwMode="auto">
            <a:xfrm>
              <a:off x="3061" y="1434"/>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b="0">
                  <a:solidFill>
                    <a:srgbClr val="FF00FF"/>
                  </a:solidFill>
                  <a:latin typeface="Times New Roman" pitchFamily="18" charset="0"/>
                </a:rPr>
                <a:t>1</a:t>
              </a:r>
              <a:endParaRPr lang="en-US" altLang="zh-CN">
                <a:solidFill>
                  <a:srgbClr val="FF00FF"/>
                </a:solidFill>
              </a:endParaRPr>
            </a:p>
          </p:txBody>
        </p:sp>
        <p:sp>
          <p:nvSpPr>
            <p:cNvPr id="317454" name="Freeform 15"/>
            <p:cNvSpPr>
              <a:spLocks/>
            </p:cNvSpPr>
            <p:nvPr/>
          </p:nvSpPr>
          <p:spPr bwMode="auto">
            <a:xfrm>
              <a:off x="3317" y="1784"/>
              <a:ext cx="509" cy="656"/>
            </a:xfrm>
            <a:custGeom>
              <a:avLst/>
              <a:gdLst>
                <a:gd name="T0" fmla="*/ 509 w 509"/>
                <a:gd name="T1" fmla="*/ 0 h 656"/>
                <a:gd name="T2" fmla="*/ 0 w 509"/>
                <a:gd name="T3" fmla="*/ 656 h 656"/>
                <a:gd name="T4" fmla="*/ 0 60000 65536"/>
                <a:gd name="T5" fmla="*/ 0 60000 65536"/>
              </a:gdLst>
              <a:ahLst/>
              <a:cxnLst>
                <a:cxn ang="T4">
                  <a:pos x="T0" y="T1"/>
                </a:cxn>
                <a:cxn ang="T5">
                  <a:pos x="T2" y="T3"/>
                </a:cxn>
              </a:cxnLst>
              <a:rect l="0" t="0" r="r" b="b"/>
              <a:pathLst>
                <a:path w="509" h="656">
                  <a:moveTo>
                    <a:pt x="509" y="0"/>
                  </a:moveTo>
                  <a:cubicBezTo>
                    <a:pt x="228" y="0"/>
                    <a:pt x="0" y="294"/>
                    <a:pt x="0" y="656"/>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455" name="Freeform 16"/>
            <p:cNvSpPr>
              <a:spLocks/>
            </p:cNvSpPr>
            <p:nvPr/>
          </p:nvSpPr>
          <p:spPr bwMode="auto">
            <a:xfrm>
              <a:off x="3833" y="1784"/>
              <a:ext cx="600" cy="342"/>
            </a:xfrm>
            <a:custGeom>
              <a:avLst/>
              <a:gdLst>
                <a:gd name="T0" fmla="*/ 0 w 600"/>
                <a:gd name="T1" fmla="*/ 0 h 342"/>
                <a:gd name="T2" fmla="*/ 600 w 600"/>
                <a:gd name="T3" fmla="*/ 342 h 342"/>
                <a:gd name="T4" fmla="*/ 0 60000 65536"/>
                <a:gd name="T5" fmla="*/ 0 60000 65536"/>
              </a:gdLst>
              <a:ahLst/>
              <a:cxnLst>
                <a:cxn ang="T4">
                  <a:pos x="T0" y="T1"/>
                </a:cxn>
                <a:cxn ang="T5">
                  <a:pos x="T2" y="T3"/>
                </a:cxn>
              </a:cxnLst>
              <a:rect l="0" t="0" r="r" b="b"/>
              <a:pathLst>
                <a:path w="600" h="342">
                  <a:moveTo>
                    <a:pt x="0" y="0"/>
                  </a:moveTo>
                  <a:cubicBezTo>
                    <a:pt x="332" y="0"/>
                    <a:pt x="600" y="153"/>
                    <a:pt x="600" y="342"/>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456" name="Freeform 17"/>
            <p:cNvSpPr>
              <a:spLocks/>
            </p:cNvSpPr>
            <p:nvPr/>
          </p:nvSpPr>
          <p:spPr bwMode="auto">
            <a:xfrm>
              <a:off x="4241" y="1498"/>
              <a:ext cx="591" cy="493"/>
            </a:xfrm>
            <a:custGeom>
              <a:avLst/>
              <a:gdLst>
                <a:gd name="T0" fmla="*/ 0 w 591"/>
                <a:gd name="T1" fmla="*/ 0 h 493"/>
                <a:gd name="T2" fmla="*/ 591 w 591"/>
                <a:gd name="T3" fmla="*/ 493 h 493"/>
                <a:gd name="T4" fmla="*/ 0 60000 65536"/>
                <a:gd name="T5" fmla="*/ 0 60000 65536"/>
              </a:gdLst>
              <a:ahLst/>
              <a:cxnLst>
                <a:cxn ang="T4">
                  <a:pos x="T0" y="T1"/>
                </a:cxn>
                <a:cxn ang="T5">
                  <a:pos x="T2" y="T3"/>
                </a:cxn>
              </a:cxnLst>
              <a:rect l="0" t="0" r="r" b="b"/>
              <a:pathLst>
                <a:path w="591" h="493">
                  <a:moveTo>
                    <a:pt x="0" y="0"/>
                  </a:moveTo>
                  <a:cubicBezTo>
                    <a:pt x="324" y="0"/>
                    <a:pt x="587" y="220"/>
                    <a:pt x="591" y="493"/>
                  </a:cubicBezTo>
                </a:path>
              </a:pathLst>
            </a:custGeom>
            <a:noFill/>
            <a:ln w="28575" cap="flat" cmpd="sng">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457" name="Freeform 18"/>
            <p:cNvSpPr>
              <a:spLocks/>
            </p:cNvSpPr>
            <p:nvPr/>
          </p:nvSpPr>
          <p:spPr bwMode="auto">
            <a:xfrm>
              <a:off x="3373" y="1498"/>
              <a:ext cx="868" cy="307"/>
            </a:xfrm>
            <a:custGeom>
              <a:avLst/>
              <a:gdLst>
                <a:gd name="T0" fmla="*/ 868 w 868"/>
                <a:gd name="T1" fmla="*/ 0 h 307"/>
                <a:gd name="T2" fmla="*/ 0 w 868"/>
                <a:gd name="T3" fmla="*/ 307 h 307"/>
                <a:gd name="T4" fmla="*/ 0 60000 65536"/>
                <a:gd name="T5" fmla="*/ 0 60000 65536"/>
              </a:gdLst>
              <a:ahLst/>
              <a:cxnLst>
                <a:cxn ang="T4">
                  <a:pos x="T0" y="T1"/>
                </a:cxn>
                <a:cxn ang="T5">
                  <a:pos x="T2" y="T3"/>
                </a:cxn>
              </a:cxnLst>
              <a:rect l="0" t="0" r="r" b="b"/>
              <a:pathLst>
                <a:path w="868" h="307">
                  <a:moveTo>
                    <a:pt x="868" y="0"/>
                  </a:moveTo>
                  <a:cubicBezTo>
                    <a:pt x="440" y="0"/>
                    <a:pt x="73" y="130"/>
                    <a:pt x="0" y="307"/>
                  </a:cubicBezTo>
                </a:path>
              </a:pathLst>
            </a:custGeom>
            <a:noFill/>
            <a:ln w="28575" cap="flat" cmpd="sng">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458" name="Freeform 19"/>
            <p:cNvSpPr>
              <a:spLocks noEditPoints="1"/>
            </p:cNvSpPr>
            <p:nvPr/>
          </p:nvSpPr>
          <p:spPr bwMode="auto">
            <a:xfrm>
              <a:off x="3811" y="1779"/>
              <a:ext cx="10" cy="1136"/>
            </a:xfrm>
            <a:custGeom>
              <a:avLst/>
              <a:gdLst>
                <a:gd name="T0" fmla="*/ 10 w 16"/>
                <a:gd name="T1" fmla="*/ 32 h 1968"/>
                <a:gd name="T2" fmla="*/ 0 w 16"/>
                <a:gd name="T3" fmla="*/ 32 h 1968"/>
                <a:gd name="T4" fmla="*/ 5 w 16"/>
                <a:gd name="T5" fmla="*/ 0 h 1968"/>
                <a:gd name="T6" fmla="*/ 10 w 16"/>
                <a:gd name="T7" fmla="*/ 69 h 1968"/>
                <a:gd name="T8" fmla="*/ 5 w 16"/>
                <a:gd name="T9" fmla="*/ 102 h 1968"/>
                <a:gd name="T10" fmla="*/ 0 w 16"/>
                <a:gd name="T11" fmla="*/ 69 h 1968"/>
                <a:gd name="T12" fmla="*/ 10 w 16"/>
                <a:gd name="T13" fmla="*/ 69 h 1968"/>
                <a:gd name="T14" fmla="*/ 10 w 16"/>
                <a:gd name="T15" fmla="*/ 162 h 1968"/>
                <a:gd name="T16" fmla="*/ 0 w 16"/>
                <a:gd name="T17" fmla="*/ 162 h 1968"/>
                <a:gd name="T18" fmla="*/ 5 w 16"/>
                <a:gd name="T19" fmla="*/ 129 h 1968"/>
                <a:gd name="T20" fmla="*/ 10 w 16"/>
                <a:gd name="T21" fmla="*/ 199 h 1968"/>
                <a:gd name="T22" fmla="*/ 5 w 16"/>
                <a:gd name="T23" fmla="*/ 231 h 1968"/>
                <a:gd name="T24" fmla="*/ 0 w 16"/>
                <a:gd name="T25" fmla="*/ 199 h 1968"/>
                <a:gd name="T26" fmla="*/ 10 w 16"/>
                <a:gd name="T27" fmla="*/ 199 h 1968"/>
                <a:gd name="T28" fmla="*/ 10 w 16"/>
                <a:gd name="T29" fmla="*/ 291 h 1968"/>
                <a:gd name="T30" fmla="*/ 0 w 16"/>
                <a:gd name="T31" fmla="*/ 291 h 1968"/>
                <a:gd name="T32" fmla="*/ 5 w 16"/>
                <a:gd name="T33" fmla="*/ 259 h 1968"/>
                <a:gd name="T34" fmla="*/ 10 w 16"/>
                <a:gd name="T35" fmla="*/ 328 h 1968"/>
                <a:gd name="T36" fmla="*/ 5 w 16"/>
                <a:gd name="T37" fmla="*/ 360 h 1968"/>
                <a:gd name="T38" fmla="*/ 0 w 16"/>
                <a:gd name="T39" fmla="*/ 328 h 1968"/>
                <a:gd name="T40" fmla="*/ 10 w 16"/>
                <a:gd name="T41" fmla="*/ 328 h 1968"/>
                <a:gd name="T42" fmla="*/ 10 w 16"/>
                <a:gd name="T43" fmla="*/ 420 h 1968"/>
                <a:gd name="T44" fmla="*/ 0 w 16"/>
                <a:gd name="T45" fmla="*/ 420 h 1968"/>
                <a:gd name="T46" fmla="*/ 5 w 16"/>
                <a:gd name="T47" fmla="*/ 388 h 1968"/>
                <a:gd name="T48" fmla="*/ 10 w 16"/>
                <a:gd name="T49" fmla="*/ 457 h 1968"/>
                <a:gd name="T50" fmla="*/ 5 w 16"/>
                <a:gd name="T51" fmla="*/ 489 h 1968"/>
                <a:gd name="T52" fmla="*/ 0 w 16"/>
                <a:gd name="T53" fmla="*/ 457 h 1968"/>
                <a:gd name="T54" fmla="*/ 10 w 16"/>
                <a:gd name="T55" fmla="*/ 457 h 1968"/>
                <a:gd name="T56" fmla="*/ 10 w 16"/>
                <a:gd name="T57" fmla="*/ 550 h 1968"/>
                <a:gd name="T58" fmla="*/ 0 w 16"/>
                <a:gd name="T59" fmla="*/ 550 h 1968"/>
                <a:gd name="T60" fmla="*/ 5 w 16"/>
                <a:gd name="T61" fmla="*/ 517 h 1968"/>
                <a:gd name="T62" fmla="*/ 10 w 16"/>
                <a:gd name="T63" fmla="*/ 586 h 1968"/>
                <a:gd name="T64" fmla="*/ 5 w 16"/>
                <a:gd name="T65" fmla="*/ 619 h 1968"/>
                <a:gd name="T66" fmla="*/ 0 w 16"/>
                <a:gd name="T67" fmla="*/ 586 h 1968"/>
                <a:gd name="T68" fmla="*/ 10 w 16"/>
                <a:gd name="T69" fmla="*/ 586 h 1968"/>
                <a:gd name="T70" fmla="*/ 10 w 16"/>
                <a:gd name="T71" fmla="*/ 679 h 1968"/>
                <a:gd name="T72" fmla="*/ 0 w 16"/>
                <a:gd name="T73" fmla="*/ 679 h 1968"/>
                <a:gd name="T74" fmla="*/ 5 w 16"/>
                <a:gd name="T75" fmla="*/ 647 h 1968"/>
                <a:gd name="T76" fmla="*/ 10 w 16"/>
                <a:gd name="T77" fmla="*/ 716 h 1968"/>
                <a:gd name="T78" fmla="*/ 5 w 16"/>
                <a:gd name="T79" fmla="*/ 748 h 1968"/>
                <a:gd name="T80" fmla="*/ 0 w 16"/>
                <a:gd name="T81" fmla="*/ 716 h 1968"/>
                <a:gd name="T82" fmla="*/ 10 w 16"/>
                <a:gd name="T83" fmla="*/ 716 h 1968"/>
                <a:gd name="T84" fmla="*/ 10 w 16"/>
                <a:gd name="T85" fmla="*/ 808 h 1968"/>
                <a:gd name="T86" fmla="*/ 0 w 16"/>
                <a:gd name="T87" fmla="*/ 808 h 1968"/>
                <a:gd name="T88" fmla="*/ 5 w 16"/>
                <a:gd name="T89" fmla="*/ 776 h 1968"/>
                <a:gd name="T90" fmla="*/ 10 w 16"/>
                <a:gd name="T91" fmla="*/ 845 h 1968"/>
                <a:gd name="T92" fmla="*/ 5 w 16"/>
                <a:gd name="T93" fmla="*/ 877 h 1968"/>
                <a:gd name="T94" fmla="*/ 0 w 16"/>
                <a:gd name="T95" fmla="*/ 845 h 1968"/>
                <a:gd name="T96" fmla="*/ 10 w 16"/>
                <a:gd name="T97" fmla="*/ 845 h 1968"/>
                <a:gd name="T98" fmla="*/ 10 w 16"/>
                <a:gd name="T99" fmla="*/ 937 h 1968"/>
                <a:gd name="T100" fmla="*/ 0 w 16"/>
                <a:gd name="T101" fmla="*/ 937 h 1968"/>
                <a:gd name="T102" fmla="*/ 5 w 16"/>
                <a:gd name="T103" fmla="*/ 905 h 1968"/>
                <a:gd name="T104" fmla="*/ 10 w 16"/>
                <a:gd name="T105" fmla="*/ 974 h 1968"/>
                <a:gd name="T106" fmla="*/ 5 w 16"/>
                <a:gd name="T107" fmla="*/ 1007 h 1968"/>
                <a:gd name="T108" fmla="*/ 0 w 16"/>
                <a:gd name="T109" fmla="*/ 974 h 1968"/>
                <a:gd name="T110" fmla="*/ 10 w 16"/>
                <a:gd name="T111" fmla="*/ 974 h 1968"/>
                <a:gd name="T112" fmla="*/ 10 w 16"/>
                <a:gd name="T113" fmla="*/ 1067 h 1968"/>
                <a:gd name="T114" fmla="*/ 0 w 16"/>
                <a:gd name="T115" fmla="*/ 1067 h 1968"/>
                <a:gd name="T116" fmla="*/ 5 w 16"/>
                <a:gd name="T117" fmla="*/ 1034 h 1968"/>
                <a:gd name="T118" fmla="*/ 10 w 16"/>
                <a:gd name="T119" fmla="*/ 1104 h 1968"/>
                <a:gd name="T120" fmla="*/ 5 w 16"/>
                <a:gd name="T121" fmla="*/ 1136 h 1968"/>
                <a:gd name="T122" fmla="*/ 0 w 16"/>
                <a:gd name="T123" fmla="*/ 1104 h 1968"/>
                <a:gd name="T124" fmla="*/ 10 w 16"/>
                <a:gd name="T125" fmla="*/ 1104 h 19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 h="1968">
                  <a:moveTo>
                    <a:pt x="16" y="8"/>
                  </a:moveTo>
                  <a:lnTo>
                    <a:pt x="16" y="56"/>
                  </a:lnTo>
                  <a:cubicBezTo>
                    <a:pt x="16" y="61"/>
                    <a:pt x="13" y="64"/>
                    <a:pt x="8" y="64"/>
                  </a:cubicBezTo>
                  <a:cubicBezTo>
                    <a:pt x="4" y="64"/>
                    <a:pt x="0" y="61"/>
                    <a:pt x="0" y="56"/>
                  </a:cubicBezTo>
                  <a:lnTo>
                    <a:pt x="0" y="8"/>
                  </a:lnTo>
                  <a:cubicBezTo>
                    <a:pt x="0" y="4"/>
                    <a:pt x="4" y="0"/>
                    <a:pt x="8" y="0"/>
                  </a:cubicBezTo>
                  <a:cubicBezTo>
                    <a:pt x="13" y="0"/>
                    <a:pt x="16" y="4"/>
                    <a:pt x="16" y="8"/>
                  </a:cubicBezTo>
                  <a:close/>
                  <a:moveTo>
                    <a:pt x="16" y="120"/>
                  </a:moveTo>
                  <a:lnTo>
                    <a:pt x="16" y="168"/>
                  </a:lnTo>
                  <a:cubicBezTo>
                    <a:pt x="16" y="173"/>
                    <a:pt x="13" y="176"/>
                    <a:pt x="8" y="176"/>
                  </a:cubicBezTo>
                  <a:cubicBezTo>
                    <a:pt x="4" y="176"/>
                    <a:pt x="0" y="173"/>
                    <a:pt x="0" y="168"/>
                  </a:cubicBezTo>
                  <a:lnTo>
                    <a:pt x="0" y="120"/>
                  </a:lnTo>
                  <a:cubicBezTo>
                    <a:pt x="0" y="116"/>
                    <a:pt x="4" y="112"/>
                    <a:pt x="8" y="112"/>
                  </a:cubicBezTo>
                  <a:cubicBezTo>
                    <a:pt x="13" y="112"/>
                    <a:pt x="16" y="116"/>
                    <a:pt x="16" y="120"/>
                  </a:cubicBezTo>
                  <a:close/>
                  <a:moveTo>
                    <a:pt x="16" y="232"/>
                  </a:moveTo>
                  <a:lnTo>
                    <a:pt x="16" y="280"/>
                  </a:lnTo>
                  <a:cubicBezTo>
                    <a:pt x="16" y="285"/>
                    <a:pt x="13" y="288"/>
                    <a:pt x="8" y="288"/>
                  </a:cubicBezTo>
                  <a:cubicBezTo>
                    <a:pt x="4" y="288"/>
                    <a:pt x="0" y="285"/>
                    <a:pt x="0" y="280"/>
                  </a:cubicBezTo>
                  <a:lnTo>
                    <a:pt x="0" y="232"/>
                  </a:lnTo>
                  <a:cubicBezTo>
                    <a:pt x="0" y="228"/>
                    <a:pt x="4" y="224"/>
                    <a:pt x="8" y="224"/>
                  </a:cubicBezTo>
                  <a:cubicBezTo>
                    <a:pt x="13" y="224"/>
                    <a:pt x="16" y="228"/>
                    <a:pt x="16" y="232"/>
                  </a:cubicBezTo>
                  <a:close/>
                  <a:moveTo>
                    <a:pt x="16" y="344"/>
                  </a:moveTo>
                  <a:lnTo>
                    <a:pt x="16" y="392"/>
                  </a:lnTo>
                  <a:cubicBezTo>
                    <a:pt x="16" y="397"/>
                    <a:pt x="13" y="400"/>
                    <a:pt x="8" y="400"/>
                  </a:cubicBezTo>
                  <a:cubicBezTo>
                    <a:pt x="4" y="400"/>
                    <a:pt x="0" y="397"/>
                    <a:pt x="0" y="392"/>
                  </a:cubicBezTo>
                  <a:lnTo>
                    <a:pt x="0" y="344"/>
                  </a:lnTo>
                  <a:cubicBezTo>
                    <a:pt x="0" y="340"/>
                    <a:pt x="4" y="336"/>
                    <a:pt x="8" y="336"/>
                  </a:cubicBezTo>
                  <a:cubicBezTo>
                    <a:pt x="13" y="336"/>
                    <a:pt x="16" y="340"/>
                    <a:pt x="16" y="344"/>
                  </a:cubicBezTo>
                  <a:close/>
                  <a:moveTo>
                    <a:pt x="16" y="456"/>
                  </a:moveTo>
                  <a:lnTo>
                    <a:pt x="16" y="504"/>
                  </a:lnTo>
                  <a:cubicBezTo>
                    <a:pt x="16" y="509"/>
                    <a:pt x="13" y="512"/>
                    <a:pt x="8" y="512"/>
                  </a:cubicBezTo>
                  <a:cubicBezTo>
                    <a:pt x="4" y="512"/>
                    <a:pt x="0" y="509"/>
                    <a:pt x="0" y="504"/>
                  </a:cubicBezTo>
                  <a:lnTo>
                    <a:pt x="0" y="456"/>
                  </a:lnTo>
                  <a:cubicBezTo>
                    <a:pt x="0" y="452"/>
                    <a:pt x="4" y="448"/>
                    <a:pt x="8" y="448"/>
                  </a:cubicBezTo>
                  <a:cubicBezTo>
                    <a:pt x="13" y="448"/>
                    <a:pt x="16" y="452"/>
                    <a:pt x="16" y="456"/>
                  </a:cubicBezTo>
                  <a:close/>
                  <a:moveTo>
                    <a:pt x="16" y="568"/>
                  </a:moveTo>
                  <a:lnTo>
                    <a:pt x="16" y="616"/>
                  </a:lnTo>
                  <a:cubicBezTo>
                    <a:pt x="16" y="621"/>
                    <a:pt x="13" y="624"/>
                    <a:pt x="8" y="624"/>
                  </a:cubicBezTo>
                  <a:cubicBezTo>
                    <a:pt x="4" y="624"/>
                    <a:pt x="0" y="621"/>
                    <a:pt x="0" y="616"/>
                  </a:cubicBezTo>
                  <a:lnTo>
                    <a:pt x="0" y="568"/>
                  </a:lnTo>
                  <a:cubicBezTo>
                    <a:pt x="0" y="564"/>
                    <a:pt x="4" y="560"/>
                    <a:pt x="8" y="560"/>
                  </a:cubicBezTo>
                  <a:cubicBezTo>
                    <a:pt x="13" y="560"/>
                    <a:pt x="16" y="564"/>
                    <a:pt x="16" y="568"/>
                  </a:cubicBezTo>
                  <a:close/>
                  <a:moveTo>
                    <a:pt x="16" y="680"/>
                  </a:moveTo>
                  <a:lnTo>
                    <a:pt x="16" y="728"/>
                  </a:lnTo>
                  <a:cubicBezTo>
                    <a:pt x="16" y="733"/>
                    <a:pt x="13" y="736"/>
                    <a:pt x="8" y="736"/>
                  </a:cubicBezTo>
                  <a:cubicBezTo>
                    <a:pt x="4" y="736"/>
                    <a:pt x="0" y="733"/>
                    <a:pt x="0" y="728"/>
                  </a:cubicBezTo>
                  <a:lnTo>
                    <a:pt x="0" y="680"/>
                  </a:lnTo>
                  <a:cubicBezTo>
                    <a:pt x="0" y="676"/>
                    <a:pt x="4" y="672"/>
                    <a:pt x="8" y="672"/>
                  </a:cubicBezTo>
                  <a:cubicBezTo>
                    <a:pt x="13" y="672"/>
                    <a:pt x="16" y="676"/>
                    <a:pt x="16" y="680"/>
                  </a:cubicBezTo>
                  <a:close/>
                  <a:moveTo>
                    <a:pt x="16" y="792"/>
                  </a:moveTo>
                  <a:lnTo>
                    <a:pt x="16" y="840"/>
                  </a:lnTo>
                  <a:cubicBezTo>
                    <a:pt x="16" y="845"/>
                    <a:pt x="13" y="848"/>
                    <a:pt x="8" y="848"/>
                  </a:cubicBezTo>
                  <a:cubicBezTo>
                    <a:pt x="4" y="848"/>
                    <a:pt x="0" y="845"/>
                    <a:pt x="0" y="840"/>
                  </a:cubicBezTo>
                  <a:lnTo>
                    <a:pt x="0" y="792"/>
                  </a:lnTo>
                  <a:cubicBezTo>
                    <a:pt x="0" y="788"/>
                    <a:pt x="4" y="784"/>
                    <a:pt x="8" y="784"/>
                  </a:cubicBezTo>
                  <a:cubicBezTo>
                    <a:pt x="13" y="784"/>
                    <a:pt x="16" y="788"/>
                    <a:pt x="16" y="792"/>
                  </a:cubicBezTo>
                  <a:close/>
                  <a:moveTo>
                    <a:pt x="16" y="904"/>
                  </a:moveTo>
                  <a:lnTo>
                    <a:pt x="16" y="952"/>
                  </a:lnTo>
                  <a:cubicBezTo>
                    <a:pt x="16" y="957"/>
                    <a:pt x="13" y="960"/>
                    <a:pt x="8" y="960"/>
                  </a:cubicBezTo>
                  <a:cubicBezTo>
                    <a:pt x="4" y="960"/>
                    <a:pt x="0" y="957"/>
                    <a:pt x="0" y="952"/>
                  </a:cubicBezTo>
                  <a:lnTo>
                    <a:pt x="0" y="904"/>
                  </a:lnTo>
                  <a:cubicBezTo>
                    <a:pt x="0" y="900"/>
                    <a:pt x="4" y="896"/>
                    <a:pt x="8" y="896"/>
                  </a:cubicBezTo>
                  <a:cubicBezTo>
                    <a:pt x="13" y="896"/>
                    <a:pt x="16" y="900"/>
                    <a:pt x="16" y="904"/>
                  </a:cubicBezTo>
                  <a:close/>
                  <a:moveTo>
                    <a:pt x="16" y="1016"/>
                  </a:moveTo>
                  <a:lnTo>
                    <a:pt x="16" y="1064"/>
                  </a:lnTo>
                  <a:cubicBezTo>
                    <a:pt x="16" y="1069"/>
                    <a:pt x="13" y="1072"/>
                    <a:pt x="8" y="1072"/>
                  </a:cubicBezTo>
                  <a:cubicBezTo>
                    <a:pt x="4" y="1072"/>
                    <a:pt x="0" y="1069"/>
                    <a:pt x="0" y="1064"/>
                  </a:cubicBezTo>
                  <a:lnTo>
                    <a:pt x="0" y="1016"/>
                  </a:lnTo>
                  <a:cubicBezTo>
                    <a:pt x="0" y="1012"/>
                    <a:pt x="4" y="1008"/>
                    <a:pt x="8" y="1008"/>
                  </a:cubicBezTo>
                  <a:cubicBezTo>
                    <a:pt x="13" y="1008"/>
                    <a:pt x="16" y="1012"/>
                    <a:pt x="16" y="1016"/>
                  </a:cubicBezTo>
                  <a:close/>
                  <a:moveTo>
                    <a:pt x="16" y="1128"/>
                  </a:moveTo>
                  <a:lnTo>
                    <a:pt x="16" y="1176"/>
                  </a:lnTo>
                  <a:cubicBezTo>
                    <a:pt x="16" y="1181"/>
                    <a:pt x="13" y="1184"/>
                    <a:pt x="8" y="1184"/>
                  </a:cubicBezTo>
                  <a:cubicBezTo>
                    <a:pt x="4" y="1184"/>
                    <a:pt x="0" y="1181"/>
                    <a:pt x="0" y="1176"/>
                  </a:cubicBezTo>
                  <a:lnTo>
                    <a:pt x="0" y="1128"/>
                  </a:lnTo>
                  <a:cubicBezTo>
                    <a:pt x="0" y="1124"/>
                    <a:pt x="4" y="1120"/>
                    <a:pt x="8" y="1120"/>
                  </a:cubicBezTo>
                  <a:cubicBezTo>
                    <a:pt x="13" y="1120"/>
                    <a:pt x="16" y="1124"/>
                    <a:pt x="16" y="1128"/>
                  </a:cubicBezTo>
                  <a:close/>
                  <a:moveTo>
                    <a:pt x="16" y="1240"/>
                  </a:moveTo>
                  <a:lnTo>
                    <a:pt x="16" y="1288"/>
                  </a:lnTo>
                  <a:cubicBezTo>
                    <a:pt x="16" y="1293"/>
                    <a:pt x="13" y="1296"/>
                    <a:pt x="8" y="1296"/>
                  </a:cubicBezTo>
                  <a:cubicBezTo>
                    <a:pt x="4" y="1296"/>
                    <a:pt x="0" y="1293"/>
                    <a:pt x="0" y="1288"/>
                  </a:cubicBezTo>
                  <a:lnTo>
                    <a:pt x="0" y="1240"/>
                  </a:lnTo>
                  <a:cubicBezTo>
                    <a:pt x="0" y="1236"/>
                    <a:pt x="4" y="1232"/>
                    <a:pt x="8" y="1232"/>
                  </a:cubicBezTo>
                  <a:cubicBezTo>
                    <a:pt x="13" y="1232"/>
                    <a:pt x="16" y="1236"/>
                    <a:pt x="16" y="1240"/>
                  </a:cubicBezTo>
                  <a:close/>
                  <a:moveTo>
                    <a:pt x="16" y="1352"/>
                  </a:moveTo>
                  <a:lnTo>
                    <a:pt x="16" y="1400"/>
                  </a:lnTo>
                  <a:cubicBezTo>
                    <a:pt x="16" y="1405"/>
                    <a:pt x="13" y="1408"/>
                    <a:pt x="8" y="1408"/>
                  </a:cubicBezTo>
                  <a:cubicBezTo>
                    <a:pt x="4" y="1408"/>
                    <a:pt x="0" y="1405"/>
                    <a:pt x="0" y="1400"/>
                  </a:cubicBezTo>
                  <a:lnTo>
                    <a:pt x="0" y="1352"/>
                  </a:lnTo>
                  <a:cubicBezTo>
                    <a:pt x="0" y="1348"/>
                    <a:pt x="4" y="1344"/>
                    <a:pt x="8" y="1344"/>
                  </a:cubicBezTo>
                  <a:cubicBezTo>
                    <a:pt x="13" y="1344"/>
                    <a:pt x="16" y="1348"/>
                    <a:pt x="16" y="1352"/>
                  </a:cubicBezTo>
                  <a:close/>
                  <a:moveTo>
                    <a:pt x="16" y="1464"/>
                  </a:moveTo>
                  <a:lnTo>
                    <a:pt x="16" y="1512"/>
                  </a:lnTo>
                  <a:cubicBezTo>
                    <a:pt x="16" y="1517"/>
                    <a:pt x="13" y="1520"/>
                    <a:pt x="8" y="1520"/>
                  </a:cubicBezTo>
                  <a:cubicBezTo>
                    <a:pt x="4" y="1520"/>
                    <a:pt x="0" y="1517"/>
                    <a:pt x="0" y="1512"/>
                  </a:cubicBezTo>
                  <a:lnTo>
                    <a:pt x="0" y="1464"/>
                  </a:lnTo>
                  <a:cubicBezTo>
                    <a:pt x="0" y="1460"/>
                    <a:pt x="4" y="1456"/>
                    <a:pt x="8" y="1456"/>
                  </a:cubicBezTo>
                  <a:cubicBezTo>
                    <a:pt x="13" y="1456"/>
                    <a:pt x="16" y="1460"/>
                    <a:pt x="16" y="1464"/>
                  </a:cubicBezTo>
                  <a:close/>
                  <a:moveTo>
                    <a:pt x="16" y="1576"/>
                  </a:moveTo>
                  <a:lnTo>
                    <a:pt x="16" y="1624"/>
                  </a:lnTo>
                  <a:cubicBezTo>
                    <a:pt x="16" y="1629"/>
                    <a:pt x="13" y="1632"/>
                    <a:pt x="8" y="1632"/>
                  </a:cubicBezTo>
                  <a:cubicBezTo>
                    <a:pt x="4" y="1632"/>
                    <a:pt x="0" y="1629"/>
                    <a:pt x="0" y="1624"/>
                  </a:cubicBezTo>
                  <a:lnTo>
                    <a:pt x="0" y="1576"/>
                  </a:lnTo>
                  <a:cubicBezTo>
                    <a:pt x="0" y="1572"/>
                    <a:pt x="4" y="1568"/>
                    <a:pt x="8" y="1568"/>
                  </a:cubicBezTo>
                  <a:cubicBezTo>
                    <a:pt x="13" y="1568"/>
                    <a:pt x="16" y="1572"/>
                    <a:pt x="16" y="1576"/>
                  </a:cubicBezTo>
                  <a:close/>
                  <a:moveTo>
                    <a:pt x="16" y="1688"/>
                  </a:moveTo>
                  <a:lnTo>
                    <a:pt x="16" y="1736"/>
                  </a:lnTo>
                  <a:cubicBezTo>
                    <a:pt x="16" y="1741"/>
                    <a:pt x="13" y="1744"/>
                    <a:pt x="8" y="1744"/>
                  </a:cubicBezTo>
                  <a:cubicBezTo>
                    <a:pt x="4" y="1744"/>
                    <a:pt x="0" y="1741"/>
                    <a:pt x="0" y="1736"/>
                  </a:cubicBezTo>
                  <a:lnTo>
                    <a:pt x="0" y="1688"/>
                  </a:lnTo>
                  <a:cubicBezTo>
                    <a:pt x="0" y="1684"/>
                    <a:pt x="4" y="1680"/>
                    <a:pt x="8" y="1680"/>
                  </a:cubicBezTo>
                  <a:cubicBezTo>
                    <a:pt x="13" y="1680"/>
                    <a:pt x="16" y="1684"/>
                    <a:pt x="16" y="1688"/>
                  </a:cubicBezTo>
                  <a:close/>
                  <a:moveTo>
                    <a:pt x="16" y="1800"/>
                  </a:moveTo>
                  <a:lnTo>
                    <a:pt x="16" y="1848"/>
                  </a:lnTo>
                  <a:cubicBezTo>
                    <a:pt x="16" y="1853"/>
                    <a:pt x="13" y="1856"/>
                    <a:pt x="8" y="1856"/>
                  </a:cubicBezTo>
                  <a:cubicBezTo>
                    <a:pt x="4" y="1856"/>
                    <a:pt x="0" y="1853"/>
                    <a:pt x="0" y="1848"/>
                  </a:cubicBezTo>
                  <a:lnTo>
                    <a:pt x="0" y="1800"/>
                  </a:lnTo>
                  <a:cubicBezTo>
                    <a:pt x="0" y="1796"/>
                    <a:pt x="4" y="1792"/>
                    <a:pt x="8" y="1792"/>
                  </a:cubicBezTo>
                  <a:cubicBezTo>
                    <a:pt x="13" y="1792"/>
                    <a:pt x="16" y="1796"/>
                    <a:pt x="16" y="1800"/>
                  </a:cubicBezTo>
                  <a:close/>
                  <a:moveTo>
                    <a:pt x="16" y="1912"/>
                  </a:moveTo>
                  <a:lnTo>
                    <a:pt x="16" y="1960"/>
                  </a:lnTo>
                  <a:cubicBezTo>
                    <a:pt x="16" y="1965"/>
                    <a:pt x="13" y="1968"/>
                    <a:pt x="8" y="1968"/>
                  </a:cubicBezTo>
                  <a:cubicBezTo>
                    <a:pt x="4" y="1968"/>
                    <a:pt x="0" y="1965"/>
                    <a:pt x="0" y="1960"/>
                  </a:cubicBezTo>
                  <a:lnTo>
                    <a:pt x="0" y="1912"/>
                  </a:lnTo>
                  <a:cubicBezTo>
                    <a:pt x="0" y="1908"/>
                    <a:pt x="4" y="1904"/>
                    <a:pt x="8" y="1904"/>
                  </a:cubicBezTo>
                  <a:cubicBezTo>
                    <a:pt x="13" y="1904"/>
                    <a:pt x="16" y="1908"/>
                    <a:pt x="16" y="1912"/>
                  </a:cubicBezTo>
                  <a:close/>
                </a:path>
              </a:pathLst>
            </a:custGeom>
            <a:solidFill>
              <a:srgbClr val="000000"/>
            </a:solidFill>
            <a:ln w="14288" cap="flat">
              <a:solidFill>
                <a:srgbClr val="FF0000"/>
              </a:solidFill>
              <a:prstDash val="solid"/>
              <a:bevel/>
              <a:headEnd/>
              <a:tailEnd/>
            </a:ln>
          </p:spPr>
          <p:txBody>
            <a:bodyPr/>
            <a:lstStyle/>
            <a:p>
              <a:endParaRPr lang="zh-CN" altLang="en-US"/>
            </a:p>
          </p:txBody>
        </p:sp>
        <p:sp>
          <p:nvSpPr>
            <p:cNvPr id="317459" name="Freeform 20"/>
            <p:cNvSpPr>
              <a:spLocks noEditPoints="1"/>
            </p:cNvSpPr>
            <p:nvPr/>
          </p:nvSpPr>
          <p:spPr bwMode="auto">
            <a:xfrm>
              <a:off x="4227" y="1502"/>
              <a:ext cx="18" cy="1395"/>
            </a:xfrm>
            <a:custGeom>
              <a:avLst/>
              <a:gdLst>
                <a:gd name="T0" fmla="*/ 5 w 32"/>
                <a:gd name="T1" fmla="*/ 37 h 2416"/>
                <a:gd name="T2" fmla="*/ 5 w 32"/>
                <a:gd name="T3" fmla="*/ 0 h 2416"/>
                <a:gd name="T4" fmla="*/ 10 w 32"/>
                <a:gd name="T5" fmla="*/ 97 h 2416"/>
                <a:gd name="T6" fmla="*/ 1 w 32"/>
                <a:gd name="T7" fmla="*/ 70 h 2416"/>
                <a:gd name="T8" fmla="*/ 10 w 32"/>
                <a:gd name="T9" fmla="*/ 134 h 2416"/>
                <a:gd name="T10" fmla="*/ 1 w 32"/>
                <a:gd name="T11" fmla="*/ 162 h 2416"/>
                <a:gd name="T12" fmla="*/ 10 w 32"/>
                <a:gd name="T13" fmla="*/ 134 h 2416"/>
                <a:gd name="T14" fmla="*/ 6 w 32"/>
                <a:gd name="T15" fmla="*/ 231 h 2416"/>
                <a:gd name="T16" fmla="*/ 6 w 32"/>
                <a:gd name="T17" fmla="*/ 194 h 2416"/>
                <a:gd name="T18" fmla="*/ 11 w 32"/>
                <a:gd name="T19" fmla="*/ 291 h 2416"/>
                <a:gd name="T20" fmla="*/ 2 w 32"/>
                <a:gd name="T21" fmla="*/ 264 h 2416"/>
                <a:gd name="T22" fmla="*/ 11 w 32"/>
                <a:gd name="T23" fmla="*/ 328 h 2416"/>
                <a:gd name="T24" fmla="*/ 2 w 32"/>
                <a:gd name="T25" fmla="*/ 356 h 2416"/>
                <a:gd name="T26" fmla="*/ 11 w 32"/>
                <a:gd name="T27" fmla="*/ 328 h 2416"/>
                <a:gd name="T28" fmla="*/ 7 w 32"/>
                <a:gd name="T29" fmla="*/ 425 h 2416"/>
                <a:gd name="T30" fmla="*/ 7 w 32"/>
                <a:gd name="T31" fmla="*/ 388 h 2416"/>
                <a:gd name="T32" fmla="*/ 12 w 32"/>
                <a:gd name="T33" fmla="*/ 485 h 2416"/>
                <a:gd name="T34" fmla="*/ 3 w 32"/>
                <a:gd name="T35" fmla="*/ 458 h 2416"/>
                <a:gd name="T36" fmla="*/ 12 w 32"/>
                <a:gd name="T37" fmla="*/ 522 h 2416"/>
                <a:gd name="T38" fmla="*/ 4 w 32"/>
                <a:gd name="T39" fmla="*/ 550 h 2416"/>
                <a:gd name="T40" fmla="*/ 12 w 32"/>
                <a:gd name="T41" fmla="*/ 522 h 2416"/>
                <a:gd name="T42" fmla="*/ 8 w 32"/>
                <a:gd name="T43" fmla="*/ 619 h 2416"/>
                <a:gd name="T44" fmla="*/ 8 w 32"/>
                <a:gd name="T45" fmla="*/ 582 h 2416"/>
                <a:gd name="T46" fmla="*/ 14 w 32"/>
                <a:gd name="T47" fmla="*/ 679 h 2416"/>
                <a:gd name="T48" fmla="*/ 5 w 32"/>
                <a:gd name="T49" fmla="*/ 651 h 2416"/>
                <a:gd name="T50" fmla="*/ 14 w 32"/>
                <a:gd name="T51" fmla="*/ 716 h 2416"/>
                <a:gd name="T52" fmla="*/ 5 w 32"/>
                <a:gd name="T53" fmla="*/ 744 h 2416"/>
                <a:gd name="T54" fmla="*/ 14 w 32"/>
                <a:gd name="T55" fmla="*/ 716 h 2416"/>
                <a:gd name="T56" fmla="*/ 10 w 32"/>
                <a:gd name="T57" fmla="*/ 813 h 2416"/>
                <a:gd name="T58" fmla="*/ 10 w 32"/>
                <a:gd name="T59" fmla="*/ 776 h 2416"/>
                <a:gd name="T60" fmla="*/ 15 w 32"/>
                <a:gd name="T61" fmla="*/ 873 h 2416"/>
                <a:gd name="T62" fmla="*/ 6 w 32"/>
                <a:gd name="T63" fmla="*/ 845 h 2416"/>
                <a:gd name="T64" fmla="*/ 15 w 32"/>
                <a:gd name="T65" fmla="*/ 910 h 2416"/>
                <a:gd name="T66" fmla="*/ 6 w 32"/>
                <a:gd name="T67" fmla="*/ 938 h 2416"/>
                <a:gd name="T68" fmla="*/ 15 w 32"/>
                <a:gd name="T69" fmla="*/ 910 h 2416"/>
                <a:gd name="T70" fmla="*/ 11 w 32"/>
                <a:gd name="T71" fmla="*/ 1007 h 2416"/>
                <a:gd name="T72" fmla="*/ 11 w 32"/>
                <a:gd name="T73" fmla="*/ 970 h 2416"/>
                <a:gd name="T74" fmla="*/ 16 w 32"/>
                <a:gd name="T75" fmla="*/ 1067 h 2416"/>
                <a:gd name="T76" fmla="*/ 7 w 32"/>
                <a:gd name="T77" fmla="*/ 1039 h 2416"/>
                <a:gd name="T78" fmla="*/ 16 w 32"/>
                <a:gd name="T79" fmla="*/ 1104 h 2416"/>
                <a:gd name="T80" fmla="*/ 7 w 32"/>
                <a:gd name="T81" fmla="*/ 1132 h 2416"/>
                <a:gd name="T82" fmla="*/ 16 w 32"/>
                <a:gd name="T83" fmla="*/ 1104 h 2416"/>
                <a:gd name="T84" fmla="*/ 12 w 32"/>
                <a:gd name="T85" fmla="*/ 1201 h 2416"/>
                <a:gd name="T86" fmla="*/ 12 w 32"/>
                <a:gd name="T87" fmla="*/ 1164 h 2416"/>
                <a:gd name="T88" fmla="*/ 17 w 32"/>
                <a:gd name="T89" fmla="*/ 1261 h 2416"/>
                <a:gd name="T90" fmla="*/ 8 w 32"/>
                <a:gd name="T91" fmla="*/ 1233 h 2416"/>
                <a:gd name="T92" fmla="*/ 17 w 32"/>
                <a:gd name="T93" fmla="*/ 1298 h 2416"/>
                <a:gd name="T94" fmla="*/ 8 w 32"/>
                <a:gd name="T95" fmla="*/ 1326 h 2416"/>
                <a:gd name="T96" fmla="*/ 17 w 32"/>
                <a:gd name="T97" fmla="*/ 1298 h 2416"/>
                <a:gd name="T98" fmla="*/ 14 w 32"/>
                <a:gd name="T99" fmla="*/ 1395 h 2416"/>
                <a:gd name="T100" fmla="*/ 14 w 32"/>
                <a:gd name="T101" fmla="*/ 1358 h 24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 h="2416">
                  <a:moveTo>
                    <a:pt x="16" y="8"/>
                  </a:moveTo>
                  <a:lnTo>
                    <a:pt x="17" y="56"/>
                  </a:lnTo>
                  <a:cubicBezTo>
                    <a:pt x="17" y="61"/>
                    <a:pt x="13" y="64"/>
                    <a:pt x="9" y="64"/>
                  </a:cubicBezTo>
                  <a:cubicBezTo>
                    <a:pt x="4" y="64"/>
                    <a:pt x="1" y="61"/>
                    <a:pt x="1" y="57"/>
                  </a:cubicBezTo>
                  <a:lnTo>
                    <a:pt x="0" y="9"/>
                  </a:lnTo>
                  <a:cubicBezTo>
                    <a:pt x="0" y="4"/>
                    <a:pt x="4" y="0"/>
                    <a:pt x="8" y="0"/>
                  </a:cubicBezTo>
                  <a:cubicBezTo>
                    <a:pt x="13" y="0"/>
                    <a:pt x="16" y="4"/>
                    <a:pt x="16" y="8"/>
                  </a:cubicBezTo>
                  <a:close/>
                  <a:moveTo>
                    <a:pt x="17" y="120"/>
                  </a:moveTo>
                  <a:lnTo>
                    <a:pt x="18" y="168"/>
                  </a:lnTo>
                  <a:cubicBezTo>
                    <a:pt x="18" y="173"/>
                    <a:pt x="14" y="176"/>
                    <a:pt x="10" y="176"/>
                  </a:cubicBezTo>
                  <a:cubicBezTo>
                    <a:pt x="5" y="176"/>
                    <a:pt x="2" y="173"/>
                    <a:pt x="2" y="169"/>
                  </a:cubicBezTo>
                  <a:lnTo>
                    <a:pt x="1" y="121"/>
                  </a:lnTo>
                  <a:cubicBezTo>
                    <a:pt x="1" y="116"/>
                    <a:pt x="5" y="112"/>
                    <a:pt x="9" y="112"/>
                  </a:cubicBezTo>
                  <a:cubicBezTo>
                    <a:pt x="14" y="112"/>
                    <a:pt x="17" y="116"/>
                    <a:pt x="17" y="120"/>
                  </a:cubicBezTo>
                  <a:close/>
                  <a:moveTo>
                    <a:pt x="18" y="232"/>
                  </a:moveTo>
                  <a:lnTo>
                    <a:pt x="18" y="280"/>
                  </a:lnTo>
                  <a:cubicBezTo>
                    <a:pt x="18" y="285"/>
                    <a:pt x="15" y="288"/>
                    <a:pt x="10" y="288"/>
                  </a:cubicBezTo>
                  <a:cubicBezTo>
                    <a:pt x="6" y="288"/>
                    <a:pt x="2" y="285"/>
                    <a:pt x="2" y="281"/>
                  </a:cubicBezTo>
                  <a:lnTo>
                    <a:pt x="2" y="233"/>
                  </a:lnTo>
                  <a:cubicBezTo>
                    <a:pt x="2" y="228"/>
                    <a:pt x="5" y="224"/>
                    <a:pt x="10" y="224"/>
                  </a:cubicBezTo>
                  <a:cubicBezTo>
                    <a:pt x="14" y="224"/>
                    <a:pt x="18" y="228"/>
                    <a:pt x="18" y="232"/>
                  </a:cubicBezTo>
                  <a:close/>
                  <a:moveTo>
                    <a:pt x="19" y="344"/>
                  </a:moveTo>
                  <a:lnTo>
                    <a:pt x="19" y="392"/>
                  </a:lnTo>
                  <a:cubicBezTo>
                    <a:pt x="19" y="397"/>
                    <a:pt x="15" y="400"/>
                    <a:pt x="11" y="400"/>
                  </a:cubicBezTo>
                  <a:cubicBezTo>
                    <a:pt x="7" y="400"/>
                    <a:pt x="3" y="397"/>
                    <a:pt x="3" y="393"/>
                  </a:cubicBezTo>
                  <a:lnTo>
                    <a:pt x="3" y="345"/>
                  </a:lnTo>
                  <a:cubicBezTo>
                    <a:pt x="3" y="340"/>
                    <a:pt x="6" y="336"/>
                    <a:pt x="11" y="336"/>
                  </a:cubicBezTo>
                  <a:cubicBezTo>
                    <a:pt x="15" y="336"/>
                    <a:pt x="19" y="340"/>
                    <a:pt x="19" y="344"/>
                  </a:cubicBezTo>
                  <a:close/>
                  <a:moveTo>
                    <a:pt x="19" y="456"/>
                  </a:moveTo>
                  <a:lnTo>
                    <a:pt x="20" y="504"/>
                  </a:lnTo>
                  <a:cubicBezTo>
                    <a:pt x="20" y="509"/>
                    <a:pt x="16" y="512"/>
                    <a:pt x="12" y="512"/>
                  </a:cubicBezTo>
                  <a:cubicBezTo>
                    <a:pt x="7" y="512"/>
                    <a:pt x="4" y="509"/>
                    <a:pt x="4" y="505"/>
                  </a:cubicBezTo>
                  <a:lnTo>
                    <a:pt x="3" y="457"/>
                  </a:lnTo>
                  <a:cubicBezTo>
                    <a:pt x="3" y="452"/>
                    <a:pt x="7" y="448"/>
                    <a:pt x="11" y="448"/>
                  </a:cubicBezTo>
                  <a:cubicBezTo>
                    <a:pt x="16" y="448"/>
                    <a:pt x="19" y="452"/>
                    <a:pt x="19" y="456"/>
                  </a:cubicBezTo>
                  <a:close/>
                  <a:moveTo>
                    <a:pt x="20" y="568"/>
                  </a:moveTo>
                  <a:lnTo>
                    <a:pt x="20" y="616"/>
                  </a:lnTo>
                  <a:cubicBezTo>
                    <a:pt x="20" y="621"/>
                    <a:pt x="17" y="624"/>
                    <a:pt x="12" y="624"/>
                  </a:cubicBezTo>
                  <a:cubicBezTo>
                    <a:pt x="8" y="624"/>
                    <a:pt x="4" y="621"/>
                    <a:pt x="4" y="617"/>
                  </a:cubicBezTo>
                  <a:lnTo>
                    <a:pt x="4" y="569"/>
                  </a:lnTo>
                  <a:cubicBezTo>
                    <a:pt x="4" y="564"/>
                    <a:pt x="8" y="560"/>
                    <a:pt x="12" y="560"/>
                  </a:cubicBezTo>
                  <a:cubicBezTo>
                    <a:pt x="16" y="560"/>
                    <a:pt x="20" y="564"/>
                    <a:pt x="20" y="568"/>
                  </a:cubicBezTo>
                  <a:close/>
                  <a:moveTo>
                    <a:pt x="21" y="680"/>
                  </a:moveTo>
                  <a:lnTo>
                    <a:pt x="21" y="728"/>
                  </a:lnTo>
                  <a:cubicBezTo>
                    <a:pt x="21" y="733"/>
                    <a:pt x="18" y="736"/>
                    <a:pt x="13" y="736"/>
                  </a:cubicBezTo>
                  <a:cubicBezTo>
                    <a:pt x="9" y="736"/>
                    <a:pt x="5" y="733"/>
                    <a:pt x="5" y="729"/>
                  </a:cubicBezTo>
                  <a:lnTo>
                    <a:pt x="5" y="681"/>
                  </a:lnTo>
                  <a:cubicBezTo>
                    <a:pt x="5" y="676"/>
                    <a:pt x="8" y="672"/>
                    <a:pt x="13" y="672"/>
                  </a:cubicBezTo>
                  <a:cubicBezTo>
                    <a:pt x="17" y="672"/>
                    <a:pt x="21" y="676"/>
                    <a:pt x="21" y="680"/>
                  </a:cubicBezTo>
                  <a:close/>
                  <a:moveTo>
                    <a:pt x="22" y="792"/>
                  </a:moveTo>
                  <a:lnTo>
                    <a:pt x="22" y="840"/>
                  </a:lnTo>
                  <a:cubicBezTo>
                    <a:pt x="22" y="845"/>
                    <a:pt x="18" y="848"/>
                    <a:pt x="14" y="848"/>
                  </a:cubicBezTo>
                  <a:cubicBezTo>
                    <a:pt x="10" y="848"/>
                    <a:pt x="6" y="845"/>
                    <a:pt x="6" y="841"/>
                  </a:cubicBezTo>
                  <a:lnTo>
                    <a:pt x="6" y="793"/>
                  </a:lnTo>
                  <a:cubicBezTo>
                    <a:pt x="6" y="788"/>
                    <a:pt x="9" y="784"/>
                    <a:pt x="14" y="784"/>
                  </a:cubicBezTo>
                  <a:cubicBezTo>
                    <a:pt x="18" y="784"/>
                    <a:pt x="22" y="788"/>
                    <a:pt x="22" y="792"/>
                  </a:cubicBezTo>
                  <a:close/>
                  <a:moveTo>
                    <a:pt x="22" y="904"/>
                  </a:moveTo>
                  <a:lnTo>
                    <a:pt x="23" y="952"/>
                  </a:lnTo>
                  <a:cubicBezTo>
                    <a:pt x="23" y="957"/>
                    <a:pt x="19" y="960"/>
                    <a:pt x="15" y="960"/>
                  </a:cubicBezTo>
                  <a:cubicBezTo>
                    <a:pt x="10" y="960"/>
                    <a:pt x="7" y="957"/>
                    <a:pt x="7" y="953"/>
                  </a:cubicBezTo>
                  <a:lnTo>
                    <a:pt x="6" y="905"/>
                  </a:lnTo>
                  <a:cubicBezTo>
                    <a:pt x="6" y="900"/>
                    <a:pt x="10" y="896"/>
                    <a:pt x="14" y="896"/>
                  </a:cubicBezTo>
                  <a:cubicBezTo>
                    <a:pt x="19" y="896"/>
                    <a:pt x="22" y="900"/>
                    <a:pt x="22" y="904"/>
                  </a:cubicBezTo>
                  <a:close/>
                  <a:moveTo>
                    <a:pt x="23" y="1016"/>
                  </a:moveTo>
                  <a:lnTo>
                    <a:pt x="23" y="1064"/>
                  </a:lnTo>
                  <a:cubicBezTo>
                    <a:pt x="23" y="1069"/>
                    <a:pt x="20" y="1072"/>
                    <a:pt x="15" y="1072"/>
                  </a:cubicBezTo>
                  <a:cubicBezTo>
                    <a:pt x="11" y="1072"/>
                    <a:pt x="7" y="1069"/>
                    <a:pt x="7" y="1064"/>
                  </a:cubicBezTo>
                  <a:lnTo>
                    <a:pt x="7" y="1016"/>
                  </a:lnTo>
                  <a:cubicBezTo>
                    <a:pt x="7" y="1012"/>
                    <a:pt x="11" y="1008"/>
                    <a:pt x="15" y="1008"/>
                  </a:cubicBezTo>
                  <a:cubicBezTo>
                    <a:pt x="19" y="1008"/>
                    <a:pt x="23" y="1012"/>
                    <a:pt x="23" y="1016"/>
                  </a:cubicBezTo>
                  <a:close/>
                  <a:moveTo>
                    <a:pt x="24" y="1128"/>
                  </a:moveTo>
                  <a:lnTo>
                    <a:pt x="24" y="1176"/>
                  </a:lnTo>
                  <a:cubicBezTo>
                    <a:pt x="24" y="1181"/>
                    <a:pt x="21" y="1184"/>
                    <a:pt x="16" y="1184"/>
                  </a:cubicBezTo>
                  <a:cubicBezTo>
                    <a:pt x="12" y="1184"/>
                    <a:pt x="8" y="1181"/>
                    <a:pt x="8" y="1176"/>
                  </a:cubicBezTo>
                  <a:lnTo>
                    <a:pt x="8" y="1128"/>
                  </a:lnTo>
                  <a:cubicBezTo>
                    <a:pt x="8" y="1124"/>
                    <a:pt x="11" y="1120"/>
                    <a:pt x="16" y="1120"/>
                  </a:cubicBezTo>
                  <a:cubicBezTo>
                    <a:pt x="20" y="1120"/>
                    <a:pt x="24" y="1124"/>
                    <a:pt x="24" y="1128"/>
                  </a:cubicBezTo>
                  <a:close/>
                  <a:moveTo>
                    <a:pt x="25" y="1240"/>
                  </a:moveTo>
                  <a:lnTo>
                    <a:pt x="25" y="1288"/>
                  </a:lnTo>
                  <a:cubicBezTo>
                    <a:pt x="25" y="1293"/>
                    <a:pt x="21" y="1296"/>
                    <a:pt x="17" y="1296"/>
                  </a:cubicBezTo>
                  <a:cubicBezTo>
                    <a:pt x="12" y="1296"/>
                    <a:pt x="9" y="1293"/>
                    <a:pt x="9" y="1288"/>
                  </a:cubicBezTo>
                  <a:lnTo>
                    <a:pt x="9" y="1240"/>
                  </a:lnTo>
                  <a:cubicBezTo>
                    <a:pt x="8" y="1236"/>
                    <a:pt x="12" y="1232"/>
                    <a:pt x="16" y="1232"/>
                  </a:cubicBezTo>
                  <a:cubicBezTo>
                    <a:pt x="21" y="1232"/>
                    <a:pt x="24" y="1236"/>
                    <a:pt x="25" y="1240"/>
                  </a:cubicBezTo>
                  <a:close/>
                  <a:moveTo>
                    <a:pt x="25" y="1352"/>
                  </a:moveTo>
                  <a:lnTo>
                    <a:pt x="26" y="1400"/>
                  </a:lnTo>
                  <a:cubicBezTo>
                    <a:pt x="26" y="1405"/>
                    <a:pt x="22" y="1408"/>
                    <a:pt x="18" y="1408"/>
                  </a:cubicBezTo>
                  <a:cubicBezTo>
                    <a:pt x="13" y="1408"/>
                    <a:pt x="10" y="1405"/>
                    <a:pt x="10" y="1400"/>
                  </a:cubicBezTo>
                  <a:lnTo>
                    <a:pt x="9" y="1352"/>
                  </a:lnTo>
                  <a:cubicBezTo>
                    <a:pt x="9" y="1348"/>
                    <a:pt x="13" y="1344"/>
                    <a:pt x="17" y="1344"/>
                  </a:cubicBezTo>
                  <a:cubicBezTo>
                    <a:pt x="22" y="1344"/>
                    <a:pt x="25" y="1348"/>
                    <a:pt x="25" y="1352"/>
                  </a:cubicBezTo>
                  <a:close/>
                  <a:moveTo>
                    <a:pt x="26" y="1464"/>
                  </a:moveTo>
                  <a:lnTo>
                    <a:pt x="26" y="1512"/>
                  </a:lnTo>
                  <a:cubicBezTo>
                    <a:pt x="26" y="1517"/>
                    <a:pt x="23" y="1520"/>
                    <a:pt x="18" y="1520"/>
                  </a:cubicBezTo>
                  <a:cubicBezTo>
                    <a:pt x="14" y="1520"/>
                    <a:pt x="10" y="1517"/>
                    <a:pt x="10" y="1512"/>
                  </a:cubicBezTo>
                  <a:lnTo>
                    <a:pt x="10" y="1464"/>
                  </a:lnTo>
                  <a:cubicBezTo>
                    <a:pt x="10" y="1460"/>
                    <a:pt x="14" y="1456"/>
                    <a:pt x="18" y="1456"/>
                  </a:cubicBezTo>
                  <a:cubicBezTo>
                    <a:pt x="22" y="1456"/>
                    <a:pt x="26" y="1460"/>
                    <a:pt x="26" y="1464"/>
                  </a:cubicBezTo>
                  <a:close/>
                  <a:moveTo>
                    <a:pt x="27" y="1576"/>
                  </a:moveTo>
                  <a:lnTo>
                    <a:pt x="27" y="1624"/>
                  </a:lnTo>
                  <a:cubicBezTo>
                    <a:pt x="27" y="1629"/>
                    <a:pt x="23" y="1632"/>
                    <a:pt x="19" y="1632"/>
                  </a:cubicBezTo>
                  <a:cubicBezTo>
                    <a:pt x="15" y="1632"/>
                    <a:pt x="11" y="1629"/>
                    <a:pt x="11" y="1624"/>
                  </a:cubicBezTo>
                  <a:lnTo>
                    <a:pt x="11" y="1576"/>
                  </a:lnTo>
                  <a:cubicBezTo>
                    <a:pt x="11" y="1572"/>
                    <a:pt x="14" y="1568"/>
                    <a:pt x="19" y="1568"/>
                  </a:cubicBezTo>
                  <a:cubicBezTo>
                    <a:pt x="23" y="1568"/>
                    <a:pt x="27" y="1572"/>
                    <a:pt x="27" y="1576"/>
                  </a:cubicBezTo>
                  <a:close/>
                  <a:moveTo>
                    <a:pt x="27" y="1688"/>
                  </a:moveTo>
                  <a:lnTo>
                    <a:pt x="28" y="1736"/>
                  </a:lnTo>
                  <a:cubicBezTo>
                    <a:pt x="28" y="1741"/>
                    <a:pt x="24" y="1744"/>
                    <a:pt x="20" y="1744"/>
                  </a:cubicBezTo>
                  <a:cubicBezTo>
                    <a:pt x="15" y="1744"/>
                    <a:pt x="12" y="1741"/>
                    <a:pt x="12" y="1736"/>
                  </a:cubicBezTo>
                  <a:lnTo>
                    <a:pt x="11" y="1688"/>
                  </a:lnTo>
                  <a:cubicBezTo>
                    <a:pt x="11" y="1684"/>
                    <a:pt x="15" y="1680"/>
                    <a:pt x="19" y="1680"/>
                  </a:cubicBezTo>
                  <a:cubicBezTo>
                    <a:pt x="24" y="1680"/>
                    <a:pt x="27" y="1684"/>
                    <a:pt x="27" y="1688"/>
                  </a:cubicBezTo>
                  <a:close/>
                  <a:moveTo>
                    <a:pt x="28" y="1800"/>
                  </a:moveTo>
                  <a:lnTo>
                    <a:pt x="28" y="1848"/>
                  </a:lnTo>
                  <a:cubicBezTo>
                    <a:pt x="29" y="1853"/>
                    <a:pt x="25" y="1856"/>
                    <a:pt x="21" y="1856"/>
                  </a:cubicBezTo>
                  <a:cubicBezTo>
                    <a:pt x="16" y="1856"/>
                    <a:pt x="13" y="1853"/>
                    <a:pt x="12" y="1848"/>
                  </a:cubicBezTo>
                  <a:lnTo>
                    <a:pt x="12" y="1800"/>
                  </a:lnTo>
                  <a:cubicBezTo>
                    <a:pt x="12" y="1796"/>
                    <a:pt x="16" y="1792"/>
                    <a:pt x="20" y="1792"/>
                  </a:cubicBezTo>
                  <a:cubicBezTo>
                    <a:pt x="25" y="1792"/>
                    <a:pt x="28" y="1796"/>
                    <a:pt x="28" y="1800"/>
                  </a:cubicBezTo>
                  <a:close/>
                  <a:moveTo>
                    <a:pt x="29" y="1912"/>
                  </a:moveTo>
                  <a:lnTo>
                    <a:pt x="29" y="1960"/>
                  </a:lnTo>
                  <a:cubicBezTo>
                    <a:pt x="29" y="1965"/>
                    <a:pt x="26" y="1968"/>
                    <a:pt x="21" y="1968"/>
                  </a:cubicBezTo>
                  <a:cubicBezTo>
                    <a:pt x="17" y="1968"/>
                    <a:pt x="13" y="1965"/>
                    <a:pt x="13" y="1960"/>
                  </a:cubicBezTo>
                  <a:lnTo>
                    <a:pt x="13" y="1912"/>
                  </a:lnTo>
                  <a:cubicBezTo>
                    <a:pt x="13" y="1908"/>
                    <a:pt x="16" y="1904"/>
                    <a:pt x="21" y="1904"/>
                  </a:cubicBezTo>
                  <a:cubicBezTo>
                    <a:pt x="25" y="1904"/>
                    <a:pt x="29" y="1908"/>
                    <a:pt x="29" y="1912"/>
                  </a:cubicBezTo>
                  <a:close/>
                  <a:moveTo>
                    <a:pt x="30" y="2024"/>
                  </a:moveTo>
                  <a:lnTo>
                    <a:pt x="30" y="2072"/>
                  </a:lnTo>
                  <a:cubicBezTo>
                    <a:pt x="30" y="2077"/>
                    <a:pt x="26" y="2080"/>
                    <a:pt x="22" y="2080"/>
                  </a:cubicBezTo>
                  <a:cubicBezTo>
                    <a:pt x="18" y="2080"/>
                    <a:pt x="14" y="2077"/>
                    <a:pt x="14" y="2072"/>
                  </a:cubicBezTo>
                  <a:lnTo>
                    <a:pt x="14" y="2024"/>
                  </a:lnTo>
                  <a:cubicBezTo>
                    <a:pt x="14" y="2020"/>
                    <a:pt x="17" y="2016"/>
                    <a:pt x="22" y="2016"/>
                  </a:cubicBezTo>
                  <a:cubicBezTo>
                    <a:pt x="26" y="2016"/>
                    <a:pt x="30" y="2020"/>
                    <a:pt x="30" y="2024"/>
                  </a:cubicBezTo>
                  <a:close/>
                  <a:moveTo>
                    <a:pt x="30" y="2136"/>
                  </a:moveTo>
                  <a:lnTo>
                    <a:pt x="31" y="2184"/>
                  </a:lnTo>
                  <a:cubicBezTo>
                    <a:pt x="31" y="2189"/>
                    <a:pt x="27" y="2192"/>
                    <a:pt x="23" y="2192"/>
                  </a:cubicBezTo>
                  <a:cubicBezTo>
                    <a:pt x="18" y="2192"/>
                    <a:pt x="15" y="2189"/>
                    <a:pt x="15" y="2184"/>
                  </a:cubicBezTo>
                  <a:lnTo>
                    <a:pt x="14" y="2136"/>
                  </a:lnTo>
                  <a:cubicBezTo>
                    <a:pt x="14" y="2132"/>
                    <a:pt x="18" y="2128"/>
                    <a:pt x="22" y="2128"/>
                  </a:cubicBezTo>
                  <a:cubicBezTo>
                    <a:pt x="27" y="2128"/>
                    <a:pt x="30" y="2132"/>
                    <a:pt x="30" y="2136"/>
                  </a:cubicBezTo>
                  <a:close/>
                  <a:moveTo>
                    <a:pt x="31" y="2248"/>
                  </a:moveTo>
                  <a:lnTo>
                    <a:pt x="31" y="2296"/>
                  </a:lnTo>
                  <a:cubicBezTo>
                    <a:pt x="31" y="2301"/>
                    <a:pt x="28" y="2304"/>
                    <a:pt x="23" y="2304"/>
                  </a:cubicBezTo>
                  <a:cubicBezTo>
                    <a:pt x="19" y="2304"/>
                    <a:pt x="15" y="2301"/>
                    <a:pt x="15" y="2296"/>
                  </a:cubicBezTo>
                  <a:lnTo>
                    <a:pt x="15" y="2248"/>
                  </a:lnTo>
                  <a:cubicBezTo>
                    <a:pt x="15" y="2244"/>
                    <a:pt x="19" y="2240"/>
                    <a:pt x="23" y="2240"/>
                  </a:cubicBezTo>
                  <a:cubicBezTo>
                    <a:pt x="27" y="2240"/>
                    <a:pt x="31" y="2244"/>
                    <a:pt x="31" y="2248"/>
                  </a:cubicBezTo>
                  <a:close/>
                  <a:moveTo>
                    <a:pt x="32" y="2360"/>
                  </a:moveTo>
                  <a:lnTo>
                    <a:pt x="32" y="2408"/>
                  </a:lnTo>
                  <a:cubicBezTo>
                    <a:pt x="32" y="2413"/>
                    <a:pt x="29" y="2416"/>
                    <a:pt x="24" y="2416"/>
                  </a:cubicBezTo>
                  <a:cubicBezTo>
                    <a:pt x="20" y="2416"/>
                    <a:pt x="16" y="2413"/>
                    <a:pt x="16" y="2408"/>
                  </a:cubicBezTo>
                  <a:lnTo>
                    <a:pt x="16" y="2360"/>
                  </a:lnTo>
                  <a:cubicBezTo>
                    <a:pt x="16" y="2356"/>
                    <a:pt x="19" y="2352"/>
                    <a:pt x="24" y="2352"/>
                  </a:cubicBezTo>
                  <a:cubicBezTo>
                    <a:pt x="28" y="2352"/>
                    <a:pt x="32" y="2356"/>
                    <a:pt x="32" y="2360"/>
                  </a:cubicBezTo>
                  <a:close/>
                </a:path>
              </a:pathLst>
            </a:custGeom>
            <a:solidFill>
              <a:srgbClr val="000000"/>
            </a:solidFill>
            <a:ln w="14288" cap="flat">
              <a:solidFill>
                <a:srgbClr val="FF0000"/>
              </a:solidFill>
              <a:prstDash val="solid"/>
              <a:bevel/>
              <a:headEnd/>
              <a:tailEnd/>
            </a:ln>
          </p:spPr>
          <p:txBody>
            <a:bodyPr/>
            <a:lstStyle/>
            <a:p>
              <a:endParaRPr lang="zh-CN" altLang="en-US"/>
            </a:p>
          </p:txBody>
        </p:sp>
        <p:sp>
          <p:nvSpPr>
            <p:cNvPr id="317460" name="Rectangle 21"/>
            <p:cNvSpPr>
              <a:spLocks noChangeArrowheads="1"/>
            </p:cNvSpPr>
            <p:nvPr/>
          </p:nvSpPr>
          <p:spPr bwMode="auto">
            <a:xfrm>
              <a:off x="4470" y="2130"/>
              <a:ext cx="7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700" b="0">
                  <a:solidFill>
                    <a:srgbClr val="FF0000"/>
                  </a:solidFill>
                  <a:latin typeface="Times New Roman" pitchFamily="18" charset="0"/>
                </a:rPr>
                <a:t>S</a:t>
              </a:r>
              <a:endParaRPr lang="en-US" altLang="zh-CN">
                <a:solidFill>
                  <a:srgbClr val="FF0000"/>
                </a:solidFill>
              </a:endParaRPr>
            </a:p>
          </p:txBody>
        </p:sp>
        <p:sp>
          <p:nvSpPr>
            <p:cNvPr id="317461" name="Rectangle 22"/>
            <p:cNvSpPr>
              <a:spLocks noChangeArrowheads="1"/>
            </p:cNvSpPr>
            <p:nvPr/>
          </p:nvSpPr>
          <p:spPr bwMode="auto">
            <a:xfrm>
              <a:off x="4798" y="2001"/>
              <a:ext cx="17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700" b="0">
                  <a:solidFill>
                    <a:srgbClr val="FF00FF"/>
                  </a:solidFill>
                  <a:latin typeface="Times New Roman" pitchFamily="18" charset="0"/>
                </a:rPr>
                <a:t>2 S</a:t>
              </a:r>
              <a:endParaRPr lang="en-US" altLang="zh-CN">
                <a:solidFill>
                  <a:srgbClr val="FF00FF"/>
                </a:solidFill>
              </a:endParaRPr>
            </a:p>
          </p:txBody>
        </p:sp>
      </p:gr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矩形 3"/>
          <p:cNvSpPr/>
          <p:nvPr/>
        </p:nvSpPr>
        <p:spPr>
          <a:xfrm>
            <a:off x="-190394" y="1114771"/>
            <a:ext cx="6394187" cy="1011752"/>
          </a:xfrm>
          <a:prstGeom prst="rect">
            <a:avLst/>
          </a:prstGeom>
        </p:spPr>
        <p:txBody>
          <a:bodyPr wrap="square">
            <a:spAutoFit/>
          </a:bodyPr>
          <a:lstStyle/>
          <a:p>
            <a:pPr marL="838200" lvl="1" indent="-381000" algn="l" eaLnBrk="1" hangingPunct="1">
              <a:lnSpc>
                <a:spcPct val="165000"/>
              </a:lnSpc>
              <a:spcBef>
                <a:spcPct val="5000"/>
              </a:spcBef>
            </a:pPr>
            <a:r>
              <a:rPr lang="en-US" altLang="zh-CN" sz="2000" dirty="0" smtClean="0">
                <a:solidFill>
                  <a:srgbClr val="800000"/>
                </a:solidFill>
                <a:latin typeface="微软雅黑" panose="020B0503020204020204" pitchFamily="34" charset="-122"/>
                <a:ea typeface="微软雅黑" panose="020B0503020204020204" pitchFamily="34" charset="-122"/>
              </a:rPr>
              <a:t>1</a:t>
            </a:r>
            <a:r>
              <a:rPr lang="en-US" altLang="zh-CN" sz="2000" dirty="0">
                <a:solidFill>
                  <a:srgbClr val="800000"/>
                </a:solidFill>
                <a:latin typeface="微软雅黑" panose="020B0503020204020204" pitchFamily="34" charset="-122"/>
                <a:ea typeface="微软雅黑" panose="020B0503020204020204" pitchFamily="34" charset="-122"/>
              </a:rPr>
              <a:t>.</a:t>
            </a:r>
            <a:r>
              <a:rPr lang="zh-CN" altLang="en-US" sz="2000" dirty="0">
                <a:solidFill>
                  <a:srgbClr val="800000"/>
                </a:solidFill>
                <a:latin typeface="微软雅黑" panose="020B0503020204020204" pitchFamily="34" charset="-122"/>
                <a:ea typeface="微软雅黑" panose="020B0503020204020204" pitchFamily="34" charset="-122"/>
              </a:rPr>
              <a:t>页面大小与命中率的关系</a:t>
            </a:r>
          </a:p>
          <a:p>
            <a:pPr marL="1257300" lvl="2" indent="-342900" algn="l" eaLnBrk="1" hangingPunct="1">
              <a:lnSpc>
                <a:spcPct val="165000"/>
              </a:lnSpc>
              <a:spcBef>
                <a:spcPct val="5000"/>
              </a:spcBef>
            </a:pPr>
            <a:r>
              <a:rPr lang="zh-CN" altLang="en-US" dirty="0">
                <a:solidFill>
                  <a:srgbClr val="FF0000"/>
                </a:solidFill>
                <a:latin typeface="微软雅黑" panose="020B0503020204020204" pitchFamily="34" charset="-122"/>
                <a:ea typeface="微软雅黑" panose="020B0503020204020204" pitchFamily="34" charset="-122"/>
              </a:rPr>
              <a:t>页面大小为某个值时，命中率达到最大。</a:t>
            </a:r>
          </a:p>
        </p:txBody>
      </p:sp>
      <p:sp>
        <p:nvSpPr>
          <p:cNvPr id="5" name="日期占位符 4"/>
          <p:cNvSpPr>
            <a:spLocks noGrp="1"/>
          </p:cNvSpPr>
          <p:nvPr>
            <p:ph type="dt" sz="half" idx="10"/>
          </p:nvPr>
        </p:nvSpPr>
        <p:spPr/>
        <p:txBody>
          <a:bodyPr/>
          <a:lstStyle/>
          <a:p>
            <a:pPr>
              <a:defRPr/>
            </a:pPr>
            <a:fld id="{BAB3656F-8BC5-4BF6-8B4A-8EF9C313988B}"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F3138012-8070-47FA-A2F4-2A9F80A946C2}" type="slidenum">
              <a:rPr lang="en-US" altLang="zh-CN" smtClean="0"/>
              <a:pPr>
                <a:defRPr/>
              </a:pPr>
              <a:t>118</a:t>
            </a:fld>
            <a:endParaRPr lang="en-US" altLang="zh-CN"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8" name="Rectangle 2"/>
          <p:cNvSpPr>
            <a:spLocks noGrp="1" noChangeArrowheads="1"/>
          </p:cNvSpPr>
          <p:nvPr>
            <p:ph type="title"/>
          </p:nvPr>
        </p:nvSpPr>
        <p:spPr/>
        <p:txBody>
          <a:bodyPr/>
          <a:lstStyle/>
          <a:p>
            <a:pPr eaLnBrk="1" hangingPunct="1"/>
            <a:r>
              <a:rPr lang="zh-CN" altLang="en-US" sz="3200" smtClean="0">
                <a:latin typeface="楷体_GB2312" pitchFamily="49" charset="-122"/>
              </a:rPr>
              <a:t>提高主存命中率的方法</a:t>
            </a:r>
            <a:r>
              <a:rPr lang="zh-CN" altLang="en-US" sz="1600" smtClean="0">
                <a:latin typeface="楷体_GB2312" pitchFamily="49" charset="-122"/>
              </a:rPr>
              <a:t>（续）</a:t>
            </a:r>
          </a:p>
        </p:txBody>
      </p:sp>
      <p:sp>
        <p:nvSpPr>
          <p:cNvPr id="318469" name="Rectangle 3"/>
          <p:cNvSpPr>
            <a:spLocks noGrp="1" noChangeArrowheads="1"/>
          </p:cNvSpPr>
          <p:nvPr>
            <p:ph type="body" sz="half" idx="1"/>
          </p:nvPr>
        </p:nvSpPr>
        <p:spPr>
          <a:xfrm>
            <a:off x="457200" y="1235075"/>
            <a:ext cx="8147050" cy="5146675"/>
          </a:xfrm>
        </p:spPr>
        <p:txBody>
          <a:bodyPr/>
          <a:lstStyle/>
          <a:p>
            <a:pPr eaLnBrk="1" hangingPunct="1">
              <a:lnSpc>
                <a:spcPct val="160000"/>
              </a:lnSpc>
              <a:spcBef>
                <a:spcPct val="10000"/>
              </a:spcBef>
            </a:pPr>
            <a:r>
              <a:rPr lang="en-US" altLang="zh-CN" dirty="0" smtClean="0">
                <a:solidFill>
                  <a:srgbClr val="800000"/>
                </a:solidFill>
                <a:latin typeface="微软雅黑" panose="020B0503020204020204" pitchFamily="34" charset="-122"/>
                <a:ea typeface="微软雅黑" panose="020B0503020204020204" pitchFamily="34" charset="-122"/>
              </a:rPr>
              <a:t>2. </a:t>
            </a:r>
            <a:r>
              <a:rPr lang="zh-CN" altLang="en-US" dirty="0" smtClean="0">
                <a:solidFill>
                  <a:srgbClr val="800000"/>
                </a:solidFill>
                <a:latin typeface="微软雅黑" panose="020B0503020204020204" pitchFamily="34" charset="-122"/>
                <a:ea typeface="微软雅黑" panose="020B0503020204020204" pitchFamily="34" charset="-122"/>
              </a:rPr>
              <a:t>主存容量与命中率的关系</a:t>
            </a:r>
          </a:p>
          <a:p>
            <a:pPr lvl="1" eaLnBrk="1" hangingPunct="1">
              <a:lnSpc>
                <a:spcPct val="160000"/>
              </a:lnSpc>
              <a:spcBef>
                <a:spcPct val="10000"/>
              </a:spcBef>
            </a:pPr>
            <a:r>
              <a:rPr lang="zh-CN" altLang="en-US" dirty="0" smtClean="0">
                <a:solidFill>
                  <a:srgbClr val="FF0000"/>
                </a:solidFill>
                <a:latin typeface="微软雅黑" panose="020B0503020204020204" pitchFamily="34" charset="-122"/>
                <a:ea typeface="微软雅黑" panose="020B0503020204020204" pitchFamily="34" charset="-122"/>
              </a:rPr>
              <a:t>主存命中率</a:t>
            </a:r>
            <a:r>
              <a:rPr lang="en-US" altLang="zh-CN" dirty="0" smtClean="0">
                <a:solidFill>
                  <a:srgbClr val="FF0000"/>
                </a:solidFill>
                <a:latin typeface="微软雅黑" panose="020B0503020204020204" pitchFamily="34" charset="-122"/>
                <a:ea typeface="微软雅黑" panose="020B0503020204020204" pitchFamily="34" charset="-122"/>
              </a:rPr>
              <a:t>H</a:t>
            </a:r>
            <a:r>
              <a:rPr lang="zh-CN" altLang="en-US" dirty="0" smtClean="0">
                <a:solidFill>
                  <a:srgbClr val="FF0000"/>
                </a:solidFill>
                <a:latin typeface="微软雅黑" panose="020B0503020204020204" pitchFamily="34" charset="-122"/>
                <a:ea typeface="微软雅黑" panose="020B0503020204020204" pitchFamily="34" charset="-122"/>
              </a:rPr>
              <a:t>随着分配给该程序的主存容量</a:t>
            </a:r>
            <a:r>
              <a:rPr lang="en-US" altLang="zh-CN" dirty="0" smtClean="0">
                <a:solidFill>
                  <a:srgbClr val="FF0000"/>
                </a:solidFill>
                <a:latin typeface="微软雅黑" panose="020B0503020204020204" pitchFamily="34" charset="-122"/>
                <a:ea typeface="微软雅黑" panose="020B0503020204020204" pitchFamily="34" charset="-122"/>
              </a:rPr>
              <a:t>S</a:t>
            </a:r>
            <a:r>
              <a:rPr lang="zh-CN" altLang="en-US" dirty="0" smtClean="0">
                <a:solidFill>
                  <a:srgbClr val="FF0000"/>
                </a:solidFill>
                <a:latin typeface="微软雅黑" panose="020B0503020204020204" pitchFamily="34" charset="-122"/>
                <a:ea typeface="微软雅黑" panose="020B0503020204020204" pitchFamily="34" charset="-122"/>
              </a:rPr>
              <a:t>的增加而单调上升。</a:t>
            </a:r>
            <a:endParaRPr lang="zh-CN" altLang="en-US" dirty="0" smtClean="0">
              <a:latin typeface="微软雅黑" panose="020B0503020204020204" pitchFamily="34" charset="-122"/>
              <a:ea typeface="微软雅黑" panose="020B0503020204020204" pitchFamily="34" charset="-122"/>
            </a:endParaRPr>
          </a:p>
          <a:p>
            <a:pPr lvl="2" eaLnBrk="1" hangingPunct="1">
              <a:lnSpc>
                <a:spcPct val="160000"/>
              </a:lnSpc>
              <a:spcBef>
                <a:spcPct val="10000"/>
              </a:spcBef>
            </a:pPr>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ea typeface="微软雅黑" panose="020B0503020204020204" pitchFamily="34" charset="-122"/>
              </a:rPr>
              <a:t>S</a:t>
            </a:r>
            <a:r>
              <a:rPr lang="zh-CN" altLang="en-US" dirty="0" smtClean="0">
                <a:latin typeface="微软雅黑" panose="020B0503020204020204" pitchFamily="34" charset="-122"/>
                <a:ea typeface="微软雅黑" panose="020B0503020204020204" pitchFamily="34" charset="-122"/>
              </a:rPr>
              <a:t>比较小的时候，</a:t>
            </a:r>
            <a:r>
              <a:rPr lang="en-US" altLang="zh-CN" dirty="0" smtClean="0">
                <a:latin typeface="微软雅黑" panose="020B0503020204020204" pitchFamily="34" charset="-122"/>
                <a:ea typeface="微软雅黑" panose="020B0503020204020204" pitchFamily="34" charset="-122"/>
              </a:rPr>
              <a:t>H</a:t>
            </a:r>
            <a:r>
              <a:rPr lang="zh-CN" altLang="en-US" dirty="0" smtClean="0">
                <a:latin typeface="微软雅黑" panose="020B0503020204020204" pitchFamily="34" charset="-122"/>
                <a:ea typeface="微软雅黑" panose="020B0503020204020204" pitchFamily="34" charset="-122"/>
              </a:rPr>
              <a:t>提高得非常快。随着</a:t>
            </a:r>
            <a:r>
              <a:rPr lang="en-US" altLang="zh-CN" dirty="0" smtClean="0">
                <a:latin typeface="微软雅黑" panose="020B0503020204020204" pitchFamily="34" charset="-122"/>
                <a:ea typeface="微软雅黑" panose="020B0503020204020204" pitchFamily="34" charset="-122"/>
              </a:rPr>
              <a:t>S</a:t>
            </a:r>
            <a:r>
              <a:rPr lang="zh-CN" altLang="en-US" dirty="0" smtClean="0">
                <a:latin typeface="微软雅黑" panose="020B0503020204020204" pitchFamily="34" charset="-122"/>
                <a:ea typeface="微软雅黑" panose="020B0503020204020204" pitchFamily="34" charset="-122"/>
              </a:rPr>
              <a:t>的逐渐增加，</a:t>
            </a:r>
            <a:r>
              <a:rPr lang="en-US" altLang="zh-CN" dirty="0" smtClean="0">
                <a:latin typeface="微软雅黑" panose="020B0503020204020204" pitchFamily="34" charset="-122"/>
                <a:ea typeface="微软雅黑" panose="020B0503020204020204" pitchFamily="34" charset="-122"/>
              </a:rPr>
              <a:t>H</a:t>
            </a:r>
            <a:r>
              <a:rPr lang="zh-CN" altLang="en-US" dirty="0" smtClean="0">
                <a:latin typeface="微软雅黑" panose="020B0503020204020204" pitchFamily="34" charset="-122"/>
                <a:ea typeface="微软雅黑" panose="020B0503020204020204" pitchFamily="34" charset="-122"/>
              </a:rPr>
              <a:t>提高的速度逐渐降低。当</a:t>
            </a:r>
            <a:r>
              <a:rPr lang="en-US" altLang="zh-CN" dirty="0" smtClean="0">
                <a:latin typeface="微软雅黑" panose="020B0503020204020204" pitchFamily="34" charset="-122"/>
                <a:ea typeface="微软雅黑" panose="020B0503020204020204" pitchFamily="34" charset="-122"/>
              </a:rPr>
              <a:t>S</a:t>
            </a:r>
            <a:r>
              <a:rPr lang="zh-CN" altLang="en-US" dirty="0" smtClean="0">
                <a:latin typeface="微软雅黑" panose="020B0503020204020204" pitchFamily="34" charset="-122"/>
                <a:ea typeface="微软雅黑" panose="020B0503020204020204" pitchFamily="34" charset="-122"/>
              </a:rPr>
              <a:t>增加到某一个值之后，</a:t>
            </a:r>
            <a:r>
              <a:rPr lang="en-US" altLang="zh-CN" dirty="0" smtClean="0">
                <a:latin typeface="微软雅黑" panose="020B0503020204020204" pitchFamily="34" charset="-122"/>
                <a:ea typeface="微软雅黑" panose="020B0503020204020204" pitchFamily="34" charset="-122"/>
              </a:rPr>
              <a:t>H</a:t>
            </a:r>
            <a:r>
              <a:rPr lang="zh-CN" altLang="en-US" dirty="0" smtClean="0">
                <a:latin typeface="微软雅黑" panose="020B0503020204020204" pitchFamily="34" charset="-122"/>
                <a:ea typeface="微软雅黑" panose="020B0503020204020204" pitchFamily="34" charset="-122"/>
              </a:rPr>
              <a:t>几乎不再提高。</a:t>
            </a:r>
          </a:p>
        </p:txBody>
      </p:sp>
      <p:graphicFrame>
        <p:nvGraphicFramePr>
          <p:cNvPr id="318470" name="Object 4"/>
          <p:cNvGraphicFramePr>
            <a:graphicFrameLocks noGrp="1" noChangeAspect="1"/>
          </p:cNvGraphicFramePr>
          <p:nvPr>
            <p:ph sz="half" idx="2"/>
          </p:nvPr>
        </p:nvGraphicFramePr>
        <p:xfrm>
          <a:off x="1692275" y="3500438"/>
          <a:ext cx="5400675" cy="2640012"/>
        </p:xfrm>
        <a:graphic>
          <a:graphicData uri="http://schemas.openxmlformats.org/presentationml/2006/ole">
            <mc:AlternateContent xmlns:mc="http://schemas.openxmlformats.org/markup-compatibility/2006">
              <mc:Choice xmlns:v="urn:schemas-microsoft-com:vml" Requires="v">
                <p:oleObj spid="_x0000_s318560" name="图片" r:id="rId3" imgW="2733691" imgH="1819352" progId="Word.Picture.8">
                  <p:embed/>
                </p:oleObj>
              </mc:Choice>
              <mc:Fallback>
                <p:oleObj name="图片" r:id="rId3" imgW="2733691" imgH="1819352"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500438"/>
                        <a:ext cx="5400675" cy="26400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0250E79-C4CD-46A2-8759-737AECEB370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119</a:t>
            </a:fld>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Rectangle 2"/>
          <p:cNvSpPr>
            <a:spLocks noGrp="1" noChangeArrowheads="1"/>
          </p:cNvSpPr>
          <p:nvPr>
            <p:ph type="title"/>
          </p:nvPr>
        </p:nvSpPr>
        <p:spPr/>
        <p:txBody>
          <a:bodyPr/>
          <a:lstStyle/>
          <a:p>
            <a:pPr eaLnBrk="1" hangingPunct="1"/>
            <a:r>
              <a:rPr lang="zh-CN" altLang="en-US" sz="3200" dirty="0" smtClean="0">
                <a:solidFill>
                  <a:schemeClr val="tx1"/>
                </a:solidFill>
                <a:latin typeface="宋体" pitchFamily="2" charset="-122"/>
              </a:rPr>
              <a:t>存储系统</a:t>
            </a:r>
            <a:r>
              <a:rPr lang="zh-CN" altLang="en-US" sz="3200" dirty="0" smtClean="0">
                <a:solidFill>
                  <a:schemeClr val="tx1"/>
                </a:solidFill>
                <a:latin typeface="宋体" pitchFamily="2" charset="-122"/>
              </a:rPr>
              <a:t>的</a:t>
            </a:r>
            <a:r>
              <a:rPr lang="zh-CN" altLang="en-US" sz="3200" dirty="0">
                <a:solidFill>
                  <a:schemeClr val="tx1"/>
                </a:solidFill>
                <a:latin typeface="宋体" pitchFamily="2" charset="-122"/>
              </a:rPr>
              <a:t>主要性能</a:t>
            </a:r>
            <a:endParaRPr lang="zh-CN" altLang="en-US" sz="1600" dirty="0" smtClean="0">
              <a:solidFill>
                <a:schemeClr val="tx1"/>
              </a:solidFill>
              <a:latin typeface="宋体" pitchFamily="2" charset="-122"/>
            </a:endParaRPr>
          </a:p>
        </p:txBody>
      </p:sp>
      <p:sp>
        <p:nvSpPr>
          <p:cNvPr id="200709" name="Rectangle 3"/>
          <p:cNvSpPr>
            <a:spLocks noGrp="1" noChangeArrowheads="1"/>
          </p:cNvSpPr>
          <p:nvPr>
            <p:ph type="body" idx="1"/>
          </p:nvPr>
        </p:nvSpPr>
        <p:spPr/>
        <p:txBody>
          <a:bodyPr/>
          <a:lstStyle/>
          <a:p>
            <a:pPr eaLnBrk="1" hangingPunct="1">
              <a:lnSpc>
                <a:spcPct val="140000"/>
              </a:lnSpc>
              <a:spcBef>
                <a:spcPct val="0"/>
              </a:spcBef>
            </a:pPr>
            <a:r>
              <a:rPr lang="zh-CN" altLang="en-US" smtClean="0">
                <a:solidFill>
                  <a:srgbClr val="0000FF"/>
                </a:solidFill>
                <a:latin typeface="楷体_GB2312" pitchFamily="49" charset="-122"/>
              </a:rPr>
              <a:t>存储器的主要性能：</a:t>
            </a:r>
            <a:r>
              <a:rPr lang="zh-CN" altLang="en-US" smtClean="0">
                <a:solidFill>
                  <a:srgbClr val="FF0000"/>
                </a:solidFill>
                <a:latin typeface="楷体_GB2312" pitchFamily="49" charset="-122"/>
              </a:rPr>
              <a:t>速度、容量、价格。</a:t>
            </a:r>
            <a:endParaRPr lang="zh-CN" altLang="en-US" smtClean="0">
              <a:latin typeface="楷体_GB2312" pitchFamily="49" charset="-122"/>
            </a:endParaRPr>
          </a:p>
          <a:p>
            <a:pPr lvl="1" eaLnBrk="1" hangingPunct="1">
              <a:lnSpc>
                <a:spcPct val="140000"/>
              </a:lnSpc>
            </a:pPr>
            <a:r>
              <a:rPr lang="zh-CN" altLang="en-US" smtClean="0">
                <a:solidFill>
                  <a:srgbClr val="FF0000"/>
                </a:solidFill>
                <a:latin typeface="楷体_GB2312" pitchFamily="49" charset="-122"/>
              </a:rPr>
              <a:t>速度</a:t>
            </a:r>
            <a:r>
              <a:rPr lang="zh-CN" altLang="en-US" smtClean="0">
                <a:latin typeface="楷体_GB2312" pitchFamily="49" charset="-122"/>
              </a:rPr>
              <a:t>用存储器的访问周期、读出时间、频带宽度等表示。</a:t>
            </a:r>
          </a:p>
          <a:p>
            <a:pPr lvl="1" eaLnBrk="1" hangingPunct="1">
              <a:lnSpc>
                <a:spcPct val="140000"/>
              </a:lnSpc>
            </a:pPr>
            <a:endParaRPr lang="zh-CN" altLang="en-US" smtClean="0">
              <a:latin typeface="楷体_GB2312" pitchFamily="49" charset="-122"/>
            </a:endParaRPr>
          </a:p>
          <a:p>
            <a:pPr lvl="1" eaLnBrk="1" hangingPunct="1">
              <a:lnSpc>
                <a:spcPct val="140000"/>
              </a:lnSpc>
            </a:pPr>
            <a:r>
              <a:rPr lang="zh-CN" altLang="en-US" smtClean="0">
                <a:solidFill>
                  <a:srgbClr val="FF0000"/>
                </a:solidFill>
                <a:latin typeface="楷体_GB2312" pitchFamily="49" charset="-122"/>
              </a:rPr>
              <a:t>容量</a:t>
            </a:r>
            <a:r>
              <a:rPr lang="zh-CN" altLang="en-US" smtClean="0">
                <a:latin typeface="楷体_GB2312" pitchFamily="49" charset="-122"/>
              </a:rPr>
              <a:t>用字节</a:t>
            </a:r>
            <a:r>
              <a:rPr lang="en-US" altLang="zh-CN" smtClean="0">
                <a:latin typeface="楷体_GB2312" pitchFamily="49" charset="-122"/>
              </a:rPr>
              <a:t>B</a:t>
            </a:r>
            <a:r>
              <a:rPr lang="zh-CN" altLang="en-US" smtClean="0">
                <a:latin typeface="楷体_GB2312" pitchFamily="49" charset="-122"/>
              </a:rPr>
              <a:t>、千字节</a:t>
            </a:r>
            <a:r>
              <a:rPr lang="en-US" altLang="zh-CN" smtClean="0">
                <a:latin typeface="楷体_GB2312" pitchFamily="49" charset="-122"/>
              </a:rPr>
              <a:t>KB</a:t>
            </a:r>
            <a:r>
              <a:rPr lang="zh-CN" altLang="en-US" smtClean="0">
                <a:latin typeface="楷体_GB2312" pitchFamily="49" charset="-122"/>
              </a:rPr>
              <a:t>、兆字节</a:t>
            </a:r>
            <a:r>
              <a:rPr lang="en-US" altLang="zh-CN" smtClean="0">
                <a:latin typeface="楷体_GB2312" pitchFamily="49" charset="-122"/>
              </a:rPr>
              <a:t>MB</a:t>
            </a:r>
            <a:r>
              <a:rPr lang="zh-CN" altLang="en-US" smtClean="0">
                <a:latin typeface="楷体_GB2312" pitchFamily="49" charset="-122"/>
              </a:rPr>
              <a:t>和千兆字节</a:t>
            </a:r>
            <a:r>
              <a:rPr lang="en-US" altLang="zh-CN" smtClean="0">
                <a:latin typeface="楷体_GB2312" pitchFamily="49" charset="-122"/>
              </a:rPr>
              <a:t>GB</a:t>
            </a:r>
            <a:r>
              <a:rPr lang="zh-CN" altLang="en-US" smtClean="0">
                <a:latin typeface="楷体_GB2312" pitchFamily="49" charset="-122"/>
              </a:rPr>
              <a:t>等单位表示。</a:t>
            </a:r>
          </a:p>
          <a:p>
            <a:pPr lvl="1" eaLnBrk="1" hangingPunct="1">
              <a:lnSpc>
                <a:spcPct val="140000"/>
              </a:lnSpc>
            </a:pPr>
            <a:endParaRPr lang="zh-CN" altLang="en-US" smtClean="0">
              <a:latin typeface="楷体_GB2312" pitchFamily="49" charset="-122"/>
            </a:endParaRPr>
          </a:p>
          <a:p>
            <a:pPr lvl="1" eaLnBrk="1" hangingPunct="1">
              <a:lnSpc>
                <a:spcPct val="140000"/>
              </a:lnSpc>
            </a:pPr>
            <a:r>
              <a:rPr lang="zh-CN" altLang="en-US" smtClean="0">
                <a:solidFill>
                  <a:srgbClr val="FF0000"/>
                </a:solidFill>
                <a:latin typeface="楷体_GB2312" pitchFamily="49" charset="-122"/>
              </a:rPr>
              <a:t>价格</a:t>
            </a:r>
            <a:r>
              <a:rPr lang="zh-CN" altLang="en-US" smtClean="0">
                <a:latin typeface="楷体_GB2312" pitchFamily="49" charset="-122"/>
              </a:rPr>
              <a:t>用单位容量的价格表示，例如：</a:t>
            </a:r>
            <a:r>
              <a:rPr lang="en-US" altLang="zh-CN" smtClean="0">
                <a:latin typeface="楷体_GB2312" pitchFamily="49" charset="-122"/>
              </a:rPr>
              <a:t>$C/bit</a:t>
            </a:r>
            <a:r>
              <a:rPr lang="zh-CN" altLang="en-US" smtClean="0">
                <a:latin typeface="楷体_GB2312" pitchFamily="49" charset="-122"/>
              </a:rPr>
              <a:t>。</a:t>
            </a:r>
          </a:p>
          <a:p>
            <a:pPr lvl="1" eaLnBrk="1" hangingPunct="1">
              <a:lnSpc>
                <a:spcPct val="140000"/>
              </a:lnSpc>
            </a:pPr>
            <a:endParaRPr lang="zh-CN" altLang="en-US" smtClean="0">
              <a:latin typeface="楷体_GB2312" pitchFamily="49" charset="-122"/>
            </a:endParaRPr>
          </a:p>
          <a:p>
            <a:pPr lvl="1" eaLnBrk="1" hangingPunct="1">
              <a:lnSpc>
                <a:spcPct val="140000"/>
              </a:lnSpc>
            </a:pPr>
            <a:r>
              <a:rPr lang="zh-CN" altLang="en-US" smtClean="0">
                <a:solidFill>
                  <a:srgbClr val="FF0000"/>
                </a:solidFill>
                <a:latin typeface="楷体_GB2312" pitchFamily="49" charset="-122"/>
              </a:rPr>
              <a:t>组成存储系统的关键：</a:t>
            </a:r>
            <a:r>
              <a:rPr lang="zh-CN" altLang="en-US" smtClean="0">
                <a:latin typeface="楷体_GB2312" pitchFamily="49" charset="-122"/>
              </a:rPr>
              <a:t>把速度、容量和价格不同的多个物理存储器组织成一个存储器，这个存储器的</a:t>
            </a:r>
            <a:r>
              <a:rPr lang="zh-CN" altLang="en-US" smtClean="0">
                <a:solidFill>
                  <a:srgbClr val="FF00FF"/>
                </a:solidFill>
                <a:latin typeface="楷体_GB2312" pitchFamily="49" charset="-122"/>
              </a:rPr>
              <a:t>速度最快，存储容量最大，单位容量的价格最便宜</a:t>
            </a:r>
            <a:r>
              <a:rPr lang="zh-CN" altLang="en-US" smtClean="0">
                <a:latin typeface="楷体_GB2312" pitchFamily="49" charset="-122"/>
              </a:rPr>
              <a:t>。</a:t>
            </a:r>
          </a:p>
          <a:p>
            <a:pPr eaLnBrk="1" hangingPunct="1">
              <a:lnSpc>
                <a:spcPct val="140000"/>
              </a:lnSpc>
            </a:pPr>
            <a:endParaRPr lang="en-US" altLang="zh-CN"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B336CEED-2029-44DA-8973-A5D91434A84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a:t>
            </a:fld>
            <a:endParaRPr lang="en-US" altLang="zh-CN" dirty="0"/>
          </a:p>
        </p:txBody>
      </p:sp>
    </p:spTree>
    <p:extLst>
      <p:ext uri="{BB962C8B-B14F-4D97-AF65-F5344CB8AC3E}">
        <p14:creationId xmlns:p14="http://schemas.microsoft.com/office/powerpoint/2010/main" val="4163840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2" name="Rectangle 2"/>
          <p:cNvSpPr>
            <a:spLocks noGrp="1" noChangeArrowheads="1"/>
          </p:cNvSpPr>
          <p:nvPr>
            <p:ph type="title"/>
          </p:nvPr>
        </p:nvSpPr>
        <p:spPr/>
        <p:txBody>
          <a:bodyPr/>
          <a:lstStyle/>
          <a:p>
            <a:pPr eaLnBrk="1" hangingPunct="1"/>
            <a:r>
              <a:rPr lang="zh-CN" altLang="en-US" sz="3200" smtClean="0">
                <a:latin typeface="楷体_GB2312" pitchFamily="49" charset="-122"/>
              </a:rPr>
              <a:t>提高主存命中率的方法</a:t>
            </a:r>
            <a:r>
              <a:rPr lang="zh-CN" altLang="en-US" sz="1600" smtClean="0">
                <a:latin typeface="楷体_GB2312" pitchFamily="49" charset="-122"/>
              </a:rPr>
              <a:t>（续）</a:t>
            </a:r>
          </a:p>
        </p:txBody>
      </p:sp>
      <p:sp>
        <p:nvSpPr>
          <p:cNvPr id="319493" name="Rectangle 3"/>
          <p:cNvSpPr>
            <a:spLocks noGrp="1" noChangeArrowheads="1"/>
          </p:cNvSpPr>
          <p:nvPr>
            <p:ph type="body" idx="1"/>
          </p:nvPr>
        </p:nvSpPr>
        <p:spPr/>
        <p:txBody>
          <a:bodyPr/>
          <a:lstStyle/>
          <a:p>
            <a:pPr eaLnBrk="1" hangingPunct="1">
              <a:lnSpc>
                <a:spcPct val="195000"/>
              </a:lnSpc>
              <a:spcBef>
                <a:spcPct val="5000"/>
              </a:spcBef>
            </a:pPr>
            <a:r>
              <a:rPr lang="en-US" altLang="zh-CN" sz="2000" dirty="0" smtClean="0">
                <a:solidFill>
                  <a:srgbClr val="800000"/>
                </a:solidFill>
                <a:latin typeface="微软雅黑" panose="020B0503020204020204" pitchFamily="34" charset="-122"/>
                <a:ea typeface="微软雅黑" panose="020B0503020204020204" pitchFamily="34" charset="-122"/>
              </a:rPr>
              <a:t>3. </a:t>
            </a:r>
            <a:r>
              <a:rPr lang="zh-CN" altLang="en-US" sz="2000" dirty="0" smtClean="0">
                <a:solidFill>
                  <a:srgbClr val="800000"/>
                </a:solidFill>
                <a:latin typeface="微软雅黑" panose="020B0503020204020204" pitchFamily="34" charset="-122"/>
                <a:ea typeface="微软雅黑" panose="020B0503020204020204" pitchFamily="34" charset="-122"/>
              </a:rPr>
              <a:t>页面调度方式与命中率的关系</a:t>
            </a:r>
          </a:p>
          <a:p>
            <a:pPr lvl="1" eaLnBrk="1" hangingPunct="1">
              <a:lnSpc>
                <a:spcPct val="195000"/>
              </a:lnSpc>
              <a:spcBef>
                <a:spcPct val="10000"/>
              </a:spcBef>
            </a:pPr>
            <a:r>
              <a:rPr lang="zh-CN" altLang="en-US" sz="1800" dirty="0" smtClean="0">
                <a:latin typeface="微软雅黑" panose="020B0503020204020204" pitchFamily="34" charset="-122"/>
                <a:ea typeface="微软雅黑" panose="020B0503020204020204" pitchFamily="34" charset="-122"/>
              </a:rPr>
              <a:t>请求页式：当使用到的时候，再调入主存</a:t>
            </a:r>
          </a:p>
          <a:p>
            <a:pPr lvl="1" eaLnBrk="1" hangingPunct="1">
              <a:lnSpc>
                <a:spcPct val="195000"/>
              </a:lnSpc>
              <a:spcBef>
                <a:spcPct val="10000"/>
              </a:spcBef>
            </a:pPr>
            <a:r>
              <a:rPr lang="zh-CN" altLang="en-US" sz="1800" dirty="0" smtClean="0">
                <a:latin typeface="微软雅黑" panose="020B0503020204020204" pitchFamily="34" charset="-122"/>
                <a:ea typeface="微软雅黑" panose="020B0503020204020204" pitchFamily="34" charset="-122"/>
              </a:rPr>
              <a:t>预取式（分页式）：</a:t>
            </a:r>
            <a:r>
              <a:rPr lang="zh-CN" altLang="en-US" sz="1800" dirty="0" smtClean="0">
                <a:solidFill>
                  <a:srgbClr val="D200FF"/>
                </a:solidFill>
                <a:latin typeface="微软雅黑" panose="020B0503020204020204" pitchFamily="34" charset="-122"/>
                <a:ea typeface="微软雅黑" panose="020B0503020204020204" pitchFamily="34" charset="-122"/>
              </a:rPr>
              <a:t>在程序重新开始运行之前，把上次停止运行前一段时间内用到的页面先调入到主存储器，然后才开始运行程序。</a:t>
            </a:r>
          </a:p>
          <a:p>
            <a:pPr lvl="1" eaLnBrk="1" hangingPunct="1">
              <a:lnSpc>
                <a:spcPct val="195000"/>
              </a:lnSpc>
              <a:spcBef>
                <a:spcPct val="10000"/>
              </a:spcBef>
            </a:pPr>
            <a:r>
              <a:rPr lang="zh-CN" altLang="en-US" sz="1800" dirty="0" smtClean="0">
                <a:latin typeface="微软雅黑" panose="020B0503020204020204" pitchFamily="34" charset="-122"/>
                <a:ea typeface="微软雅黑" panose="020B0503020204020204" pitchFamily="34" charset="-122"/>
              </a:rPr>
              <a:t>预取式的主要优点：</a:t>
            </a:r>
            <a:endParaRPr lang="zh-CN" altLang="en-US" sz="1800" dirty="0" smtClean="0">
              <a:solidFill>
                <a:srgbClr val="D200FF"/>
              </a:solidFill>
              <a:latin typeface="微软雅黑" panose="020B0503020204020204" pitchFamily="34" charset="-122"/>
              <a:ea typeface="微软雅黑" panose="020B0503020204020204" pitchFamily="34" charset="-122"/>
            </a:endParaRPr>
          </a:p>
          <a:p>
            <a:pPr lvl="2" eaLnBrk="1" hangingPunct="1">
              <a:lnSpc>
                <a:spcPct val="195000"/>
              </a:lnSpc>
              <a:spcBef>
                <a:spcPct val="10000"/>
              </a:spcBef>
            </a:pPr>
            <a:r>
              <a:rPr lang="zh-CN" altLang="en-US" sz="1600" dirty="0" smtClean="0">
                <a:latin typeface="微软雅黑" panose="020B0503020204020204" pitchFamily="34" charset="-122"/>
                <a:ea typeface="微软雅黑" panose="020B0503020204020204" pitchFamily="34" charset="-122"/>
              </a:rPr>
              <a:t>可以避免在程序开始运行时，频繁发生页面失效的情况。</a:t>
            </a:r>
          </a:p>
          <a:p>
            <a:pPr lvl="1" eaLnBrk="1" hangingPunct="1">
              <a:lnSpc>
                <a:spcPct val="195000"/>
              </a:lnSpc>
              <a:spcBef>
                <a:spcPct val="10000"/>
              </a:spcBef>
            </a:pPr>
            <a:r>
              <a:rPr lang="zh-CN" altLang="en-US" sz="1800" dirty="0" smtClean="0">
                <a:latin typeface="微软雅黑" panose="020B0503020204020204" pitchFamily="34" charset="-122"/>
                <a:ea typeface="微软雅黑" panose="020B0503020204020204" pitchFamily="34" charset="-122"/>
              </a:rPr>
              <a:t>预取式的主要缺点：</a:t>
            </a:r>
          </a:p>
          <a:p>
            <a:pPr lvl="2" eaLnBrk="1" hangingPunct="1">
              <a:lnSpc>
                <a:spcPct val="195000"/>
              </a:lnSpc>
              <a:spcBef>
                <a:spcPct val="10000"/>
              </a:spcBef>
            </a:pPr>
            <a:r>
              <a:rPr lang="zh-CN" altLang="en-US" sz="1600" dirty="0" smtClean="0">
                <a:latin typeface="微软雅黑" panose="020B0503020204020204" pitchFamily="34" charset="-122"/>
                <a:ea typeface="微软雅黑" panose="020B0503020204020204" pitchFamily="34" charset="-122"/>
              </a:rPr>
              <a:t>如果调入的页面用不上，浪费了调入的时间，占用了主存的资源。</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1DB2D0E-C816-46EA-977D-C1601755140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120</a:t>
            </a:fld>
            <a:endParaRPr lang="en-US" altLang="zh-CN" dirty="0"/>
          </a:p>
        </p:txBody>
      </p:sp>
      <p:sp>
        <p:nvSpPr>
          <p:cNvPr id="8" name="动作按钮: 后退或前一项 7">
            <a:hlinkClick r:id="rId2" action="ppaction://hlinksldjump" highlightClick="1"/>
          </p:cNvPr>
          <p:cNvSpPr/>
          <p:nvPr/>
        </p:nvSpPr>
        <p:spPr bwMode="auto">
          <a:xfrm>
            <a:off x="7812360" y="5803900"/>
            <a:ext cx="1042416" cy="508000"/>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Rectangle 2"/>
          <p:cNvSpPr>
            <a:spLocks noGrp="1" noChangeArrowheads="1"/>
          </p:cNvSpPr>
          <p:nvPr>
            <p:ph type="title"/>
          </p:nvPr>
        </p:nvSpPr>
        <p:spPr>
          <a:xfrm>
            <a:off x="304800" y="404813"/>
            <a:ext cx="8458200" cy="503237"/>
          </a:xfrm>
        </p:spPr>
        <p:txBody>
          <a:bodyPr/>
          <a:lstStyle/>
          <a:p>
            <a:pPr eaLnBrk="1" hangingPunct="1">
              <a:lnSpc>
                <a:spcPct val="105000"/>
              </a:lnSpc>
              <a:spcBef>
                <a:spcPct val="5000"/>
              </a:spcBef>
            </a:pPr>
            <a:r>
              <a:rPr lang="en-US" altLang="zh-CN" sz="3200" smtClean="0">
                <a:latin typeface="楷体_GB2312" pitchFamily="49" charset="-122"/>
              </a:rPr>
              <a:t>3.3</a:t>
            </a:r>
            <a:r>
              <a:rPr lang="zh-CN" altLang="en-US" sz="3200" smtClean="0">
                <a:latin typeface="楷体_GB2312" pitchFamily="49" charset="-122"/>
              </a:rPr>
              <a:t>高速缓冲存储器</a:t>
            </a:r>
          </a:p>
        </p:txBody>
      </p:sp>
      <p:sp>
        <p:nvSpPr>
          <p:cNvPr id="320517" name="Rectangle 3"/>
          <p:cNvSpPr>
            <a:spLocks noGrp="1" noChangeArrowheads="1"/>
          </p:cNvSpPr>
          <p:nvPr>
            <p:ph type="body" idx="1"/>
          </p:nvPr>
        </p:nvSpPr>
        <p:spPr>
          <a:xfrm>
            <a:off x="360362" y="981075"/>
            <a:ext cx="7991475" cy="4895850"/>
          </a:xfrm>
        </p:spPr>
        <p:txBody>
          <a:bodyPr/>
          <a:lstStyle/>
          <a:p>
            <a:pPr eaLnBrk="1" hangingPunct="1">
              <a:lnSpc>
                <a:spcPct val="200000"/>
              </a:lnSpc>
              <a:spcBef>
                <a:spcPct val="10000"/>
              </a:spcBef>
              <a:buFontTx/>
              <a:buNone/>
            </a:pPr>
            <a:r>
              <a:rPr lang="en-US" altLang="zh-CN" dirty="0" smtClean="0">
                <a:latin typeface="楷体_GB2312" pitchFamily="49" charset="-122"/>
              </a:rPr>
              <a:t>3.3.1  </a:t>
            </a:r>
            <a:r>
              <a:rPr lang="zh-CN" altLang="en-US" dirty="0" smtClean="0">
                <a:latin typeface="楷体_GB2312" pitchFamily="49" charset="-122"/>
                <a:hlinkClick r:id="rId2" action="ppaction://hlinksldjump"/>
              </a:rPr>
              <a:t>基本工作原理</a:t>
            </a:r>
            <a:endParaRPr lang="zh-CN" altLang="en-US" dirty="0" smtClean="0">
              <a:latin typeface="楷体_GB2312" pitchFamily="49" charset="-122"/>
            </a:endParaRPr>
          </a:p>
          <a:p>
            <a:pPr eaLnBrk="1" hangingPunct="1">
              <a:lnSpc>
                <a:spcPct val="200000"/>
              </a:lnSpc>
              <a:spcBef>
                <a:spcPct val="10000"/>
              </a:spcBef>
              <a:buFontTx/>
              <a:buNone/>
            </a:pPr>
            <a:r>
              <a:rPr lang="en-US" altLang="zh-CN" dirty="0" smtClean="0">
                <a:latin typeface="楷体_GB2312" pitchFamily="49" charset="-122"/>
              </a:rPr>
              <a:t>3.3.2  </a:t>
            </a:r>
            <a:r>
              <a:rPr lang="zh-CN" altLang="en-US" dirty="0" smtClean="0">
                <a:latin typeface="楷体_GB2312" pitchFamily="49" charset="-122"/>
                <a:hlinkClick r:id="rId3" action="ppaction://hlinksldjump"/>
              </a:rPr>
              <a:t>地址映象与变换方法</a:t>
            </a:r>
            <a:endParaRPr lang="zh-CN" altLang="en-US" dirty="0" smtClean="0">
              <a:latin typeface="楷体_GB2312" pitchFamily="49" charset="-122"/>
            </a:endParaRPr>
          </a:p>
          <a:p>
            <a:pPr eaLnBrk="1" hangingPunct="1">
              <a:lnSpc>
                <a:spcPct val="200000"/>
              </a:lnSpc>
              <a:spcBef>
                <a:spcPct val="10000"/>
              </a:spcBef>
              <a:buFontTx/>
              <a:buNone/>
            </a:pPr>
            <a:r>
              <a:rPr lang="en-US" altLang="zh-CN" dirty="0" smtClean="0">
                <a:latin typeface="楷体_GB2312" pitchFamily="49" charset="-122"/>
              </a:rPr>
              <a:t>3.3.3  </a:t>
            </a:r>
            <a:r>
              <a:rPr lang="en-US" altLang="zh-CN" dirty="0" smtClean="0">
                <a:latin typeface="楷体_GB2312" pitchFamily="49" charset="-122"/>
                <a:hlinkClick r:id="rId4" action="ppaction://hlinksldjump"/>
              </a:rPr>
              <a:t>Cache</a:t>
            </a:r>
            <a:r>
              <a:rPr lang="zh-CN" altLang="en-US" dirty="0" smtClean="0">
                <a:latin typeface="楷体_GB2312" pitchFamily="49" charset="-122"/>
                <a:hlinkClick r:id="rId4" action="ppaction://hlinksldjump"/>
              </a:rPr>
              <a:t>替换算法及其实现</a:t>
            </a:r>
            <a:endParaRPr lang="zh-CN" altLang="en-US" dirty="0" smtClean="0">
              <a:latin typeface="楷体_GB2312" pitchFamily="49" charset="-122"/>
            </a:endParaRPr>
          </a:p>
          <a:p>
            <a:pPr eaLnBrk="1" hangingPunct="1">
              <a:lnSpc>
                <a:spcPct val="200000"/>
              </a:lnSpc>
              <a:spcBef>
                <a:spcPct val="10000"/>
              </a:spcBef>
              <a:buFontTx/>
              <a:buNone/>
            </a:pPr>
            <a:r>
              <a:rPr lang="en-US" altLang="zh-CN" dirty="0" smtClean="0">
                <a:latin typeface="楷体_GB2312" pitchFamily="49" charset="-122"/>
              </a:rPr>
              <a:t>3.3.4  </a:t>
            </a:r>
            <a:r>
              <a:rPr lang="en-US" altLang="zh-CN" dirty="0" smtClean="0">
                <a:latin typeface="楷体_GB2312" pitchFamily="49" charset="-122"/>
                <a:hlinkClick r:id="rId5" action="ppaction://hlinksldjump"/>
              </a:rPr>
              <a:t>Cache</a:t>
            </a:r>
            <a:r>
              <a:rPr lang="zh-CN" altLang="en-US" dirty="0" smtClean="0">
                <a:latin typeface="楷体_GB2312" pitchFamily="49" charset="-122"/>
                <a:hlinkClick r:id="rId5" action="ppaction://hlinksldjump"/>
              </a:rPr>
              <a:t>存储系统的加速比</a:t>
            </a:r>
            <a:endParaRPr lang="zh-CN" altLang="en-US" dirty="0" smtClean="0">
              <a:latin typeface="楷体_GB2312" pitchFamily="49" charset="-122"/>
            </a:endParaRPr>
          </a:p>
          <a:p>
            <a:pPr eaLnBrk="1" hangingPunct="1">
              <a:lnSpc>
                <a:spcPct val="200000"/>
              </a:lnSpc>
              <a:spcBef>
                <a:spcPct val="10000"/>
              </a:spcBef>
              <a:buFontTx/>
              <a:buNone/>
            </a:pPr>
            <a:r>
              <a:rPr lang="en-US" altLang="zh-CN" dirty="0" smtClean="0">
                <a:latin typeface="楷体_GB2312" pitchFamily="49" charset="-122"/>
              </a:rPr>
              <a:t>3.3.5  </a:t>
            </a:r>
            <a:r>
              <a:rPr lang="en-US" altLang="zh-CN" dirty="0" smtClean="0">
                <a:latin typeface="楷体_GB2312" pitchFamily="49" charset="-122"/>
                <a:hlinkClick r:id="rId6" action="ppaction://hlinksldjump"/>
              </a:rPr>
              <a:t>Cache</a:t>
            </a:r>
            <a:r>
              <a:rPr lang="zh-CN" altLang="en-US" dirty="0" smtClean="0">
                <a:latin typeface="楷体_GB2312" pitchFamily="49" charset="-122"/>
                <a:hlinkClick r:id="rId6" action="ppaction://hlinksldjump"/>
              </a:rPr>
              <a:t>的一致性问题</a:t>
            </a:r>
            <a:endParaRPr lang="zh-CN" altLang="en-US" dirty="0" smtClean="0">
              <a:latin typeface="楷体_GB2312" pitchFamily="49" charset="-122"/>
            </a:endParaRPr>
          </a:p>
          <a:p>
            <a:pPr eaLnBrk="1" hangingPunct="1">
              <a:lnSpc>
                <a:spcPct val="200000"/>
              </a:lnSpc>
              <a:spcBef>
                <a:spcPct val="10000"/>
              </a:spcBef>
              <a:buFontTx/>
              <a:buNone/>
            </a:pPr>
            <a:r>
              <a:rPr lang="en-US" altLang="zh-CN" dirty="0" smtClean="0">
                <a:latin typeface="楷体_GB2312" pitchFamily="49" charset="-122"/>
              </a:rPr>
              <a:t>3.3.6  </a:t>
            </a:r>
            <a:r>
              <a:rPr lang="en-US" altLang="zh-CN" dirty="0" smtClean="0">
                <a:latin typeface="楷体_GB2312" pitchFamily="49" charset="-122"/>
                <a:hlinkClick r:id="rId7" action="ppaction://hlinksldjump"/>
              </a:rPr>
              <a:t>Cache</a:t>
            </a:r>
            <a:r>
              <a:rPr lang="zh-CN" altLang="en-US" dirty="0" smtClean="0">
                <a:latin typeface="楷体_GB2312" pitchFamily="49" charset="-122"/>
                <a:hlinkClick r:id="rId7" action="ppaction://hlinksldjump"/>
              </a:rPr>
              <a:t>的预取</a:t>
            </a:r>
            <a:r>
              <a:rPr lang="zh-CN" altLang="en-US" dirty="0" smtClean="0">
                <a:latin typeface="楷体_GB2312" pitchFamily="49" charset="-122"/>
                <a:hlinkClick r:id="rId7" action="ppaction://hlinksldjump"/>
              </a:rPr>
              <a:t>算法</a:t>
            </a:r>
            <a:endParaRPr lang="en-US" altLang="zh-CN" dirty="0" smtClean="0">
              <a:latin typeface="楷体_GB2312" pitchFamily="49" charset="-122"/>
            </a:endParaRPr>
          </a:p>
          <a:p>
            <a:pPr eaLnBrk="1" hangingPunct="1">
              <a:lnSpc>
                <a:spcPct val="200000"/>
              </a:lnSpc>
              <a:spcBef>
                <a:spcPct val="10000"/>
              </a:spcBef>
              <a:buFontTx/>
              <a:buNone/>
            </a:pPr>
            <a:r>
              <a:rPr lang="en-US" altLang="zh-CN" dirty="0" smtClean="0">
                <a:latin typeface="楷体_GB2312" pitchFamily="49" charset="-122"/>
              </a:rPr>
              <a:t>3.3.7  </a:t>
            </a:r>
            <a:r>
              <a:rPr lang="en-US" altLang="zh-CN" dirty="0" smtClean="0">
                <a:latin typeface="楷体_GB2312" pitchFamily="49" charset="-122"/>
                <a:hlinkClick r:id="rId8" action="ppaction://hlinksldjump"/>
              </a:rPr>
              <a:t>Cache </a:t>
            </a:r>
            <a:r>
              <a:rPr lang="zh-CN" altLang="en-US" dirty="0" smtClean="0">
                <a:latin typeface="楷体_GB2312" pitchFamily="49" charset="-122"/>
                <a:hlinkClick r:id="rId8" action="ppaction://hlinksldjump"/>
              </a:rPr>
              <a:t>性能优化</a:t>
            </a:r>
            <a:endParaRPr lang="zh-CN" altLang="en-US" dirty="0"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77FFF82-3317-4883-A16D-073BBE6790D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121</a:t>
            </a:fld>
            <a:endParaRPr lang="en-US" altLang="zh-CN" dirty="0"/>
          </a:p>
        </p:txBody>
      </p:sp>
      <p:sp>
        <p:nvSpPr>
          <p:cNvPr id="2" name="动作按钮: 前进或下一项 1">
            <a:hlinkClick r:id="rId9" action="ppaction://hlinksldjump" highlightClick="1"/>
          </p:cNvPr>
          <p:cNvSpPr/>
          <p:nvPr/>
        </p:nvSpPr>
        <p:spPr bwMode="auto">
          <a:xfrm>
            <a:off x="7884368" y="5876925"/>
            <a:ext cx="802432" cy="431901"/>
          </a:xfrm>
          <a:prstGeom prst="actionButtonForwardNext">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0517">
                                            <p:txEl>
                                              <p:pRg st="0" end="0"/>
                                            </p:txEl>
                                          </p:spTgt>
                                        </p:tgtEl>
                                        <p:attrNameLst>
                                          <p:attrName>style.visibility</p:attrName>
                                        </p:attrNameLst>
                                      </p:cBhvr>
                                      <p:to>
                                        <p:strVal val="visible"/>
                                      </p:to>
                                    </p:set>
                                    <p:anim calcmode="lin" valueType="num">
                                      <p:cBhvr additive="base">
                                        <p:cTn id="7" dur="500" fill="hold"/>
                                        <p:tgtEl>
                                          <p:spTgt spid="3205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05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0517">
                                            <p:txEl>
                                              <p:pRg st="1" end="1"/>
                                            </p:txEl>
                                          </p:spTgt>
                                        </p:tgtEl>
                                        <p:attrNameLst>
                                          <p:attrName>style.visibility</p:attrName>
                                        </p:attrNameLst>
                                      </p:cBhvr>
                                      <p:to>
                                        <p:strVal val="visible"/>
                                      </p:to>
                                    </p:set>
                                    <p:anim calcmode="lin" valueType="num">
                                      <p:cBhvr additive="base">
                                        <p:cTn id="13" dur="500" fill="hold"/>
                                        <p:tgtEl>
                                          <p:spTgt spid="3205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05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0517">
                                            <p:txEl>
                                              <p:pRg st="2" end="2"/>
                                            </p:txEl>
                                          </p:spTgt>
                                        </p:tgtEl>
                                        <p:attrNameLst>
                                          <p:attrName>style.visibility</p:attrName>
                                        </p:attrNameLst>
                                      </p:cBhvr>
                                      <p:to>
                                        <p:strVal val="visible"/>
                                      </p:to>
                                    </p:set>
                                    <p:anim calcmode="lin" valueType="num">
                                      <p:cBhvr additive="base">
                                        <p:cTn id="19" dur="500" fill="hold"/>
                                        <p:tgtEl>
                                          <p:spTgt spid="3205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05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0517">
                                            <p:txEl>
                                              <p:pRg st="3" end="3"/>
                                            </p:txEl>
                                          </p:spTgt>
                                        </p:tgtEl>
                                        <p:attrNameLst>
                                          <p:attrName>style.visibility</p:attrName>
                                        </p:attrNameLst>
                                      </p:cBhvr>
                                      <p:to>
                                        <p:strVal val="visible"/>
                                      </p:to>
                                    </p:set>
                                    <p:anim calcmode="lin" valueType="num">
                                      <p:cBhvr additive="base">
                                        <p:cTn id="25" dur="500" fill="hold"/>
                                        <p:tgtEl>
                                          <p:spTgt spid="32051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05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0517">
                                            <p:txEl>
                                              <p:pRg st="4" end="4"/>
                                            </p:txEl>
                                          </p:spTgt>
                                        </p:tgtEl>
                                        <p:attrNameLst>
                                          <p:attrName>style.visibility</p:attrName>
                                        </p:attrNameLst>
                                      </p:cBhvr>
                                      <p:to>
                                        <p:strVal val="visible"/>
                                      </p:to>
                                    </p:set>
                                    <p:anim calcmode="lin" valueType="num">
                                      <p:cBhvr additive="base">
                                        <p:cTn id="31" dur="500" fill="hold"/>
                                        <p:tgtEl>
                                          <p:spTgt spid="32051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05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0517">
                                            <p:txEl>
                                              <p:pRg st="5" end="5"/>
                                            </p:txEl>
                                          </p:spTgt>
                                        </p:tgtEl>
                                        <p:attrNameLst>
                                          <p:attrName>style.visibility</p:attrName>
                                        </p:attrNameLst>
                                      </p:cBhvr>
                                      <p:to>
                                        <p:strVal val="visible"/>
                                      </p:to>
                                    </p:set>
                                    <p:anim calcmode="lin" valueType="num">
                                      <p:cBhvr additive="base">
                                        <p:cTn id="37" dur="500" fill="hold"/>
                                        <p:tgtEl>
                                          <p:spTgt spid="32051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205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20517">
                                            <p:txEl>
                                              <p:pRg st="6" end="6"/>
                                            </p:txEl>
                                          </p:spTgt>
                                        </p:tgtEl>
                                        <p:attrNameLst>
                                          <p:attrName>style.visibility</p:attrName>
                                        </p:attrNameLst>
                                      </p:cBhvr>
                                      <p:to>
                                        <p:strVal val="visible"/>
                                      </p:to>
                                    </p:set>
                                    <p:anim calcmode="lin" valueType="num">
                                      <p:cBhvr additive="base">
                                        <p:cTn id="43" dur="500" fill="hold"/>
                                        <p:tgtEl>
                                          <p:spTgt spid="32051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051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40" name="Rectangle 2"/>
          <p:cNvSpPr>
            <a:spLocks noGrp="1" noChangeArrowheads="1"/>
          </p:cNvSpPr>
          <p:nvPr>
            <p:ph type="title"/>
          </p:nvPr>
        </p:nvSpPr>
        <p:spPr/>
        <p:txBody>
          <a:bodyPr/>
          <a:lstStyle/>
          <a:p>
            <a:pPr eaLnBrk="1" hangingPunct="1"/>
            <a:r>
              <a:rPr lang="zh-CN" altLang="en-US" sz="3200" smtClean="0">
                <a:latin typeface="楷体_GB2312" pitchFamily="49" charset="-122"/>
              </a:rPr>
              <a:t>高速缓冲存储器</a:t>
            </a:r>
            <a:r>
              <a:rPr lang="zh-CN" altLang="en-US" sz="1600" smtClean="0">
                <a:latin typeface="楷体_GB2312" pitchFamily="49" charset="-122"/>
              </a:rPr>
              <a:t>（续）</a:t>
            </a:r>
          </a:p>
        </p:txBody>
      </p:sp>
      <p:graphicFrame>
        <p:nvGraphicFramePr>
          <p:cNvPr id="321541" name="Object 4"/>
          <p:cNvGraphicFramePr>
            <a:graphicFrameLocks noGrp="1" noChangeAspect="1"/>
          </p:cNvGraphicFramePr>
          <p:nvPr>
            <p:ph idx="1"/>
          </p:nvPr>
        </p:nvGraphicFramePr>
        <p:xfrm>
          <a:off x="827088" y="1341438"/>
          <a:ext cx="7489825" cy="4548187"/>
        </p:xfrm>
        <a:graphic>
          <a:graphicData uri="http://schemas.openxmlformats.org/presentationml/2006/ole">
            <mc:AlternateContent xmlns:mc="http://schemas.openxmlformats.org/markup-compatibility/2006">
              <mc:Choice xmlns:v="urn:schemas-microsoft-com:vml" Requires="v">
                <p:oleObj spid="_x0000_s321630" name="文档" r:id="rId3" imgW="4991207" imgH="3028925" progId="Word.Document.8">
                  <p:embed/>
                </p:oleObj>
              </mc:Choice>
              <mc:Fallback>
                <p:oleObj name="文档" r:id="rId3" imgW="4991207" imgH="302892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341438"/>
                        <a:ext cx="7489825" cy="45481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F8F915B-913F-4060-A2F6-0306A6E9980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122</a:t>
            </a:fld>
            <a:endParaRPr lang="en-US" altLang="zh-C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2"/>
          <p:cNvSpPr>
            <a:spLocks noGrp="1" noChangeArrowheads="1"/>
          </p:cNvSpPr>
          <p:nvPr>
            <p:ph type="title"/>
          </p:nvPr>
        </p:nvSpPr>
        <p:spPr/>
        <p:txBody>
          <a:bodyPr/>
          <a:lstStyle/>
          <a:p>
            <a:pPr eaLnBrk="1" hangingPunct="1"/>
            <a:r>
              <a:rPr lang="zh-CN" altLang="en-US" sz="3200" smtClean="0">
                <a:latin typeface="宋体" pitchFamily="2" charset="-122"/>
              </a:rPr>
              <a:t>基本工作原理</a:t>
            </a:r>
          </a:p>
        </p:txBody>
      </p:sp>
      <p:graphicFrame>
        <p:nvGraphicFramePr>
          <p:cNvPr id="322565" name="Object 4"/>
          <p:cNvGraphicFramePr>
            <a:graphicFrameLocks noGrp="1" noChangeAspect="1"/>
          </p:cNvGraphicFramePr>
          <p:nvPr>
            <p:ph idx="1"/>
          </p:nvPr>
        </p:nvGraphicFramePr>
        <p:xfrm>
          <a:off x="758825" y="1123950"/>
          <a:ext cx="7388225" cy="4764088"/>
        </p:xfrm>
        <a:graphic>
          <a:graphicData uri="http://schemas.openxmlformats.org/presentationml/2006/ole">
            <mc:AlternateContent xmlns:mc="http://schemas.openxmlformats.org/markup-compatibility/2006">
              <mc:Choice xmlns:v="urn:schemas-microsoft-com:vml" Requires="v">
                <p:oleObj spid="_x0000_s322656" name="文档" r:id="rId3" imgW="4743401" imgH="3057538" progId="Word.Document.8">
                  <p:embed/>
                </p:oleObj>
              </mc:Choice>
              <mc:Fallback>
                <p:oleObj name="文档" r:id="rId3" imgW="4743401" imgH="305753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1123950"/>
                        <a:ext cx="7388225" cy="476408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2566" name="Text Box 6"/>
          <p:cNvSpPr txBox="1">
            <a:spLocks noChangeArrowheads="1"/>
          </p:cNvSpPr>
          <p:nvPr/>
        </p:nvSpPr>
        <p:spPr bwMode="auto">
          <a:xfrm>
            <a:off x="900113" y="5589588"/>
            <a:ext cx="74168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pPr>
            <a:r>
              <a:rPr lang="en-US" altLang="zh-CN"/>
              <a:t>CPU</a:t>
            </a:r>
            <a:r>
              <a:rPr lang="zh-CN" altLang="en-US"/>
              <a:t>将主存地址放入主存地址寄存器，通过主存</a:t>
            </a:r>
            <a:r>
              <a:rPr lang="en-US" altLang="zh-CN">
                <a:latin typeface="Arial" pitchFamily="34" charset="0"/>
              </a:rPr>
              <a:t>——</a:t>
            </a:r>
            <a:r>
              <a:rPr lang="en-US" altLang="zh-CN"/>
              <a:t>Cache</a:t>
            </a:r>
            <a:r>
              <a:rPr lang="zh-CN" altLang="en-US"/>
              <a:t>地址变换部件将主存中的块号</a:t>
            </a:r>
            <a:r>
              <a:rPr lang="en-US" altLang="zh-CN"/>
              <a:t>B</a:t>
            </a:r>
            <a:r>
              <a:rPr lang="zh-CN" altLang="en-US"/>
              <a:t>变换成</a:t>
            </a:r>
            <a:r>
              <a:rPr lang="en-US" altLang="zh-CN"/>
              <a:t>Cache</a:t>
            </a:r>
            <a:r>
              <a:rPr lang="zh-CN" altLang="en-US"/>
              <a:t>的块号</a:t>
            </a:r>
            <a:r>
              <a:rPr lang="en-US" altLang="zh-CN"/>
              <a:t>b</a:t>
            </a:r>
            <a:r>
              <a:rPr lang="zh-CN" altLang="en-US"/>
              <a:t>，结果放到</a:t>
            </a:r>
            <a:r>
              <a:rPr lang="en-US" altLang="zh-CN"/>
              <a:t>Cache</a:t>
            </a:r>
            <a:r>
              <a:rPr lang="zh-CN" altLang="en-US"/>
              <a:t>地址寄存器，主存地址中的块内地址</a:t>
            </a:r>
            <a:r>
              <a:rPr lang="en-US" altLang="zh-CN">
                <a:solidFill>
                  <a:srgbClr val="FF0000"/>
                </a:solidFill>
              </a:rPr>
              <a:t>W</a:t>
            </a:r>
            <a:r>
              <a:rPr lang="zh-CN" altLang="en-US"/>
              <a:t>直接作为</a:t>
            </a:r>
            <a:r>
              <a:rPr lang="en-US" altLang="zh-CN"/>
              <a:t>Cache</a:t>
            </a:r>
            <a:r>
              <a:rPr lang="zh-CN" altLang="en-US"/>
              <a:t>的块内地址。</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3ECEB2D-7C67-473F-9A79-E7F18130F16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123</a:t>
            </a:fld>
            <a:endParaRPr lang="en-US" altLang="zh-CN" dirty="0"/>
          </a:p>
        </p:txBody>
      </p:sp>
      <p:sp>
        <p:nvSpPr>
          <p:cNvPr id="2" name="动作按钮: 后退或前一项 1">
            <a:hlinkClick r:id="rId5" action="ppaction://hlinksldjump" highlightClick="1"/>
          </p:cNvPr>
          <p:cNvSpPr/>
          <p:nvPr/>
        </p:nvSpPr>
        <p:spPr bwMode="auto">
          <a:xfrm>
            <a:off x="8237785" y="6074482"/>
            <a:ext cx="818456" cy="412279"/>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8" name="Rectangle 2"/>
          <p:cNvSpPr>
            <a:spLocks noGrp="1" noChangeArrowheads="1"/>
          </p:cNvSpPr>
          <p:nvPr>
            <p:ph type="title"/>
          </p:nvPr>
        </p:nvSpPr>
        <p:spPr>
          <a:xfrm>
            <a:off x="442913" y="487363"/>
            <a:ext cx="8243887" cy="493712"/>
          </a:xfrm>
        </p:spPr>
        <p:txBody>
          <a:bodyPr/>
          <a:lstStyle/>
          <a:p>
            <a:pPr eaLnBrk="1" hangingPunct="1">
              <a:lnSpc>
                <a:spcPct val="105000"/>
              </a:lnSpc>
              <a:spcBef>
                <a:spcPct val="5000"/>
              </a:spcBef>
            </a:pPr>
            <a:r>
              <a:rPr lang="zh-CN" altLang="en-US" sz="3200" smtClean="0">
                <a:latin typeface="楷体_GB2312" pitchFamily="49" charset="-122"/>
              </a:rPr>
              <a:t>地址映象与变换方法</a:t>
            </a:r>
          </a:p>
        </p:txBody>
      </p:sp>
      <p:sp>
        <p:nvSpPr>
          <p:cNvPr id="323589" name="Rectangle 3"/>
          <p:cNvSpPr>
            <a:spLocks noGrp="1" noChangeArrowheads="1"/>
          </p:cNvSpPr>
          <p:nvPr>
            <p:ph type="body" idx="1"/>
          </p:nvPr>
        </p:nvSpPr>
        <p:spPr>
          <a:xfrm>
            <a:off x="304800" y="1196975"/>
            <a:ext cx="8610600" cy="5051425"/>
          </a:xfrm>
        </p:spPr>
        <p:txBody>
          <a:bodyPr/>
          <a:lstStyle/>
          <a:p>
            <a:pPr eaLnBrk="1" hangingPunct="1">
              <a:lnSpc>
                <a:spcPct val="145000"/>
              </a:lnSpc>
              <a:spcBef>
                <a:spcPct val="5000"/>
              </a:spcBef>
            </a:pPr>
            <a:r>
              <a:rPr lang="zh-CN" altLang="en-US" smtClean="0">
                <a:solidFill>
                  <a:srgbClr val="0000FF"/>
                </a:solidFill>
                <a:latin typeface="楷体_GB2312" pitchFamily="49" charset="-122"/>
              </a:rPr>
              <a:t>地址映象：</a:t>
            </a:r>
            <a:endParaRPr lang="zh-CN" altLang="en-US" smtClean="0">
              <a:latin typeface="楷体_GB2312" pitchFamily="49" charset="-122"/>
            </a:endParaRPr>
          </a:p>
          <a:p>
            <a:pPr lvl="1" eaLnBrk="1" hangingPunct="1">
              <a:lnSpc>
                <a:spcPct val="145000"/>
              </a:lnSpc>
              <a:spcBef>
                <a:spcPct val="5000"/>
              </a:spcBef>
            </a:pPr>
            <a:r>
              <a:rPr lang="zh-CN" altLang="en-US" smtClean="0">
                <a:latin typeface="楷体_GB2312" pitchFamily="49" charset="-122"/>
              </a:rPr>
              <a:t>把主存中的程序按照某种规则装入到</a:t>
            </a:r>
            <a:r>
              <a:rPr lang="en-US" altLang="zh-CN" smtClean="0">
                <a:latin typeface="楷体_GB2312" pitchFamily="49" charset="-122"/>
              </a:rPr>
              <a:t>Cache</a:t>
            </a:r>
            <a:r>
              <a:rPr lang="zh-CN" altLang="en-US" smtClean="0">
                <a:latin typeface="楷体_GB2312" pitchFamily="49" charset="-122"/>
              </a:rPr>
              <a:t>中，并建立主存地址与</a:t>
            </a:r>
            <a:r>
              <a:rPr lang="en-US" altLang="zh-CN" smtClean="0">
                <a:latin typeface="楷体_GB2312" pitchFamily="49" charset="-122"/>
              </a:rPr>
              <a:t>Cache</a:t>
            </a:r>
            <a:r>
              <a:rPr lang="zh-CN" altLang="en-US" smtClean="0">
                <a:latin typeface="楷体_GB2312" pitchFamily="49" charset="-122"/>
              </a:rPr>
              <a:t>地址之间的对应关系。</a:t>
            </a:r>
          </a:p>
          <a:p>
            <a:pPr eaLnBrk="1" hangingPunct="1">
              <a:lnSpc>
                <a:spcPct val="145000"/>
              </a:lnSpc>
              <a:spcBef>
                <a:spcPct val="5000"/>
              </a:spcBef>
            </a:pPr>
            <a:r>
              <a:rPr lang="zh-CN" altLang="en-US" smtClean="0">
                <a:solidFill>
                  <a:srgbClr val="0000FF"/>
                </a:solidFill>
                <a:latin typeface="楷体_GB2312" pitchFamily="49" charset="-122"/>
              </a:rPr>
              <a:t>地址变换：</a:t>
            </a:r>
            <a:endParaRPr lang="zh-CN" altLang="en-US" smtClean="0">
              <a:latin typeface="楷体_GB2312" pitchFamily="49" charset="-122"/>
            </a:endParaRPr>
          </a:p>
          <a:p>
            <a:pPr lvl="1" eaLnBrk="1" hangingPunct="1">
              <a:lnSpc>
                <a:spcPct val="145000"/>
              </a:lnSpc>
              <a:spcBef>
                <a:spcPct val="5000"/>
              </a:spcBef>
            </a:pPr>
            <a:r>
              <a:rPr lang="zh-CN" altLang="en-US" smtClean="0">
                <a:latin typeface="楷体_GB2312" pitchFamily="49" charset="-122"/>
              </a:rPr>
              <a:t>当程序已经装入到</a:t>
            </a:r>
            <a:r>
              <a:rPr lang="en-US" altLang="zh-CN" smtClean="0">
                <a:latin typeface="楷体_GB2312" pitchFamily="49" charset="-122"/>
              </a:rPr>
              <a:t>Cache</a:t>
            </a:r>
            <a:r>
              <a:rPr lang="zh-CN" altLang="en-US" smtClean="0">
                <a:latin typeface="楷体_GB2312" pitchFamily="49" charset="-122"/>
              </a:rPr>
              <a:t>之后，在程序运行过程中，把主存地址变换成</a:t>
            </a:r>
            <a:r>
              <a:rPr lang="en-US" altLang="zh-CN" smtClean="0">
                <a:latin typeface="楷体_GB2312" pitchFamily="49" charset="-122"/>
              </a:rPr>
              <a:t>Cache</a:t>
            </a:r>
            <a:r>
              <a:rPr lang="zh-CN" altLang="en-US" smtClean="0">
                <a:latin typeface="楷体_GB2312" pitchFamily="49" charset="-122"/>
              </a:rPr>
              <a:t>地址。</a:t>
            </a:r>
          </a:p>
          <a:p>
            <a:pPr eaLnBrk="1" hangingPunct="1">
              <a:lnSpc>
                <a:spcPct val="145000"/>
              </a:lnSpc>
              <a:spcBef>
                <a:spcPct val="5000"/>
              </a:spcBef>
            </a:pPr>
            <a:r>
              <a:rPr lang="zh-CN" altLang="en-US" smtClean="0">
                <a:solidFill>
                  <a:srgbClr val="0000FF"/>
                </a:solidFill>
                <a:latin typeface="楷体_GB2312" pitchFamily="49" charset="-122"/>
              </a:rPr>
              <a:t>在选取地址映象方法要考虑的主要因素：</a:t>
            </a:r>
          </a:p>
          <a:p>
            <a:pPr lvl="1" eaLnBrk="1" hangingPunct="1">
              <a:lnSpc>
                <a:spcPct val="145000"/>
              </a:lnSpc>
              <a:spcBef>
                <a:spcPct val="5000"/>
              </a:spcBef>
            </a:pPr>
            <a:r>
              <a:rPr lang="zh-CN" altLang="en-US" smtClean="0">
                <a:solidFill>
                  <a:srgbClr val="339933"/>
                </a:solidFill>
                <a:latin typeface="楷体_GB2312" pitchFamily="49" charset="-122"/>
              </a:rPr>
              <a:t>地址变换的硬件实现容易、速度要快。</a:t>
            </a:r>
          </a:p>
          <a:p>
            <a:pPr lvl="1" eaLnBrk="1" hangingPunct="1">
              <a:lnSpc>
                <a:spcPct val="145000"/>
              </a:lnSpc>
              <a:spcBef>
                <a:spcPct val="5000"/>
              </a:spcBef>
            </a:pPr>
            <a:r>
              <a:rPr lang="zh-CN" altLang="en-US" smtClean="0">
                <a:solidFill>
                  <a:srgbClr val="339933"/>
                </a:solidFill>
                <a:latin typeface="楷体_GB2312" pitchFamily="49" charset="-122"/>
              </a:rPr>
              <a:t>主存空间利用率要高。</a:t>
            </a:r>
          </a:p>
          <a:p>
            <a:pPr lvl="1" eaLnBrk="1" hangingPunct="1">
              <a:lnSpc>
                <a:spcPct val="145000"/>
              </a:lnSpc>
              <a:spcBef>
                <a:spcPct val="5000"/>
              </a:spcBef>
            </a:pPr>
            <a:r>
              <a:rPr lang="zh-CN" altLang="en-US" smtClean="0">
                <a:solidFill>
                  <a:srgbClr val="339933"/>
                </a:solidFill>
                <a:latin typeface="楷体_GB2312" pitchFamily="49" charset="-122"/>
              </a:rPr>
              <a:t>发生块冲突的概率要小。</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A14ECC8A-580D-4981-A13D-D5DEF6F06B2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124</a:t>
            </a:fld>
            <a:endParaRPr lang="en-US" altLang="zh-CN"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2" name="Rectangle 2"/>
          <p:cNvSpPr>
            <a:spLocks noGrp="1" noChangeArrowheads="1"/>
          </p:cNvSpPr>
          <p:nvPr>
            <p:ph type="title"/>
          </p:nvPr>
        </p:nvSpPr>
        <p:spPr/>
        <p:txBody>
          <a:bodyPr/>
          <a:lstStyle/>
          <a:p>
            <a:pPr eaLnBrk="1" hangingPunct="1"/>
            <a:r>
              <a:rPr lang="zh-CN" altLang="en-US" sz="3200" smtClean="0">
                <a:latin typeface="楷体_GB2312" pitchFamily="49" charset="-122"/>
              </a:rPr>
              <a:t>地址映象与变换方法</a:t>
            </a:r>
            <a:r>
              <a:rPr lang="zh-CN" altLang="en-US" sz="1600" smtClean="0">
                <a:latin typeface="楷体_GB2312" pitchFamily="49" charset="-122"/>
              </a:rPr>
              <a:t>（续）</a:t>
            </a:r>
          </a:p>
        </p:txBody>
      </p:sp>
      <p:sp>
        <p:nvSpPr>
          <p:cNvPr id="324613" name="Rectangle 3"/>
          <p:cNvSpPr>
            <a:spLocks noGrp="1" noChangeArrowheads="1"/>
          </p:cNvSpPr>
          <p:nvPr>
            <p:ph type="body" sz="half" idx="1"/>
          </p:nvPr>
        </p:nvSpPr>
        <p:spPr>
          <a:xfrm>
            <a:off x="457200" y="1235075"/>
            <a:ext cx="8002588" cy="5146675"/>
          </a:xfrm>
        </p:spPr>
        <p:txBody>
          <a:bodyPr/>
          <a:lstStyle/>
          <a:p>
            <a:pPr eaLnBrk="1" hangingPunct="1">
              <a:lnSpc>
                <a:spcPct val="105000"/>
              </a:lnSpc>
              <a:spcBef>
                <a:spcPct val="5000"/>
              </a:spcBef>
            </a:pPr>
            <a:r>
              <a:rPr lang="en-US" altLang="zh-CN" smtClean="0">
                <a:solidFill>
                  <a:srgbClr val="800000"/>
                </a:solidFill>
                <a:latin typeface="楷体_GB2312" pitchFamily="49" charset="-122"/>
              </a:rPr>
              <a:t>1. </a:t>
            </a:r>
            <a:r>
              <a:rPr lang="zh-CN" altLang="en-US" smtClean="0">
                <a:solidFill>
                  <a:srgbClr val="800000"/>
                </a:solidFill>
                <a:latin typeface="楷体_GB2312" pitchFamily="49" charset="-122"/>
              </a:rPr>
              <a:t>全相联映象及其变换</a:t>
            </a:r>
          </a:p>
          <a:p>
            <a:pPr lvl="1" eaLnBrk="1" hangingPunct="1">
              <a:spcBef>
                <a:spcPct val="10000"/>
              </a:spcBef>
            </a:pPr>
            <a:r>
              <a:rPr lang="zh-CN" altLang="en-US" smtClean="0">
                <a:latin typeface="楷体_GB2312" pitchFamily="49" charset="-122"/>
              </a:rPr>
              <a:t>映象规则：</a:t>
            </a:r>
            <a:r>
              <a:rPr lang="zh-CN" altLang="en-US" smtClean="0">
                <a:solidFill>
                  <a:srgbClr val="FF0000"/>
                </a:solidFill>
                <a:latin typeface="楷体_GB2312" pitchFamily="49" charset="-122"/>
              </a:rPr>
              <a:t>主存的任意一块可以映象到</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中的任意一块。</a:t>
            </a:r>
          </a:p>
          <a:p>
            <a:pPr lvl="1" eaLnBrk="1" hangingPunct="1">
              <a:spcBef>
                <a:spcPct val="10000"/>
              </a:spcBef>
            </a:pPr>
            <a:r>
              <a:rPr lang="zh-CN" altLang="en-US" smtClean="0">
                <a:latin typeface="楷体_GB2312" pitchFamily="49" charset="-122"/>
              </a:rPr>
              <a:t>映象关系有</a:t>
            </a:r>
            <a:r>
              <a:rPr lang="en-US" altLang="zh-CN" smtClean="0">
                <a:latin typeface="楷体_GB2312" pitchFamily="49" charset="-122"/>
              </a:rPr>
              <a:t>C</a:t>
            </a:r>
            <a:r>
              <a:rPr lang="en-US" altLang="zh-CN" baseline="-25000" smtClean="0">
                <a:latin typeface="楷体_GB2312" pitchFamily="49" charset="-122"/>
              </a:rPr>
              <a:t>b</a:t>
            </a:r>
            <a:r>
              <a:rPr lang="en-US" altLang="zh-CN" smtClean="0">
                <a:latin typeface="楷体_GB2312" pitchFamily="49" charset="-122"/>
              </a:rPr>
              <a:t>×M</a:t>
            </a:r>
            <a:r>
              <a:rPr lang="en-US" altLang="zh-CN" baseline="-25000" smtClean="0">
                <a:latin typeface="楷体_GB2312" pitchFamily="49" charset="-122"/>
              </a:rPr>
              <a:t>b</a:t>
            </a:r>
            <a:r>
              <a:rPr lang="zh-CN" altLang="en-US" smtClean="0">
                <a:latin typeface="楷体_GB2312" pitchFamily="49" charset="-122"/>
              </a:rPr>
              <a:t>种。</a:t>
            </a: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endParaRPr lang="zh-CN" altLang="en-US" smtClean="0">
              <a:latin typeface="楷体_GB2312" pitchFamily="49" charset="-122"/>
            </a:endParaRPr>
          </a:p>
          <a:p>
            <a:pPr lvl="1" eaLnBrk="1" hangingPunct="1">
              <a:spcBef>
                <a:spcPct val="10000"/>
              </a:spcBef>
            </a:pPr>
            <a:r>
              <a:rPr lang="zh-CN" altLang="en-US" smtClean="0">
                <a:latin typeface="楷体_GB2312" pitchFamily="49" charset="-122"/>
              </a:rPr>
              <a:t>采用目录表存放这种关系，目录表的容量为</a:t>
            </a:r>
            <a:r>
              <a:rPr lang="en-US" altLang="zh-CN" smtClean="0">
                <a:latin typeface="楷体_GB2312" pitchFamily="49" charset="-122"/>
              </a:rPr>
              <a:t>C</a:t>
            </a:r>
            <a:r>
              <a:rPr lang="en-US" altLang="zh-CN" baseline="-25000" smtClean="0">
                <a:latin typeface="楷体_GB2312" pitchFamily="49" charset="-122"/>
              </a:rPr>
              <a:t>b</a:t>
            </a:r>
            <a:r>
              <a:rPr lang="zh-CN" altLang="en-US" smtClean="0">
                <a:latin typeface="楷体_GB2312" pitchFamily="49" charset="-122"/>
              </a:rPr>
              <a:t>，字长为</a:t>
            </a:r>
            <a:r>
              <a:rPr lang="en-US" altLang="zh-CN" smtClean="0">
                <a:latin typeface="楷体_GB2312" pitchFamily="49" charset="-122"/>
              </a:rPr>
              <a:t>Cache</a:t>
            </a:r>
            <a:r>
              <a:rPr lang="zh-CN" altLang="en-US" smtClean="0">
                <a:latin typeface="楷体_GB2312" pitchFamily="49" charset="-122"/>
              </a:rPr>
              <a:t>地址中的块号长度</a:t>
            </a:r>
            <a:r>
              <a:rPr lang="zh-CN" altLang="en-US" smtClean="0">
                <a:solidFill>
                  <a:srgbClr val="FF0000"/>
                </a:solidFill>
                <a:latin typeface="楷体_GB2312" pitchFamily="49" charset="-122"/>
              </a:rPr>
              <a:t>加</a:t>
            </a:r>
            <a:r>
              <a:rPr lang="zh-CN" altLang="en-US" smtClean="0">
                <a:latin typeface="楷体_GB2312" pitchFamily="49" charset="-122"/>
              </a:rPr>
              <a:t>主存地址中的块号长度，再加</a:t>
            </a:r>
            <a:r>
              <a:rPr lang="en-US" altLang="zh-CN" smtClean="0">
                <a:solidFill>
                  <a:srgbClr val="FF0000"/>
                </a:solidFill>
                <a:latin typeface="楷体_GB2312" pitchFamily="49" charset="-122"/>
              </a:rPr>
              <a:t>1</a:t>
            </a:r>
            <a:r>
              <a:rPr lang="zh-CN" altLang="en-US" smtClean="0">
                <a:solidFill>
                  <a:srgbClr val="FF0000"/>
                </a:solidFill>
                <a:latin typeface="楷体_GB2312" pitchFamily="49" charset="-122"/>
              </a:rPr>
              <a:t>位</a:t>
            </a:r>
            <a:r>
              <a:rPr lang="zh-CN" altLang="en-US" smtClean="0">
                <a:latin typeface="楷体_GB2312" pitchFamily="49" charset="-122"/>
              </a:rPr>
              <a:t>有效位。</a:t>
            </a:r>
          </a:p>
        </p:txBody>
      </p:sp>
      <p:graphicFrame>
        <p:nvGraphicFramePr>
          <p:cNvPr id="324614" name="Object 4"/>
          <p:cNvGraphicFramePr>
            <a:graphicFrameLocks noGrp="1" noChangeAspect="1"/>
          </p:cNvGraphicFramePr>
          <p:nvPr>
            <p:ph sz="half" idx="2"/>
            <p:extLst>
              <p:ext uri="{D42A27DB-BD31-4B8C-83A1-F6EECF244321}">
                <p14:modId xmlns:p14="http://schemas.microsoft.com/office/powerpoint/2010/main" val="885928186"/>
              </p:ext>
            </p:extLst>
          </p:nvPr>
        </p:nvGraphicFramePr>
        <p:xfrm>
          <a:off x="753344" y="2492896"/>
          <a:ext cx="5826125" cy="3348037"/>
        </p:xfrm>
        <a:graphic>
          <a:graphicData uri="http://schemas.openxmlformats.org/presentationml/2006/ole">
            <mc:AlternateContent xmlns:mc="http://schemas.openxmlformats.org/markup-compatibility/2006">
              <mc:Choice xmlns:v="urn:schemas-microsoft-com:vml" Requires="v">
                <p:oleObj spid="_x0000_s324704" name="文档" r:id="rId3" imgW="4038585" imgH="2314680" progId="Word.Document.8">
                  <p:embed/>
                </p:oleObj>
              </mc:Choice>
              <mc:Fallback>
                <p:oleObj name="文档" r:id="rId3" imgW="4038585" imgH="231468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44" y="2492896"/>
                        <a:ext cx="5826125" cy="3348037"/>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7" name="Rectangle 3"/>
          <p:cNvSpPr txBox="1">
            <a:spLocks noChangeArrowheads="1"/>
          </p:cNvSpPr>
          <p:nvPr/>
        </p:nvSpPr>
        <p:spPr bwMode="auto">
          <a:xfrm>
            <a:off x="6228184" y="2132856"/>
            <a:ext cx="3025327"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90000"/>
              <a:buBlip>
                <a:blip r:embed="rId5"/>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6"/>
              </a:buBlip>
              <a:defRPr sz="2000" b="1">
                <a:solidFill>
                  <a:schemeClr val="tx1"/>
                </a:solidFill>
                <a:latin typeface="+mn-lt"/>
                <a:ea typeface="+mn-ea"/>
              </a:defRPr>
            </a:lvl2pPr>
            <a:lvl3pPr marL="1143000" indent="-228600" algn="l" rtl="0" eaLnBrk="0" fontAlgn="base" hangingPunct="0">
              <a:spcBef>
                <a:spcPct val="20000"/>
              </a:spcBef>
              <a:spcAft>
                <a:spcPct val="0"/>
              </a:spcAft>
              <a:buBlip>
                <a:blip r:embed="rId7"/>
              </a:buBlip>
              <a:defRPr b="1">
                <a:solidFill>
                  <a:schemeClr val="tx1"/>
                </a:solidFill>
                <a:latin typeface="+mn-lt"/>
                <a:ea typeface="+mn-ea"/>
              </a:defRPr>
            </a:lvl3pPr>
            <a:lvl4pPr marL="1600200" indent="-228600" algn="l" rtl="0" eaLnBrk="0" fontAlgn="base" hangingPunct="0">
              <a:spcBef>
                <a:spcPct val="20000"/>
              </a:spcBef>
              <a:spcAft>
                <a:spcPct val="0"/>
              </a:spcAft>
              <a:buClr>
                <a:srgbClr val="FF0000"/>
              </a:buClr>
              <a:buFont typeface="Wingdings" pitchFamily="2" charset="2"/>
              <a:buChar char="ü"/>
              <a:defRPr sz="1600" b="1">
                <a:solidFill>
                  <a:schemeClr val="tx1"/>
                </a:solidFill>
                <a:latin typeface="+mn-lt"/>
                <a:ea typeface="+mn-ea"/>
              </a:defRPr>
            </a:lvl4pPr>
            <a:lvl5pPr marL="2057400" indent="-228600" algn="l" rtl="0" eaLnBrk="0" fontAlgn="base" hangingPunct="0">
              <a:spcBef>
                <a:spcPct val="20000"/>
              </a:spcBef>
              <a:spcAft>
                <a:spcPct val="0"/>
              </a:spcAft>
              <a:buChar char="»"/>
              <a:defRPr sz="1200" b="1">
                <a:solidFill>
                  <a:schemeClr val="tx1"/>
                </a:solidFill>
                <a:latin typeface="+mn-lt"/>
                <a:ea typeface="+mn-ea"/>
              </a:defRPr>
            </a:lvl5pPr>
            <a:lvl6pPr marL="2514600" indent="-228600" algn="l" rtl="0" fontAlgn="base">
              <a:spcBef>
                <a:spcPct val="20000"/>
              </a:spcBef>
              <a:spcAft>
                <a:spcPct val="0"/>
              </a:spcAft>
              <a:buChar char="»"/>
              <a:defRPr sz="1200" b="1">
                <a:solidFill>
                  <a:schemeClr val="tx1"/>
                </a:solidFill>
                <a:latin typeface="+mn-lt"/>
                <a:ea typeface="+mn-ea"/>
              </a:defRPr>
            </a:lvl6pPr>
            <a:lvl7pPr marL="2971800" indent="-228600" algn="l" rtl="0" fontAlgn="base">
              <a:spcBef>
                <a:spcPct val="20000"/>
              </a:spcBef>
              <a:spcAft>
                <a:spcPct val="0"/>
              </a:spcAft>
              <a:buChar char="»"/>
              <a:defRPr sz="1200" b="1">
                <a:solidFill>
                  <a:schemeClr val="tx1"/>
                </a:solidFill>
                <a:latin typeface="+mn-lt"/>
                <a:ea typeface="+mn-ea"/>
              </a:defRPr>
            </a:lvl7pPr>
            <a:lvl8pPr marL="3429000" indent="-228600" algn="l" rtl="0" fontAlgn="base">
              <a:spcBef>
                <a:spcPct val="20000"/>
              </a:spcBef>
              <a:spcAft>
                <a:spcPct val="0"/>
              </a:spcAft>
              <a:buChar char="»"/>
              <a:defRPr sz="1200" b="1">
                <a:solidFill>
                  <a:schemeClr val="tx1"/>
                </a:solidFill>
                <a:latin typeface="+mn-lt"/>
                <a:ea typeface="+mn-ea"/>
              </a:defRPr>
            </a:lvl8pPr>
            <a:lvl9pPr marL="3886200" indent="-228600" algn="l" rtl="0" fontAlgn="base">
              <a:spcBef>
                <a:spcPct val="20000"/>
              </a:spcBef>
              <a:spcAft>
                <a:spcPct val="0"/>
              </a:spcAft>
              <a:buChar char="»"/>
              <a:defRPr sz="1200" b="1">
                <a:solidFill>
                  <a:schemeClr val="tx1"/>
                </a:solidFill>
                <a:latin typeface="+mn-lt"/>
                <a:ea typeface="+mn-ea"/>
              </a:defRPr>
            </a:lvl9pPr>
          </a:lstStyle>
          <a:p>
            <a:pPr eaLnBrk="1" hangingPunct="1">
              <a:lnSpc>
                <a:spcPct val="150000"/>
              </a:lnSpc>
            </a:pPr>
            <a:r>
              <a:rPr lang="zh-CN" altLang="en-US" sz="1600" kern="0" dirty="0" smtClean="0">
                <a:solidFill>
                  <a:srgbClr val="800080"/>
                </a:solidFill>
              </a:rPr>
              <a:t>优点：</a:t>
            </a:r>
          </a:p>
          <a:p>
            <a:pPr lvl="1" eaLnBrk="1" hangingPunct="1">
              <a:lnSpc>
                <a:spcPct val="150000"/>
              </a:lnSpc>
              <a:buSzTx/>
            </a:pPr>
            <a:r>
              <a:rPr lang="zh-CN" altLang="en-US" sz="1400" kern="0" dirty="0" smtClean="0"/>
              <a:t>块的冲突率最小。</a:t>
            </a:r>
          </a:p>
          <a:p>
            <a:pPr lvl="1" eaLnBrk="1" hangingPunct="1">
              <a:lnSpc>
                <a:spcPct val="150000"/>
              </a:lnSpc>
              <a:buSzTx/>
            </a:pPr>
            <a:r>
              <a:rPr lang="en-US" altLang="zh-CN" sz="1400" kern="0" dirty="0" smtClean="0"/>
              <a:t>Cache</a:t>
            </a:r>
            <a:r>
              <a:rPr lang="zh-CN" altLang="en-US" sz="1400" kern="0" dirty="0" smtClean="0"/>
              <a:t>利用率最高。</a:t>
            </a:r>
          </a:p>
          <a:p>
            <a:pPr eaLnBrk="1" hangingPunct="1">
              <a:lnSpc>
                <a:spcPct val="150000"/>
              </a:lnSpc>
            </a:pPr>
            <a:r>
              <a:rPr lang="zh-CN" altLang="en-US" sz="1600" kern="0" dirty="0" smtClean="0">
                <a:solidFill>
                  <a:srgbClr val="800080"/>
                </a:solidFill>
              </a:rPr>
              <a:t>缺点：</a:t>
            </a:r>
          </a:p>
          <a:p>
            <a:pPr lvl="1" eaLnBrk="1" hangingPunct="1">
              <a:lnSpc>
                <a:spcPct val="150000"/>
              </a:lnSpc>
              <a:buSzTx/>
            </a:pPr>
            <a:r>
              <a:rPr lang="zh-CN" altLang="en-US" sz="1400" kern="0" dirty="0" smtClean="0"/>
              <a:t>需要一个相联访问速度很快，容量为</a:t>
            </a:r>
            <a:r>
              <a:rPr lang="en-US" altLang="zh-CN" sz="1400" kern="0" dirty="0" err="1" smtClean="0"/>
              <a:t>C</a:t>
            </a:r>
            <a:r>
              <a:rPr lang="en-US" altLang="zh-CN" sz="1400" kern="0" baseline="-25000" dirty="0" err="1" smtClean="0"/>
              <a:t>b</a:t>
            </a:r>
            <a:r>
              <a:rPr lang="zh-CN" altLang="en-US" sz="1400" kern="0" dirty="0" smtClean="0"/>
              <a:t>的相联存储器（目录表），代价高。</a:t>
            </a:r>
          </a:p>
          <a:p>
            <a:pPr lvl="1" eaLnBrk="1" hangingPunct="1">
              <a:lnSpc>
                <a:spcPct val="150000"/>
              </a:lnSpc>
              <a:buSzTx/>
            </a:pPr>
            <a:r>
              <a:rPr lang="zh-CN" altLang="en-US" sz="1400" kern="0" dirty="0" smtClean="0"/>
              <a:t>相联比较所花费的时间会影响到</a:t>
            </a:r>
            <a:r>
              <a:rPr lang="en-US" altLang="zh-CN" sz="1400" kern="0" dirty="0" smtClean="0"/>
              <a:t>Cache</a:t>
            </a:r>
            <a:r>
              <a:rPr lang="zh-CN" altLang="en-US" sz="1400" kern="0" dirty="0" smtClean="0"/>
              <a:t>的访问速度。</a:t>
            </a:r>
          </a:p>
        </p:txBody>
      </p:sp>
      <p:sp>
        <p:nvSpPr>
          <p:cNvPr id="4" name="日期占位符 3"/>
          <p:cNvSpPr>
            <a:spLocks noGrp="1"/>
          </p:cNvSpPr>
          <p:nvPr>
            <p:ph type="dt" sz="half" idx="10"/>
          </p:nvPr>
        </p:nvSpPr>
        <p:spPr/>
        <p:txBody>
          <a:bodyPr/>
          <a:lstStyle/>
          <a:p>
            <a:pPr>
              <a:defRPr/>
            </a:pPr>
            <a:fld id="{1DD8435F-56F0-4748-9E03-071EFF9C95A8}"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125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6" name="Rectangle 2"/>
          <p:cNvSpPr>
            <a:spLocks noGrp="1" noChangeArrowheads="1"/>
          </p:cNvSpPr>
          <p:nvPr>
            <p:ph type="title"/>
          </p:nvPr>
        </p:nvSpPr>
        <p:spPr/>
        <p:txBody>
          <a:bodyPr/>
          <a:lstStyle/>
          <a:p>
            <a:pPr eaLnBrk="1" hangingPunct="1"/>
            <a:r>
              <a:rPr lang="zh-CN" altLang="en-US" smtClean="0">
                <a:latin typeface="楷体_GB2312" pitchFamily="49" charset="-122"/>
              </a:rPr>
              <a:t>全相联映象及其变换</a:t>
            </a:r>
            <a:r>
              <a:rPr lang="zh-CN" altLang="en-US" sz="1600" smtClean="0">
                <a:latin typeface="楷体_GB2312" pitchFamily="49" charset="-122"/>
              </a:rPr>
              <a:t>（续）</a:t>
            </a:r>
          </a:p>
        </p:txBody>
      </p:sp>
      <p:sp>
        <p:nvSpPr>
          <p:cNvPr id="325637" name="Rectangle 3"/>
          <p:cNvSpPr>
            <a:spLocks noGrp="1" noChangeArrowheads="1"/>
          </p:cNvSpPr>
          <p:nvPr>
            <p:ph type="body" sz="half" idx="1"/>
          </p:nvPr>
        </p:nvSpPr>
        <p:spPr>
          <a:xfrm>
            <a:off x="457200" y="1235075"/>
            <a:ext cx="8002588" cy="5146675"/>
          </a:xfrm>
        </p:spPr>
        <p:txBody>
          <a:bodyPr/>
          <a:lstStyle/>
          <a:p>
            <a:pPr eaLnBrk="1" hangingPunct="1"/>
            <a:r>
              <a:rPr lang="zh-CN" altLang="en-US" smtClean="0">
                <a:solidFill>
                  <a:srgbClr val="0000FF"/>
                </a:solidFill>
                <a:latin typeface="楷体_GB2312" pitchFamily="49" charset="-122"/>
              </a:rPr>
              <a:t>地址变换规则</a:t>
            </a:r>
            <a:r>
              <a:rPr lang="zh-CN" altLang="en-US" smtClean="0">
                <a:latin typeface="楷体_GB2312" pitchFamily="49" charset="-122"/>
              </a:rPr>
              <a:t>    用硬件实现非常复杂</a:t>
            </a:r>
          </a:p>
        </p:txBody>
      </p:sp>
      <p:graphicFrame>
        <p:nvGraphicFramePr>
          <p:cNvPr id="325638" name="Object 4"/>
          <p:cNvGraphicFramePr>
            <a:graphicFrameLocks noGrp="1" noChangeAspect="1"/>
          </p:cNvGraphicFramePr>
          <p:nvPr>
            <p:ph sz="half" idx="2"/>
          </p:nvPr>
        </p:nvGraphicFramePr>
        <p:xfrm>
          <a:off x="1042988" y="1700213"/>
          <a:ext cx="6842125" cy="4529137"/>
        </p:xfrm>
        <a:graphic>
          <a:graphicData uri="http://schemas.openxmlformats.org/presentationml/2006/ole">
            <mc:AlternateContent xmlns:mc="http://schemas.openxmlformats.org/markup-compatibility/2006">
              <mc:Choice xmlns:v="urn:schemas-microsoft-com:vml" Requires="v">
                <p:oleObj spid="_x0000_s325727" name="文档" r:id="rId3" imgW="4248059" imgH="3028925" progId="Word.Document.8">
                  <p:embed/>
                </p:oleObj>
              </mc:Choice>
              <mc:Fallback>
                <p:oleObj name="文档" r:id="rId3" imgW="4248059" imgH="302892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700213"/>
                        <a:ext cx="6842125" cy="452913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C7F764B8-B8D0-4F41-86BB-D0306A7710F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126</a:t>
            </a:fld>
            <a:endParaRPr lang="en-US" altLang="zh-CN"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660" name="Rectangle 2"/>
          <p:cNvSpPr>
            <a:spLocks noGrp="1" noChangeArrowheads="1"/>
          </p:cNvSpPr>
          <p:nvPr>
            <p:ph type="title"/>
          </p:nvPr>
        </p:nvSpPr>
        <p:spPr/>
        <p:txBody>
          <a:bodyPr/>
          <a:lstStyle/>
          <a:p>
            <a:pPr eaLnBrk="1" hangingPunct="1"/>
            <a:r>
              <a:rPr lang="zh-CN" altLang="en-US" sz="3200" smtClean="0">
                <a:latin typeface="楷体_GB2312" pitchFamily="49" charset="-122"/>
              </a:rPr>
              <a:t>全相联映象及其变换</a:t>
            </a:r>
            <a:r>
              <a:rPr lang="zh-CN" altLang="en-US" sz="1400" smtClean="0">
                <a:latin typeface="楷体_GB2312" pitchFamily="49" charset="-122"/>
              </a:rPr>
              <a:t>（续）</a:t>
            </a:r>
          </a:p>
        </p:txBody>
      </p:sp>
      <p:sp>
        <p:nvSpPr>
          <p:cNvPr id="326661" name="Rectangle 3"/>
          <p:cNvSpPr>
            <a:spLocks noGrp="1" noChangeArrowheads="1"/>
          </p:cNvSpPr>
          <p:nvPr>
            <p:ph type="body" idx="1"/>
          </p:nvPr>
        </p:nvSpPr>
        <p:spPr/>
        <p:txBody>
          <a:bodyPr/>
          <a:lstStyle/>
          <a:p>
            <a:pPr eaLnBrk="1" hangingPunct="1">
              <a:lnSpc>
                <a:spcPct val="110000"/>
              </a:lnSpc>
            </a:pPr>
            <a:r>
              <a:rPr lang="zh-CN" altLang="en-US" smtClean="0">
                <a:solidFill>
                  <a:srgbClr val="800080"/>
                </a:solidFill>
              </a:rPr>
              <a:t>没有命中：</a:t>
            </a:r>
          </a:p>
          <a:p>
            <a:pPr lvl="1" eaLnBrk="1" hangingPunct="1">
              <a:lnSpc>
                <a:spcPct val="110000"/>
              </a:lnSpc>
            </a:pPr>
            <a:r>
              <a:rPr lang="zh-CN" altLang="en-US" smtClean="0"/>
              <a:t>利用主存地址去访问主存，将主存一个字内容送到</a:t>
            </a:r>
            <a:r>
              <a:rPr lang="en-US" altLang="zh-CN" smtClean="0"/>
              <a:t>CPU</a:t>
            </a:r>
            <a:r>
              <a:rPr lang="zh-CN" altLang="en-US" smtClean="0"/>
              <a:t>。</a:t>
            </a:r>
          </a:p>
          <a:p>
            <a:pPr lvl="1" eaLnBrk="1" hangingPunct="1">
              <a:lnSpc>
                <a:spcPct val="110000"/>
              </a:lnSpc>
            </a:pPr>
            <a:endParaRPr lang="zh-CN" altLang="en-US" smtClean="0"/>
          </a:p>
          <a:p>
            <a:pPr lvl="1" eaLnBrk="1" hangingPunct="1">
              <a:lnSpc>
                <a:spcPct val="110000"/>
              </a:lnSpc>
            </a:pPr>
            <a:r>
              <a:rPr lang="zh-CN" altLang="en-US" smtClean="0"/>
              <a:t>包括被访问字的一块内容替换到</a:t>
            </a:r>
            <a:r>
              <a:rPr lang="en-US" altLang="zh-CN" smtClean="0"/>
              <a:t>Cache</a:t>
            </a:r>
            <a:r>
              <a:rPr lang="zh-CN" altLang="en-US" smtClean="0"/>
              <a:t>中。</a:t>
            </a:r>
          </a:p>
          <a:p>
            <a:pPr lvl="1" eaLnBrk="1" hangingPunct="1">
              <a:lnSpc>
                <a:spcPct val="110000"/>
              </a:lnSpc>
            </a:pPr>
            <a:endParaRPr lang="zh-CN" altLang="en-US" smtClean="0"/>
          </a:p>
          <a:p>
            <a:pPr lvl="1" eaLnBrk="1" hangingPunct="1">
              <a:lnSpc>
                <a:spcPct val="110000"/>
              </a:lnSpc>
            </a:pPr>
            <a:r>
              <a:rPr lang="zh-CN" altLang="en-US" smtClean="0"/>
              <a:t>修改目录表中的主存块号字段，把当前的主存块号</a:t>
            </a:r>
            <a:r>
              <a:rPr lang="en-US" altLang="zh-CN" smtClean="0"/>
              <a:t>B</a:t>
            </a:r>
            <a:r>
              <a:rPr lang="zh-CN" altLang="en-US" smtClean="0"/>
              <a:t>写到目录表的存储字中。</a:t>
            </a:r>
          </a:p>
          <a:p>
            <a:pPr lvl="1" eaLnBrk="1" hangingPunct="1">
              <a:lnSpc>
                <a:spcPct val="110000"/>
              </a:lnSpc>
            </a:pPr>
            <a:endParaRPr lang="zh-CN" altLang="en-US" smtClean="0"/>
          </a:p>
          <a:p>
            <a:pPr lvl="1" eaLnBrk="1" hangingPunct="1">
              <a:lnSpc>
                <a:spcPct val="110000"/>
              </a:lnSpc>
            </a:pPr>
            <a:r>
              <a:rPr lang="zh-CN" altLang="en-US" smtClean="0"/>
              <a:t>有效位表示目录表中各个存储字是否有效。</a:t>
            </a:r>
          </a:p>
          <a:p>
            <a:pPr lvl="2" eaLnBrk="1" hangingPunct="1">
              <a:lnSpc>
                <a:spcPct val="110000"/>
              </a:lnSpc>
            </a:pPr>
            <a:r>
              <a:rPr lang="zh-CN" altLang="en-US" smtClean="0"/>
              <a:t>如果为</a:t>
            </a:r>
            <a:r>
              <a:rPr lang="en-US" altLang="zh-CN" smtClean="0"/>
              <a:t>1</a:t>
            </a:r>
            <a:r>
              <a:rPr lang="zh-CN" altLang="en-US" smtClean="0"/>
              <a:t>，表示目录表中主存块号</a:t>
            </a:r>
            <a:r>
              <a:rPr lang="en-US" altLang="zh-CN" smtClean="0"/>
              <a:t>B</a:t>
            </a:r>
            <a:r>
              <a:rPr lang="zh-CN" altLang="en-US" smtClean="0"/>
              <a:t>与</a:t>
            </a:r>
            <a:r>
              <a:rPr lang="en-US" altLang="zh-CN" smtClean="0"/>
              <a:t>Cache</a:t>
            </a:r>
            <a:r>
              <a:rPr lang="zh-CN" altLang="en-US" smtClean="0"/>
              <a:t>块号</a:t>
            </a:r>
            <a:r>
              <a:rPr lang="en-US" altLang="zh-CN" smtClean="0"/>
              <a:t>b</a:t>
            </a:r>
            <a:r>
              <a:rPr lang="zh-CN" altLang="en-US" smtClean="0"/>
              <a:t>建立的映像有效，</a:t>
            </a:r>
            <a:r>
              <a:rPr lang="en-US" altLang="zh-CN" smtClean="0"/>
              <a:t>b</a:t>
            </a:r>
            <a:r>
              <a:rPr lang="zh-CN" altLang="en-US" smtClean="0"/>
              <a:t>是</a:t>
            </a:r>
            <a:r>
              <a:rPr lang="en-US" altLang="zh-CN" smtClean="0"/>
              <a:t>B</a:t>
            </a:r>
            <a:r>
              <a:rPr lang="zh-CN" altLang="en-US" smtClean="0"/>
              <a:t>的正确副本。</a:t>
            </a:r>
          </a:p>
          <a:p>
            <a:pPr lvl="2" eaLnBrk="1" hangingPunct="1">
              <a:lnSpc>
                <a:spcPct val="110000"/>
              </a:lnSpc>
            </a:pPr>
            <a:endParaRPr lang="zh-CN" altLang="en-US" smtClean="0"/>
          </a:p>
          <a:p>
            <a:pPr lvl="2" eaLnBrk="1" hangingPunct="1">
              <a:lnSpc>
                <a:spcPct val="110000"/>
              </a:lnSpc>
            </a:pPr>
            <a:r>
              <a:rPr lang="zh-CN" altLang="en-US" smtClean="0"/>
              <a:t>如果为</a:t>
            </a:r>
            <a:r>
              <a:rPr lang="en-US" altLang="zh-CN" smtClean="0"/>
              <a:t>0</a:t>
            </a:r>
            <a:r>
              <a:rPr lang="zh-CN" altLang="en-US" smtClean="0"/>
              <a:t>，表示</a:t>
            </a:r>
            <a:r>
              <a:rPr lang="en-US" altLang="zh-CN" smtClean="0"/>
              <a:t>B</a:t>
            </a:r>
            <a:r>
              <a:rPr lang="zh-CN" altLang="en-US" smtClean="0"/>
              <a:t>和</a:t>
            </a:r>
            <a:r>
              <a:rPr lang="en-US" altLang="zh-CN" smtClean="0"/>
              <a:t>b</a:t>
            </a:r>
            <a:r>
              <a:rPr lang="zh-CN" altLang="en-US" smtClean="0"/>
              <a:t>之间映像无效，或没有关系。</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5BC0FEB5-E461-4512-A31E-48376E022EF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2"/>
          <p:cNvSpPr>
            <a:spLocks noGrp="1" noChangeArrowheads="1"/>
          </p:cNvSpPr>
          <p:nvPr>
            <p:ph type="title"/>
          </p:nvPr>
        </p:nvSpPr>
        <p:spPr/>
        <p:txBody>
          <a:bodyPr/>
          <a:lstStyle/>
          <a:p>
            <a:pPr eaLnBrk="1" hangingPunct="1"/>
            <a:r>
              <a:rPr lang="zh-CN" altLang="en-US" sz="3200" smtClean="0">
                <a:latin typeface="楷体_GB2312" pitchFamily="49" charset="-122"/>
              </a:rPr>
              <a:t>地址映象与变换方法</a:t>
            </a:r>
            <a:r>
              <a:rPr lang="zh-CN" altLang="en-US" sz="1600" smtClean="0">
                <a:latin typeface="楷体_GB2312" pitchFamily="49" charset="-122"/>
              </a:rPr>
              <a:t>（续）</a:t>
            </a:r>
          </a:p>
        </p:txBody>
      </p:sp>
      <p:sp>
        <p:nvSpPr>
          <p:cNvPr id="328709" name="Rectangle 3"/>
          <p:cNvSpPr>
            <a:spLocks noGrp="1" noChangeArrowheads="1"/>
          </p:cNvSpPr>
          <p:nvPr>
            <p:ph type="body" idx="1"/>
          </p:nvPr>
        </p:nvSpPr>
        <p:spPr/>
        <p:txBody>
          <a:bodyPr/>
          <a:lstStyle/>
          <a:p>
            <a:pPr eaLnBrk="1" hangingPunct="1">
              <a:lnSpc>
                <a:spcPct val="155000"/>
              </a:lnSpc>
              <a:spcBef>
                <a:spcPct val="5000"/>
              </a:spcBef>
            </a:pPr>
            <a:r>
              <a:rPr lang="en-US" altLang="zh-CN" smtClean="0">
                <a:solidFill>
                  <a:srgbClr val="800000"/>
                </a:solidFill>
                <a:latin typeface="楷体_GB2312" pitchFamily="49" charset="-122"/>
              </a:rPr>
              <a:t>2. </a:t>
            </a:r>
            <a:r>
              <a:rPr lang="zh-CN" altLang="en-US" smtClean="0">
                <a:solidFill>
                  <a:srgbClr val="800000"/>
                </a:solidFill>
                <a:latin typeface="楷体_GB2312" pitchFamily="49" charset="-122"/>
              </a:rPr>
              <a:t>直接映象及其变换</a:t>
            </a:r>
          </a:p>
          <a:p>
            <a:pPr lvl="1" eaLnBrk="1" hangingPunct="1">
              <a:lnSpc>
                <a:spcPct val="155000"/>
              </a:lnSpc>
              <a:spcBef>
                <a:spcPct val="10000"/>
              </a:spcBef>
            </a:pPr>
            <a:r>
              <a:rPr lang="zh-CN" altLang="en-US" smtClean="0">
                <a:latin typeface="楷体_GB2312" pitchFamily="49" charset="-122"/>
              </a:rPr>
              <a:t>映象规则：</a:t>
            </a:r>
          </a:p>
          <a:p>
            <a:pPr lvl="1" eaLnBrk="1" hangingPunct="1">
              <a:lnSpc>
                <a:spcPct val="155000"/>
              </a:lnSpc>
              <a:spcBef>
                <a:spcPct val="10000"/>
              </a:spcBef>
              <a:buFontTx/>
              <a:buNone/>
            </a:pPr>
            <a:r>
              <a:rPr lang="zh-CN" altLang="en-US" smtClean="0">
                <a:solidFill>
                  <a:srgbClr val="FF0000"/>
                </a:solidFill>
                <a:latin typeface="楷体_GB2312" pitchFamily="49" charset="-122"/>
              </a:rPr>
              <a:t>  主存储器中一块只能映象到</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的一个特定的块中。</a:t>
            </a:r>
          </a:p>
          <a:p>
            <a:pPr lvl="1" eaLnBrk="1" hangingPunct="1">
              <a:lnSpc>
                <a:spcPct val="155000"/>
              </a:lnSpc>
              <a:spcBef>
                <a:spcPct val="10000"/>
              </a:spcBef>
            </a:pPr>
            <a:r>
              <a:rPr lang="en-US" altLang="zh-CN" smtClean="0">
                <a:latin typeface="楷体_GB2312" pitchFamily="49" charset="-122"/>
              </a:rPr>
              <a:t>Cache</a:t>
            </a:r>
            <a:r>
              <a:rPr lang="zh-CN" altLang="en-US" smtClean="0">
                <a:latin typeface="楷体_GB2312" pitchFamily="49" charset="-122"/>
              </a:rPr>
              <a:t>地址的计算公式：</a:t>
            </a:r>
          </a:p>
          <a:p>
            <a:pPr lvl="1" eaLnBrk="1" hangingPunct="1">
              <a:lnSpc>
                <a:spcPct val="155000"/>
              </a:lnSpc>
              <a:spcBef>
                <a:spcPct val="10000"/>
              </a:spcBef>
              <a:buFontTx/>
              <a:buNone/>
            </a:pPr>
            <a:r>
              <a:rPr lang="zh-CN" altLang="en-US" smtClean="0">
                <a:latin typeface="楷体_GB2312" pitchFamily="49" charset="-122"/>
              </a:rPr>
              <a:t>     </a:t>
            </a:r>
            <a:r>
              <a:rPr lang="en-US" altLang="zh-CN" smtClean="0">
                <a:latin typeface="楷体_GB2312" pitchFamily="49" charset="-122"/>
              </a:rPr>
              <a:t>b</a:t>
            </a:r>
            <a:r>
              <a:rPr lang="zh-CN" altLang="en-US" smtClean="0">
                <a:latin typeface="楷体_GB2312" pitchFamily="49" charset="-122"/>
              </a:rPr>
              <a:t>＝</a:t>
            </a:r>
            <a:r>
              <a:rPr lang="en-US" altLang="zh-CN" smtClean="0">
                <a:latin typeface="楷体_GB2312" pitchFamily="49" charset="-122"/>
              </a:rPr>
              <a:t>B mod C</a:t>
            </a:r>
            <a:r>
              <a:rPr lang="en-US" altLang="zh-CN" baseline="-25000" smtClean="0">
                <a:latin typeface="楷体_GB2312" pitchFamily="49" charset="-122"/>
              </a:rPr>
              <a:t>b</a:t>
            </a:r>
            <a:endParaRPr lang="en-US" altLang="zh-CN" smtClean="0">
              <a:latin typeface="楷体_GB2312" pitchFamily="49" charset="-122"/>
            </a:endParaRPr>
          </a:p>
          <a:p>
            <a:pPr lvl="1" eaLnBrk="1" hangingPunct="1">
              <a:lnSpc>
                <a:spcPct val="155000"/>
              </a:lnSpc>
              <a:spcBef>
                <a:spcPct val="10000"/>
              </a:spcBef>
              <a:buFontTx/>
              <a:buNone/>
            </a:pPr>
            <a:r>
              <a:rPr lang="en-US" altLang="zh-CN" smtClean="0">
                <a:latin typeface="楷体_GB2312" pitchFamily="49" charset="-122"/>
              </a:rPr>
              <a:t>     </a:t>
            </a:r>
            <a:r>
              <a:rPr lang="zh-CN" altLang="en-US" smtClean="0">
                <a:latin typeface="楷体_GB2312" pitchFamily="49" charset="-122"/>
              </a:rPr>
              <a:t>其中：</a:t>
            </a:r>
            <a:r>
              <a:rPr lang="en-US" altLang="zh-CN" smtClean="0">
                <a:latin typeface="楷体_GB2312" pitchFamily="49" charset="-122"/>
              </a:rPr>
              <a:t>b</a:t>
            </a:r>
            <a:r>
              <a:rPr lang="zh-CN" altLang="en-US" smtClean="0">
                <a:latin typeface="楷体_GB2312" pitchFamily="49" charset="-122"/>
              </a:rPr>
              <a:t>为</a:t>
            </a:r>
            <a:r>
              <a:rPr lang="en-US" altLang="zh-CN" smtClean="0">
                <a:latin typeface="楷体_GB2312" pitchFamily="49" charset="-122"/>
              </a:rPr>
              <a:t>Cache</a:t>
            </a:r>
            <a:r>
              <a:rPr lang="zh-CN" altLang="en-US" smtClean="0">
                <a:latin typeface="楷体_GB2312" pitchFamily="49" charset="-122"/>
              </a:rPr>
              <a:t>块号，</a:t>
            </a:r>
          </a:p>
          <a:p>
            <a:pPr lvl="1" eaLnBrk="1" hangingPunct="1">
              <a:lnSpc>
                <a:spcPct val="155000"/>
              </a:lnSpc>
              <a:spcBef>
                <a:spcPct val="10000"/>
              </a:spcBef>
              <a:buFontTx/>
              <a:buNone/>
            </a:pPr>
            <a:r>
              <a:rPr lang="zh-CN" altLang="en-US" smtClean="0">
                <a:latin typeface="楷体_GB2312" pitchFamily="49" charset="-122"/>
              </a:rPr>
              <a:t>           </a:t>
            </a:r>
            <a:r>
              <a:rPr lang="en-US" altLang="zh-CN" smtClean="0">
                <a:latin typeface="楷体_GB2312" pitchFamily="49" charset="-122"/>
              </a:rPr>
              <a:t>B</a:t>
            </a:r>
            <a:r>
              <a:rPr lang="zh-CN" altLang="en-US" smtClean="0">
                <a:latin typeface="楷体_GB2312" pitchFamily="49" charset="-122"/>
              </a:rPr>
              <a:t>是主存块号，</a:t>
            </a:r>
          </a:p>
          <a:p>
            <a:pPr lvl="1" eaLnBrk="1" hangingPunct="1">
              <a:lnSpc>
                <a:spcPct val="155000"/>
              </a:lnSpc>
              <a:spcBef>
                <a:spcPct val="10000"/>
              </a:spcBef>
              <a:buFontTx/>
              <a:buNone/>
            </a:pPr>
            <a:r>
              <a:rPr lang="zh-CN" altLang="en-US" smtClean="0">
                <a:latin typeface="楷体_GB2312" pitchFamily="49" charset="-122"/>
              </a:rPr>
              <a:t>           </a:t>
            </a:r>
            <a:r>
              <a:rPr lang="en-US" altLang="zh-CN" smtClean="0">
                <a:latin typeface="楷体_GB2312" pitchFamily="49" charset="-122"/>
              </a:rPr>
              <a:t>C</a:t>
            </a:r>
            <a:r>
              <a:rPr lang="en-US" altLang="zh-CN" baseline="-25000" smtClean="0">
                <a:latin typeface="楷体_GB2312" pitchFamily="49" charset="-122"/>
              </a:rPr>
              <a:t>b</a:t>
            </a:r>
            <a:r>
              <a:rPr lang="zh-CN" altLang="en-US" smtClean="0">
                <a:latin typeface="楷体_GB2312" pitchFamily="49" charset="-122"/>
              </a:rPr>
              <a:t>是</a:t>
            </a:r>
            <a:r>
              <a:rPr lang="en-US" altLang="zh-CN" smtClean="0">
                <a:latin typeface="楷体_GB2312" pitchFamily="49" charset="-122"/>
              </a:rPr>
              <a:t>Cache</a:t>
            </a:r>
            <a:r>
              <a:rPr lang="zh-CN" altLang="en-US" smtClean="0">
                <a:latin typeface="楷体_GB2312" pitchFamily="49" charset="-122"/>
              </a:rPr>
              <a:t>块数。</a:t>
            </a:r>
          </a:p>
          <a:p>
            <a:pPr lvl="1" eaLnBrk="1" hangingPunct="1">
              <a:lnSpc>
                <a:spcPct val="155000"/>
              </a:lnSpc>
              <a:spcBef>
                <a:spcPct val="10000"/>
              </a:spcBef>
            </a:pPr>
            <a:r>
              <a:rPr lang="zh-CN" altLang="en-US" smtClean="0">
                <a:latin typeface="楷体_GB2312" pitchFamily="49" charset="-122"/>
              </a:rPr>
              <a:t>实际上，</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地址与主存储器地址的低位部分完全相同。</a:t>
            </a:r>
            <a:endParaRPr lang="zh-CN" altLang="en-US"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465A6FD-D226-420E-9E20-BDD93F0327B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128</a:t>
            </a:fld>
            <a:endParaRPr lang="en-US" altLang="zh-CN"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2" name="Rectangle 2"/>
          <p:cNvSpPr>
            <a:spLocks noGrp="1" noChangeArrowheads="1"/>
          </p:cNvSpPr>
          <p:nvPr>
            <p:ph type="title"/>
          </p:nvPr>
        </p:nvSpPr>
        <p:spPr/>
        <p:txBody>
          <a:bodyPr/>
          <a:lstStyle/>
          <a:p>
            <a:pPr eaLnBrk="1" hangingPunct="1"/>
            <a:r>
              <a:rPr lang="zh-CN" altLang="en-US" sz="3200" smtClean="0">
                <a:latin typeface="楷体_GB2312" pitchFamily="49" charset="-122"/>
              </a:rPr>
              <a:t>直接映象及其变换</a:t>
            </a:r>
            <a:r>
              <a:rPr lang="zh-CN" altLang="en-US" sz="1600" smtClean="0">
                <a:latin typeface="楷体_GB2312" pitchFamily="49" charset="-122"/>
              </a:rPr>
              <a:t>（续）</a:t>
            </a:r>
          </a:p>
        </p:txBody>
      </p:sp>
      <p:sp>
        <p:nvSpPr>
          <p:cNvPr id="329733" name="Rectangle 3"/>
          <p:cNvSpPr>
            <a:spLocks noGrp="1" noChangeArrowheads="1"/>
          </p:cNvSpPr>
          <p:nvPr>
            <p:ph type="body" sz="half" idx="1"/>
          </p:nvPr>
        </p:nvSpPr>
        <p:spPr>
          <a:xfrm>
            <a:off x="457200" y="1235075"/>
            <a:ext cx="8075613" cy="5146675"/>
          </a:xfrm>
        </p:spPr>
        <p:txBody>
          <a:bodyPr/>
          <a:lstStyle/>
          <a:p>
            <a:pPr eaLnBrk="1" hangingPunct="1"/>
            <a:r>
              <a:rPr lang="zh-CN" altLang="en-US" dirty="0" smtClean="0">
                <a:solidFill>
                  <a:schemeClr val="tx2"/>
                </a:solidFill>
              </a:rPr>
              <a:t>直接映象方式的地址映象规则</a:t>
            </a:r>
          </a:p>
        </p:txBody>
      </p:sp>
      <p:graphicFrame>
        <p:nvGraphicFramePr>
          <p:cNvPr id="329734" name="Object 4"/>
          <p:cNvGraphicFramePr>
            <a:graphicFrameLocks noGrp="1" noChangeAspect="1"/>
          </p:cNvGraphicFramePr>
          <p:nvPr>
            <p:ph sz="half" idx="2"/>
          </p:nvPr>
        </p:nvGraphicFramePr>
        <p:xfrm>
          <a:off x="900113" y="1700213"/>
          <a:ext cx="5692775" cy="4822825"/>
        </p:xfrm>
        <a:graphic>
          <a:graphicData uri="http://schemas.openxmlformats.org/presentationml/2006/ole">
            <mc:AlternateContent xmlns:mc="http://schemas.openxmlformats.org/markup-compatibility/2006">
              <mc:Choice xmlns:v="urn:schemas-microsoft-com:vml" Requires="v">
                <p:oleObj spid="_x0000_s329825" name="文档" r:id="rId3" imgW="5210129" imgH="4352949" progId="Word.Document.8">
                  <p:embed/>
                </p:oleObj>
              </mc:Choice>
              <mc:Fallback>
                <p:oleObj name="文档" r:id="rId3" imgW="5210129" imgH="435294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5692775" cy="482282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9735" name="Text Box 6"/>
          <p:cNvSpPr txBox="1">
            <a:spLocks noChangeArrowheads="1"/>
          </p:cNvSpPr>
          <p:nvPr/>
        </p:nvSpPr>
        <p:spPr bwMode="auto">
          <a:xfrm>
            <a:off x="6300788" y="1734464"/>
            <a:ext cx="23860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marL="285750" indent="-285750" algn="l" eaLnBrk="1" hangingPunct="1">
              <a:spcBef>
                <a:spcPct val="500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主存块号</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块号</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完全相同</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gn="l" eaLnBrk="1" hangingPunct="1">
              <a:spcBef>
                <a:spcPct val="50000"/>
              </a:spcBef>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体内</a:t>
            </a:r>
            <a:r>
              <a:rPr lang="zh-CN" altLang="en-US" sz="1600" dirty="0">
                <a:latin typeface="微软雅黑" panose="020B0503020204020204" pitchFamily="34" charset="-122"/>
                <a:ea typeface="微软雅黑" panose="020B0503020204020204" pitchFamily="34" charset="-122"/>
              </a:rPr>
              <a:t>地址完全相同。</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矩形 3"/>
          <p:cNvSpPr/>
          <p:nvPr/>
        </p:nvSpPr>
        <p:spPr>
          <a:xfrm>
            <a:off x="5801272" y="2988446"/>
            <a:ext cx="3179590" cy="2603790"/>
          </a:xfrm>
          <a:prstGeom prst="rect">
            <a:avLst/>
          </a:prstGeom>
        </p:spPr>
        <p:txBody>
          <a:bodyPr wrap="square">
            <a:spAutoFit/>
          </a:bodyPr>
          <a:lstStyle/>
          <a:p>
            <a:pPr lvl="1" algn="l" eaLnBrk="1" hangingPunct="1">
              <a:spcBef>
                <a:spcPct val="5000"/>
              </a:spcBef>
            </a:pPr>
            <a:r>
              <a:rPr lang="zh-CN" altLang="en-US" sz="1600" dirty="0">
                <a:solidFill>
                  <a:srgbClr val="FF00FF"/>
                </a:solidFill>
                <a:latin typeface="微软雅黑" panose="020B0503020204020204" pitchFamily="34" charset="-122"/>
                <a:ea typeface="微软雅黑" panose="020B0503020204020204" pitchFamily="34" charset="-122"/>
              </a:rPr>
              <a:t>主要优点：</a:t>
            </a:r>
          </a:p>
          <a:p>
            <a:pPr marL="742950" lvl="1" indent="-285750" algn="l">
              <a:spcBef>
                <a:spcPct val="5000"/>
              </a:spcBef>
              <a:buFont typeface="Wingdings" panose="05000000000000000000" pitchFamily="2" charset="2"/>
              <a:buChar char="Ø"/>
            </a:pPr>
            <a:r>
              <a:rPr lang="zh-CN" altLang="en-US" sz="1600" dirty="0">
                <a:solidFill>
                  <a:schemeClr val="tx2"/>
                </a:solidFill>
                <a:latin typeface="微软雅黑" panose="020B0503020204020204" pitchFamily="34" charset="-122"/>
                <a:ea typeface="微软雅黑" panose="020B0503020204020204" pitchFamily="34" charset="-122"/>
              </a:rPr>
              <a:t>硬件实现很简单，不需要相联访问存储器</a:t>
            </a:r>
          </a:p>
          <a:p>
            <a:pPr marL="742950" lvl="1" indent="-285750" algn="l">
              <a:spcBef>
                <a:spcPct val="5000"/>
              </a:spcBef>
              <a:buFont typeface="Wingdings" panose="05000000000000000000" pitchFamily="2" charset="2"/>
              <a:buChar char="Ø"/>
            </a:pPr>
            <a:r>
              <a:rPr lang="zh-CN" altLang="en-US" sz="1600" dirty="0">
                <a:solidFill>
                  <a:schemeClr val="tx2"/>
                </a:solidFill>
                <a:latin typeface="微软雅黑" panose="020B0503020204020204" pitchFamily="34" charset="-122"/>
                <a:ea typeface="微软雅黑" panose="020B0503020204020204" pitchFamily="34" charset="-122"/>
              </a:rPr>
              <a:t>访问速度也比较快，实际上不需要进行地址变换</a:t>
            </a:r>
          </a:p>
          <a:p>
            <a:pPr lvl="1" algn="l" eaLnBrk="1" hangingPunct="1">
              <a:spcBef>
                <a:spcPct val="5000"/>
              </a:spcBef>
            </a:pPr>
            <a:r>
              <a:rPr lang="zh-CN" altLang="en-US" sz="1600" dirty="0">
                <a:solidFill>
                  <a:srgbClr val="FF00FF"/>
                </a:solidFill>
                <a:latin typeface="微软雅黑" panose="020B0503020204020204" pitchFamily="34" charset="-122"/>
                <a:ea typeface="微软雅黑" panose="020B0503020204020204" pitchFamily="34" charset="-122"/>
              </a:rPr>
              <a:t>主要缺点：</a:t>
            </a:r>
          </a:p>
          <a:p>
            <a:pPr marL="742950" lvl="1" indent="-285750" algn="l" eaLnBrk="1" hangingPunct="1">
              <a:spcBef>
                <a:spcPct val="5000"/>
              </a:spcBef>
              <a:buFont typeface="Wingdings" panose="05000000000000000000" pitchFamily="2" charset="2"/>
              <a:buChar char="Ø"/>
            </a:pPr>
            <a:r>
              <a:rPr lang="zh-CN" altLang="en-US" sz="1600" dirty="0">
                <a:solidFill>
                  <a:schemeClr val="tx2"/>
                </a:solidFill>
                <a:latin typeface="微软雅黑" panose="020B0503020204020204" pitchFamily="34" charset="-122"/>
                <a:ea typeface="微软雅黑" panose="020B0503020204020204" pitchFamily="34" charset="-122"/>
              </a:rPr>
              <a:t>块的冲突率比较高。主存中多块都映像到</a:t>
            </a:r>
            <a:r>
              <a:rPr lang="en-US" altLang="zh-CN" sz="1600" dirty="0">
                <a:solidFill>
                  <a:schemeClr val="tx2"/>
                </a:solidFill>
                <a:latin typeface="微软雅黑" panose="020B0503020204020204" pitchFamily="34" charset="-122"/>
                <a:ea typeface="微软雅黑" panose="020B0503020204020204" pitchFamily="34" charset="-122"/>
              </a:rPr>
              <a:t>Cache</a:t>
            </a:r>
            <a:r>
              <a:rPr lang="zh-CN" altLang="en-US" sz="1600" dirty="0">
                <a:solidFill>
                  <a:schemeClr val="tx2"/>
                </a:solidFill>
                <a:latin typeface="微软雅黑" panose="020B0503020204020204" pitchFamily="34" charset="-122"/>
                <a:ea typeface="微软雅黑" panose="020B0503020204020204" pitchFamily="34" charset="-122"/>
              </a:rPr>
              <a:t>同一块中，又是常用块，</a:t>
            </a:r>
            <a:r>
              <a:rPr lang="en-US" altLang="zh-CN" sz="1600" dirty="0">
                <a:solidFill>
                  <a:schemeClr val="tx2"/>
                </a:solidFill>
                <a:latin typeface="微软雅黑" panose="020B0503020204020204" pitchFamily="34" charset="-122"/>
                <a:ea typeface="微软雅黑" panose="020B0503020204020204" pitchFamily="34" charset="-122"/>
              </a:rPr>
              <a:t>Cache</a:t>
            </a:r>
            <a:r>
              <a:rPr lang="zh-CN" altLang="en-US" sz="1600" dirty="0">
                <a:solidFill>
                  <a:schemeClr val="tx2"/>
                </a:solidFill>
                <a:latin typeface="微软雅黑" panose="020B0503020204020204" pitchFamily="34" charset="-122"/>
                <a:ea typeface="微软雅黑" panose="020B0503020204020204" pitchFamily="34" charset="-122"/>
              </a:rPr>
              <a:t>的命中率很低。</a:t>
            </a:r>
          </a:p>
        </p:txBody>
      </p:sp>
      <p:sp>
        <p:nvSpPr>
          <p:cNvPr id="5" name="日期占位符 4"/>
          <p:cNvSpPr>
            <a:spLocks noGrp="1"/>
          </p:cNvSpPr>
          <p:nvPr>
            <p:ph type="dt" sz="half" idx="10"/>
          </p:nvPr>
        </p:nvSpPr>
        <p:spPr/>
        <p:txBody>
          <a:bodyPr/>
          <a:lstStyle/>
          <a:p>
            <a:pPr>
              <a:defRPr/>
            </a:pPr>
            <a:fld id="{F6BECE4C-090B-414C-990C-81D7ACC2B358}"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129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9735"/>
                                        </p:tgtEl>
                                        <p:attrNameLst>
                                          <p:attrName>style.visibility</p:attrName>
                                        </p:attrNameLst>
                                      </p:cBhvr>
                                      <p:to>
                                        <p:strVal val="visible"/>
                                      </p:to>
                                    </p:set>
                                    <p:anim calcmode="lin" valueType="num">
                                      <p:cBhvr additive="base">
                                        <p:cTn id="7" dur="500" fill="hold"/>
                                        <p:tgtEl>
                                          <p:spTgt spid="329735"/>
                                        </p:tgtEl>
                                        <p:attrNameLst>
                                          <p:attrName>ppt_x</p:attrName>
                                        </p:attrNameLst>
                                      </p:cBhvr>
                                      <p:tavLst>
                                        <p:tav tm="0">
                                          <p:val>
                                            <p:strVal val="#ppt_x"/>
                                          </p:val>
                                        </p:tav>
                                        <p:tav tm="100000">
                                          <p:val>
                                            <p:strVal val="#ppt_x"/>
                                          </p:val>
                                        </p:tav>
                                      </p:tavLst>
                                    </p:anim>
                                    <p:anim calcmode="lin" valueType="num">
                                      <p:cBhvr additive="base">
                                        <p:cTn id="8" dur="500" fill="hold"/>
                                        <p:tgtEl>
                                          <p:spTgt spid="3297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5"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sp>
        <p:nvSpPr>
          <p:cNvPr id="8195" name="Rectangle 1027"/>
          <p:cNvSpPr>
            <a:spLocks noGrp="1" noChangeArrowheads="1"/>
          </p:cNvSpPr>
          <p:nvPr>
            <p:ph idx="1"/>
          </p:nvPr>
        </p:nvSpPr>
        <p:spPr/>
        <p:txBody>
          <a:bodyPr/>
          <a:lstStyle/>
          <a:p>
            <a:r>
              <a:rPr lang="zh-CN" altLang="en-US" sz="2400" dirty="0" smtClean="0"/>
              <a:t>存储系统设计是计算机体系结构设计的关键问题之一</a:t>
            </a:r>
          </a:p>
          <a:p>
            <a:pPr lvl="1"/>
            <a:r>
              <a:rPr lang="zh-CN" altLang="en-US" sz="2000" dirty="0" smtClean="0"/>
              <a:t>价格，容量，速度的权衡</a:t>
            </a:r>
          </a:p>
          <a:p>
            <a:r>
              <a:rPr lang="zh-CN" altLang="en-US" sz="2400" dirty="0" smtClean="0"/>
              <a:t>用户对存储器的“容量，价格和速度”要求是相互矛盾的</a:t>
            </a:r>
          </a:p>
          <a:p>
            <a:pPr lvl="1"/>
            <a:r>
              <a:rPr lang="zh-CN" altLang="en-US" sz="2000" dirty="0" smtClean="0"/>
              <a:t>速度越快，每位价格就高</a:t>
            </a:r>
          </a:p>
          <a:p>
            <a:pPr lvl="1"/>
            <a:r>
              <a:rPr lang="zh-CN" altLang="en-US" sz="2000" dirty="0" smtClean="0"/>
              <a:t>容量越大，每位价格就低</a:t>
            </a:r>
          </a:p>
          <a:p>
            <a:pPr lvl="1"/>
            <a:r>
              <a:rPr lang="zh-CN" altLang="en-US" sz="2000" dirty="0" smtClean="0"/>
              <a:t>容量越大，速度就越慢</a:t>
            </a:r>
          </a:p>
          <a:p>
            <a:pPr lvl="1"/>
            <a:r>
              <a:rPr lang="zh-CN" altLang="en-US" sz="2000" dirty="0" smtClean="0"/>
              <a:t>目前主存一般由</a:t>
            </a:r>
            <a:r>
              <a:rPr lang="en-US" altLang="zh-CN" sz="2000" dirty="0" smtClean="0"/>
              <a:t>DRAM</a:t>
            </a:r>
            <a:r>
              <a:rPr lang="zh-CN" altLang="en-US" sz="2000" dirty="0" smtClean="0"/>
              <a:t>构成</a:t>
            </a:r>
          </a:p>
          <a:p>
            <a:r>
              <a:rPr lang="en-US" altLang="zh-CN" sz="2400" dirty="0" smtClean="0"/>
              <a:t>Microprocessor</a:t>
            </a:r>
            <a:r>
              <a:rPr lang="zh-CN" altLang="en-US" sz="2400" dirty="0" smtClean="0"/>
              <a:t>与</a:t>
            </a:r>
            <a:r>
              <a:rPr lang="en-US" altLang="zh-CN" sz="2400" dirty="0" smtClean="0"/>
              <a:t>Memory</a:t>
            </a:r>
            <a:r>
              <a:rPr lang="zh-CN" altLang="en-US" sz="2400" dirty="0" smtClean="0"/>
              <a:t>之间的性能差异越来越大</a:t>
            </a:r>
          </a:p>
          <a:p>
            <a:pPr lvl="1"/>
            <a:r>
              <a:rPr lang="en-US" altLang="zh-CN" sz="2000" dirty="0" smtClean="0"/>
              <a:t>CPU</a:t>
            </a:r>
            <a:r>
              <a:rPr lang="zh-CN" altLang="en-US" sz="2000" dirty="0" smtClean="0"/>
              <a:t>性能提高大约</a:t>
            </a:r>
            <a:r>
              <a:rPr lang="en-US" altLang="zh-CN" sz="2000" dirty="0" smtClean="0"/>
              <a:t>60%/year</a:t>
            </a:r>
          </a:p>
          <a:p>
            <a:pPr lvl="1"/>
            <a:r>
              <a:rPr lang="en-US" altLang="zh-CN" sz="2000" dirty="0" smtClean="0"/>
              <a:t>DRAM </a:t>
            </a:r>
            <a:r>
              <a:rPr lang="zh-CN" altLang="en-US" sz="2000" dirty="0" smtClean="0"/>
              <a:t>性能提高大约 </a:t>
            </a:r>
            <a:r>
              <a:rPr lang="en-US" altLang="zh-CN" sz="2000" dirty="0" smtClean="0"/>
              <a:t>9</a:t>
            </a:r>
            <a:r>
              <a:rPr lang="zh-CN" altLang="en-US" sz="2000" dirty="0" smtClean="0"/>
              <a:t>％/</a:t>
            </a:r>
            <a:r>
              <a:rPr lang="en-US" altLang="zh-CN" sz="2000" dirty="0" smtClean="0"/>
              <a:t>year</a:t>
            </a:r>
          </a:p>
          <a:p>
            <a:pPr lvl="1"/>
            <a:endParaRPr lang="en-US" altLang="zh-CN" sz="2000" dirty="0" smtClean="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3" name="日期占位符 2"/>
          <p:cNvSpPr>
            <a:spLocks noGrp="1"/>
          </p:cNvSpPr>
          <p:nvPr>
            <p:ph type="dt" sz="half" idx="10"/>
          </p:nvPr>
        </p:nvSpPr>
        <p:spPr/>
        <p:txBody>
          <a:bodyPr/>
          <a:lstStyle/>
          <a:p>
            <a:pPr>
              <a:defRPr/>
            </a:pPr>
            <a:fld id="{AA1A8B3C-4929-43D3-BF28-FE2FBE1F096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a:t>
            </a:fld>
            <a:endParaRPr lang="en-US" altLang="zh-CN" dirty="0"/>
          </a:p>
        </p:txBody>
      </p:sp>
    </p:spTree>
    <p:extLst>
      <p:ext uri="{BB962C8B-B14F-4D97-AF65-F5344CB8AC3E}">
        <p14:creationId xmlns:p14="http://schemas.microsoft.com/office/powerpoint/2010/main" val="35556249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 calcmode="lin" valueType="num">
                                      <p:cBhvr additive="base">
                                        <p:cTn id="11"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 calcmode="lin" valueType="num">
                                      <p:cBhvr additive="base">
                                        <p:cTn id="17"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19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195">
                                            <p:txEl>
                                              <p:pRg st="3" end="3"/>
                                            </p:txEl>
                                          </p:spTgt>
                                        </p:tgtEl>
                                        <p:attrNameLst>
                                          <p:attrName>style.visibility</p:attrName>
                                        </p:attrNameLst>
                                      </p:cBhvr>
                                      <p:to>
                                        <p:strVal val="visible"/>
                                      </p:to>
                                    </p:set>
                                    <p:anim calcmode="lin" valueType="num">
                                      <p:cBhvr additive="base">
                                        <p:cTn id="21"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19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 calcmode="lin" valueType="num">
                                      <p:cBhvr additive="base">
                                        <p:cTn id="25"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195">
                                            <p:txEl>
                                              <p:pRg st="5" end="5"/>
                                            </p:txEl>
                                          </p:spTgt>
                                        </p:tgtEl>
                                        <p:attrNameLst>
                                          <p:attrName>style.visibility</p:attrName>
                                        </p:attrNameLst>
                                      </p:cBhvr>
                                      <p:to>
                                        <p:strVal val="visible"/>
                                      </p:to>
                                    </p:set>
                                    <p:anim calcmode="lin" valueType="num">
                                      <p:cBhvr additive="base">
                                        <p:cTn id="29"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19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195">
                                            <p:txEl>
                                              <p:pRg st="6" end="6"/>
                                            </p:txEl>
                                          </p:spTgt>
                                        </p:tgtEl>
                                        <p:attrNameLst>
                                          <p:attrName>style.visibility</p:attrName>
                                        </p:attrNameLst>
                                      </p:cBhvr>
                                      <p:to>
                                        <p:strVal val="visible"/>
                                      </p:to>
                                    </p:set>
                                    <p:anim calcmode="lin" valueType="num">
                                      <p:cBhvr additive="base">
                                        <p:cTn id="3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195">
                                            <p:txEl>
                                              <p:pRg st="7" end="7"/>
                                            </p:txEl>
                                          </p:spTgt>
                                        </p:tgtEl>
                                        <p:attrNameLst>
                                          <p:attrName>style.visibility</p:attrName>
                                        </p:attrNameLst>
                                      </p:cBhvr>
                                      <p:to>
                                        <p:strVal val="visible"/>
                                      </p:to>
                                    </p:set>
                                    <p:anim calcmode="lin" valueType="num">
                                      <p:cBhvr additive="base">
                                        <p:cTn id="3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19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195">
                                            <p:txEl>
                                              <p:pRg st="8" end="8"/>
                                            </p:txEl>
                                          </p:spTgt>
                                        </p:tgtEl>
                                        <p:attrNameLst>
                                          <p:attrName>style.visibility</p:attrName>
                                        </p:attrNameLst>
                                      </p:cBhvr>
                                      <p:to>
                                        <p:strVal val="visible"/>
                                      </p:to>
                                    </p:set>
                                    <p:anim calcmode="lin" valueType="num">
                                      <p:cBhvr additive="base">
                                        <p:cTn id="43"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195">
                                            <p:txEl>
                                              <p:pRg st="9" end="9"/>
                                            </p:txEl>
                                          </p:spTgt>
                                        </p:tgtEl>
                                        <p:attrNameLst>
                                          <p:attrName>style.visibility</p:attrName>
                                        </p:attrNameLst>
                                      </p:cBhvr>
                                      <p:to>
                                        <p:strVal val="visible"/>
                                      </p:to>
                                    </p:set>
                                    <p:anim calcmode="lin" valueType="num">
                                      <p:cBhvr additive="base">
                                        <p:cTn id="47" dur="500" fill="hold"/>
                                        <p:tgtEl>
                                          <p:spTgt spid="819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19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2"/>
          <p:cNvSpPr>
            <a:spLocks noGrp="1" noChangeArrowheads="1"/>
          </p:cNvSpPr>
          <p:nvPr>
            <p:ph type="title"/>
          </p:nvPr>
        </p:nvSpPr>
        <p:spPr/>
        <p:txBody>
          <a:bodyPr/>
          <a:lstStyle/>
          <a:p>
            <a:pPr eaLnBrk="1" hangingPunct="1"/>
            <a:r>
              <a:rPr lang="zh-CN" altLang="en-US" sz="3200" smtClean="0">
                <a:latin typeface="楷体_GB2312" pitchFamily="49" charset="-122"/>
              </a:rPr>
              <a:t>直接映象及其变换</a:t>
            </a:r>
            <a:r>
              <a:rPr lang="zh-CN" altLang="en-US" sz="1600" smtClean="0">
                <a:latin typeface="楷体_GB2312" pitchFamily="49" charset="-122"/>
              </a:rPr>
              <a:t>（续）</a:t>
            </a:r>
          </a:p>
        </p:txBody>
      </p:sp>
      <p:sp>
        <p:nvSpPr>
          <p:cNvPr id="330757" name="Rectangle 3"/>
          <p:cNvSpPr>
            <a:spLocks noGrp="1" noChangeArrowheads="1"/>
          </p:cNvSpPr>
          <p:nvPr>
            <p:ph type="body" idx="1"/>
          </p:nvPr>
        </p:nvSpPr>
        <p:spPr>
          <a:xfrm>
            <a:off x="457200" y="1196752"/>
            <a:ext cx="8229600" cy="5146675"/>
          </a:xfrm>
        </p:spPr>
        <p:txBody>
          <a:bodyPr/>
          <a:lstStyle/>
          <a:p>
            <a:pPr eaLnBrk="1" hangingPunct="1"/>
            <a:r>
              <a:rPr lang="zh-CN" altLang="en-US" sz="2000" dirty="0" smtClean="0">
                <a:solidFill>
                  <a:srgbClr val="0000FF"/>
                </a:solidFill>
                <a:latin typeface="微软雅黑" panose="020B0503020204020204" pitchFamily="34" charset="-122"/>
                <a:ea typeface="微软雅黑" panose="020B0503020204020204" pitchFamily="34" charset="-122"/>
              </a:rPr>
              <a:t>直接映象方式的地址变换过程：</a:t>
            </a:r>
          </a:p>
          <a:p>
            <a:pPr lvl="1" eaLnBrk="1" hangingPunct="1"/>
            <a:r>
              <a:rPr lang="zh-CN" altLang="en-US" sz="1800" dirty="0" smtClean="0">
                <a:latin typeface="微软雅黑" panose="020B0503020204020204" pitchFamily="34" charset="-122"/>
                <a:ea typeface="微软雅黑" panose="020B0503020204020204" pitchFamily="34" charset="-122"/>
              </a:rPr>
              <a:t>用主存地址中的块号</a:t>
            </a:r>
            <a:r>
              <a:rPr lang="en-US" altLang="zh-CN" sz="1800" dirty="0" smtClean="0">
                <a:latin typeface="微软雅黑" panose="020B0503020204020204" pitchFamily="34" charset="-122"/>
                <a:ea typeface="微软雅黑" panose="020B0503020204020204" pitchFamily="34" charset="-122"/>
              </a:rPr>
              <a:t>B</a:t>
            </a:r>
            <a:r>
              <a:rPr lang="zh-CN" altLang="en-US" sz="1800" dirty="0" smtClean="0">
                <a:latin typeface="微软雅黑" panose="020B0503020204020204" pitchFamily="34" charset="-122"/>
                <a:ea typeface="微软雅黑" panose="020B0503020204020204" pitchFamily="34" charset="-122"/>
              </a:rPr>
              <a:t>去访问</a:t>
            </a:r>
            <a:r>
              <a:rPr lang="zh-CN" altLang="en-US" sz="1800" dirty="0" smtClean="0">
                <a:solidFill>
                  <a:srgbClr val="FF0000"/>
                </a:solidFill>
                <a:latin typeface="微软雅黑" panose="020B0503020204020204" pitchFamily="34" charset="-122"/>
                <a:ea typeface="微软雅黑" panose="020B0503020204020204" pitchFamily="34" charset="-122"/>
              </a:rPr>
              <a:t>区号存储器</a:t>
            </a:r>
            <a:r>
              <a:rPr lang="zh-CN" altLang="en-US" sz="1800" dirty="0" smtClean="0">
                <a:latin typeface="微软雅黑" panose="020B0503020204020204" pitchFamily="34" charset="-122"/>
                <a:ea typeface="微软雅黑" panose="020B0503020204020204" pitchFamily="34" charset="-122"/>
              </a:rPr>
              <a:t>，把读出来的区号与主存地址中的区号</a:t>
            </a:r>
            <a:r>
              <a:rPr lang="en-US" altLang="zh-CN" sz="1800" dirty="0" smtClean="0">
                <a:latin typeface="微软雅黑" panose="020B0503020204020204" pitchFamily="34" charset="-122"/>
                <a:ea typeface="微软雅黑" panose="020B0503020204020204" pitchFamily="34" charset="-122"/>
              </a:rPr>
              <a:t>E</a:t>
            </a:r>
            <a:r>
              <a:rPr lang="zh-CN" altLang="en-US" sz="1800" dirty="0" smtClean="0">
                <a:latin typeface="微软雅黑" panose="020B0503020204020204" pitchFamily="34" charset="-122"/>
                <a:ea typeface="微软雅黑" panose="020B0503020204020204" pitchFamily="34" charset="-122"/>
              </a:rPr>
              <a:t>进行比较：</a:t>
            </a:r>
          </a:p>
          <a:p>
            <a:pPr lvl="2" eaLnBrk="1" hangingPunct="1"/>
            <a:r>
              <a:rPr lang="zh-CN" altLang="en-US" sz="1600" dirty="0" smtClean="0">
                <a:solidFill>
                  <a:srgbClr val="FF0000"/>
                </a:solidFill>
                <a:latin typeface="微软雅黑" panose="020B0503020204020204" pitchFamily="34" charset="-122"/>
                <a:ea typeface="微软雅黑" panose="020B0503020204020204" pitchFamily="34" charset="-122"/>
              </a:rPr>
              <a:t>比较结果相等</a:t>
            </a:r>
            <a:r>
              <a:rPr lang="zh-CN" altLang="en-US" sz="1600" dirty="0" smtClean="0">
                <a:latin typeface="微软雅黑" panose="020B0503020204020204" pitchFamily="34" charset="-122"/>
                <a:ea typeface="微软雅黑" panose="020B0503020204020204" pitchFamily="34" charset="-122"/>
              </a:rPr>
              <a:t>，有效位为</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，则</a:t>
            </a:r>
            <a:r>
              <a:rPr lang="en-US" altLang="zh-CN" sz="1600" dirty="0" smtClean="0">
                <a:latin typeface="微软雅黑" panose="020B0503020204020204" pitchFamily="34" charset="-122"/>
                <a:ea typeface="微软雅黑" panose="020B0503020204020204" pitchFamily="34" charset="-122"/>
              </a:rPr>
              <a:t>Cache</a:t>
            </a:r>
            <a:r>
              <a:rPr lang="zh-CN" altLang="en-US" sz="1600" dirty="0" smtClean="0">
                <a:latin typeface="微软雅黑" panose="020B0503020204020204" pitchFamily="34" charset="-122"/>
                <a:ea typeface="微软雅黑" panose="020B0503020204020204" pitchFamily="34" charset="-122"/>
              </a:rPr>
              <a:t>命中，否则该块已经作废。</a:t>
            </a:r>
          </a:p>
          <a:p>
            <a:pPr lvl="2" eaLnBrk="1" hangingPunct="1"/>
            <a:r>
              <a:rPr lang="zh-CN" altLang="en-US" sz="1600" dirty="0" smtClean="0">
                <a:solidFill>
                  <a:srgbClr val="FF0000"/>
                </a:solidFill>
                <a:latin typeface="微软雅黑" panose="020B0503020204020204" pitchFamily="34" charset="-122"/>
                <a:ea typeface="微软雅黑" panose="020B0503020204020204" pitchFamily="34" charset="-122"/>
              </a:rPr>
              <a:t>比较结果不相等</a:t>
            </a:r>
            <a:r>
              <a:rPr lang="zh-CN" altLang="en-US" sz="1600" dirty="0" smtClean="0">
                <a:latin typeface="微软雅黑" panose="020B0503020204020204" pitchFamily="34" charset="-122"/>
                <a:ea typeface="微软雅黑" panose="020B0503020204020204" pitchFamily="34" charset="-122"/>
              </a:rPr>
              <a:t>，有效位为</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Cache</a:t>
            </a:r>
            <a:r>
              <a:rPr lang="zh-CN" altLang="en-US" sz="1600" dirty="0" smtClean="0">
                <a:latin typeface="微软雅黑" panose="020B0503020204020204" pitchFamily="34" charset="-122"/>
                <a:ea typeface="微软雅黑" panose="020B0503020204020204" pitchFamily="34" charset="-122"/>
              </a:rPr>
              <a:t>中的该块是有用的，否则该块是空的。</a:t>
            </a:r>
            <a:endParaRPr lang="zh-CN" altLang="en-US" sz="1600" dirty="0" smtClean="0">
              <a:solidFill>
                <a:srgbClr val="0000FF"/>
              </a:solidFill>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graphicFrame>
        <p:nvGraphicFramePr>
          <p:cNvPr id="6" name="Object 4"/>
          <p:cNvGraphicFramePr>
            <a:graphicFrameLocks noChangeAspect="1"/>
          </p:cNvGraphicFramePr>
          <p:nvPr>
            <p:extLst>
              <p:ext uri="{D42A27DB-BD31-4B8C-83A1-F6EECF244321}">
                <p14:modId xmlns:p14="http://schemas.microsoft.com/office/powerpoint/2010/main" val="3172587151"/>
              </p:ext>
            </p:extLst>
          </p:nvPr>
        </p:nvGraphicFramePr>
        <p:xfrm>
          <a:off x="972344" y="2564904"/>
          <a:ext cx="6767512" cy="4538662"/>
        </p:xfrm>
        <a:graphic>
          <a:graphicData uri="http://schemas.openxmlformats.org/presentationml/2006/ole">
            <mc:AlternateContent xmlns:mc="http://schemas.openxmlformats.org/markup-compatibility/2006">
              <mc:Choice xmlns:v="urn:schemas-microsoft-com:vml" Requires="v">
                <p:oleObj spid="_x0000_s457752" name="文档" r:id="rId3" imgW="5162619" imgH="3457579" progId="Word.Document.8">
                  <p:embed/>
                </p:oleObj>
              </mc:Choice>
              <mc:Fallback>
                <p:oleObj name="文档" r:id="rId3" imgW="5162619" imgH="345757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344" y="2564904"/>
                        <a:ext cx="6767512" cy="453866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日期占位符 3"/>
          <p:cNvSpPr>
            <a:spLocks noGrp="1"/>
          </p:cNvSpPr>
          <p:nvPr>
            <p:ph type="dt" sz="half" idx="10"/>
          </p:nvPr>
        </p:nvSpPr>
        <p:spPr/>
        <p:txBody>
          <a:bodyPr/>
          <a:lstStyle/>
          <a:p>
            <a:pPr>
              <a:defRPr/>
            </a:pPr>
            <a:fld id="{A8F19DAA-E360-476F-8A16-4F6251CB7336}"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130</a:t>
            </a:fld>
            <a:endParaRPr lang="en-US" altLang="zh-CN"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804" name="Rectangle 2"/>
          <p:cNvSpPr>
            <a:spLocks noGrp="1" noChangeArrowheads="1"/>
          </p:cNvSpPr>
          <p:nvPr>
            <p:ph type="title"/>
          </p:nvPr>
        </p:nvSpPr>
        <p:spPr/>
        <p:txBody>
          <a:bodyPr/>
          <a:lstStyle/>
          <a:p>
            <a:pPr eaLnBrk="1" hangingPunct="1"/>
            <a:r>
              <a:rPr lang="zh-CN" altLang="en-US" sz="3200" smtClean="0">
                <a:latin typeface="楷体_GB2312" pitchFamily="49" charset="-122"/>
              </a:rPr>
              <a:t>直接映象及其变换</a:t>
            </a:r>
            <a:r>
              <a:rPr lang="zh-CN" altLang="en-US" sz="1600" smtClean="0">
                <a:latin typeface="楷体_GB2312" pitchFamily="49" charset="-122"/>
              </a:rPr>
              <a:t>（续）</a:t>
            </a:r>
          </a:p>
        </p:txBody>
      </p:sp>
      <p:sp>
        <p:nvSpPr>
          <p:cNvPr id="332805" name="Rectangle 3"/>
          <p:cNvSpPr>
            <a:spLocks noGrp="1" noChangeArrowheads="1"/>
          </p:cNvSpPr>
          <p:nvPr>
            <p:ph type="body" idx="1"/>
          </p:nvPr>
        </p:nvSpPr>
        <p:spPr/>
        <p:txBody>
          <a:bodyPr/>
          <a:lstStyle/>
          <a:p>
            <a:pPr eaLnBrk="1" hangingPunct="1">
              <a:lnSpc>
                <a:spcPct val="110000"/>
              </a:lnSpc>
            </a:pPr>
            <a:r>
              <a:rPr lang="zh-CN" altLang="en-US" smtClean="0"/>
              <a:t>如果区号比较结果</a:t>
            </a:r>
            <a:r>
              <a:rPr lang="zh-CN" altLang="en-US" smtClean="0">
                <a:solidFill>
                  <a:srgbClr val="FF0000"/>
                </a:solidFill>
              </a:rPr>
              <a:t>相等</a:t>
            </a:r>
            <a:r>
              <a:rPr lang="zh-CN" altLang="en-US" smtClean="0"/>
              <a:t>，有效位为</a:t>
            </a:r>
            <a:r>
              <a:rPr lang="en-US" altLang="zh-CN" smtClean="0">
                <a:solidFill>
                  <a:srgbClr val="FF0000"/>
                </a:solidFill>
              </a:rPr>
              <a:t>0</a:t>
            </a:r>
            <a:r>
              <a:rPr lang="zh-CN" altLang="en-US" smtClean="0"/>
              <a:t>，表示</a:t>
            </a:r>
            <a:r>
              <a:rPr lang="en-US" altLang="zh-CN" smtClean="0"/>
              <a:t>Cache</a:t>
            </a:r>
            <a:r>
              <a:rPr lang="zh-CN" altLang="en-US" smtClean="0"/>
              <a:t>中这一块已经作废，把从主存读出来的新块按照</a:t>
            </a:r>
            <a:r>
              <a:rPr lang="en-US" altLang="zh-CN" smtClean="0"/>
              <a:t>Cache</a:t>
            </a:r>
            <a:r>
              <a:rPr lang="zh-CN" altLang="en-US" smtClean="0"/>
              <a:t>地址装入到</a:t>
            </a:r>
            <a:r>
              <a:rPr lang="en-US" altLang="zh-CN" smtClean="0"/>
              <a:t>Cache</a:t>
            </a:r>
            <a:r>
              <a:rPr lang="zh-CN" altLang="en-US" smtClean="0"/>
              <a:t>中，有效位置</a:t>
            </a:r>
            <a:r>
              <a:rPr lang="en-US" altLang="zh-CN" smtClean="0"/>
              <a:t>1</a:t>
            </a:r>
            <a:r>
              <a:rPr lang="zh-CN" altLang="en-US" smtClean="0"/>
              <a:t>。</a:t>
            </a:r>
          </a:p>
          <a:p>
            <a:pPr eaLnBrk="1" hangingPunct="1">
              <a:lnSpc>
                <a:spcPct val="110000"/>
              </a:lnSpc>
            </a:pPr>
            <a:endParaRPr lang="zh-CN" altLang="en-US" smtClean="0"/>
          </a:p>
          <a:p>
            <a:pPr eaLnBrk="1" hangingPunct="1">
              <a:lnSpc>
                <a:spcPct val="110000"/>
              </a:lnSpc>
            </a:pPr>
            <a:r>
              <a:rPr lang="zh-CN" altLang="en-US" smtClean="0"/>
              <a:t>如果区号比较结果</a:t>
            </a:r>
            <a:r>
              <a:rPr lang="zh-CN" altLang="en-US" smtClean="0">
                <a:solidFill>
                  <a:srgbClr val="FF0000"/>
                </a:solidFill>
              </a:rPr>
              <a:t>不相等</a:t>
            </a:r>
            <a:r>
              <a:rPr lang="zh-CN" altLang="en-US" smtClean="0"/>
              <a:t>，有效位为</a:t>
            </a:r>
            <a:r>
              <a:rPr lang="en-US" altLang="zh-CN" smtClean="0">
                <a:solidFill>
                  <a:srgbClr val="FF0000"/>
                </a:solidFill>
              </a:rPr>
              <a:t>0</a:t>
            </a:r>
            <a:r>
              <a:rPr lang="zh-CN" altLang="en-US" smtClean="0"/>
              <a:t>，表示该块是空的。主存读出块写入到</a:t>
            </a:r>
            <a:r>
              <a:rPr lang="en-US" altLang="zh-CN" smtClean="0"/>
              <a:t>Cache</a:t>
            </a:r>
            <a:r>
              <a:rPr lang="zh-CN" altLang="en-US" smtClean="0"/>
              <a:t>中，有效位置</a:t>
            </a:r>
            <a:r>
              <a:rPr lang="en-US" altLang="zh-CN" smtClean="0"/>
              <a:t>1</a:t>
            </a:r>
            <a:r>
              <a:rPr lang="zh-CN" altLang="en-US" smtClean="0"/>
              <a:t>，主存区号写入到区表存储器相应单元。</a:t>
            </a:r>
          </a:p>
          <a:p>
            <a:pPr eaLnBrk="1" hangingPunct="1">
              <a:lnSpc>
                <a:spcPct val="110000"/>
              </a:lnSpc>
            </a:pPr>
            <a:endParaRPr lang="zh-CN" altLang="en-US" smtClean="0"/>
          </a:p>
          <a:p>
            <a:pPr eaLnBrk="1" hangingPunct="1">
              <a:lnSpc>
                <a:spcPct val="110000"/>
              </a:lnSpc>
            </a:pPr>
            <a:r>
              <a:rPr lang="zh-CN" altLang="en-US" smtClean="0"/>
              <a:t>如果区号比较结果</a:t>
            </a:r>
            <a:r>
              <a:rPr lang="zh-CN" altLang="en-US" smtClean="0">
                <a:solidFill>
                  <a:srgbClr val="FF0000"/>
                </a:solidFill>
              </a:rPr>
              <a:t>不相等</a:t>
            </a:r>
            <a:r>
              <a:rPr lang="zh-CN" altLang="en-US" smtClean="0"/>
              <a:t>，有效位为</a:t>
            </a:r>
            <a:r>
              <a:rPr lang="en-US" altLang="zh-CN" smtClean="0">
                <a:solidFill>
                  <a:srgbClr val="FF0000"/>
                </a:solidFill>
              </a:rPr>
              <a:t>1</a:t>
            </a:r>
            <a:r>
              <a:rPr lang="zh-CN" altLang="en-US" smtClean="0"/>
              <a:t>，表示</a:t>
            </a:r>
            <a:r>
              <a:rPr lang="en-US" altLang="zh-CN" smtClean="0"/>
              <a:t>Cache</a:t>
            </a:r>
            <a:r>
              <a:rPr lang="zh-CN" altLang="en-US" smtClean="0"/>
              <a:t>中原来那块是有用的，必须将该块写回主存，才能将新块存入，把主存区号写到区号存储器的相应单元。</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865F36B-5095-49E0-B444-75DE865EB4E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Rectangle 2"/>
          <p:cNvSpPr>
            <a:spLocks noGrp="1" noChangeArrowheads="1"/>
          </p:cNvSpPr>
          <p:nvPr>
            <p:ph type="title"/>
          </p:nvPr>
        </p:nvSpPr>
        <p:spPr/>
        <p:txBody>
          <a:bodyPr/>
          <a:lstStyle/>
          <a:p>
            <a:pPr eaLnBrk="1" hangingPunct="1"/>
            <a:r>
              <a:rPr lang="zh-CN" altLang="en-US" sz="3200" smtClean="0">
                <a:latin typeface="楷体_GB2312" pitchFamily="49" charset="-122"/>
              </a:rPr>
              <a:t>直接映象及其变换</a:t>
            </a:r>
            <a:r>
              <a:rPr lang="zh-CN" altLang="en-US" sz="1600" smtClean="0">
                <a:latin typeface="楷体_GB2312" pitchFamily="49" charset="-122"/>
              </a:rPr>
              <a:t>（续）</a:t>
            </a:r>
          </a:p>
        </p:txBody>
      </p:sp>
      <p:sp>
        <p:nvSpPr>
          <p:cNvPr id="333829" name="Rectangle 3"/>
          <p:cNvSpPr>
            <a:spLocks noGrp="1" noChangeArrowheads="1"/>
          </p:cNvSpPr>
          <p:nvPr>
            <p:ph type="body" sz="half" idx="1"/>
          </p:nvPr>
        </p:nvSpPr>
        <p:spPr>
          <a:xfrm>
            <a:off x="457200" y="1235075"/>
            <a:ext cx="8075613" cy="5146675"/>
          </a:xfrm>
        </p:spPr>
        <p:txBody>
          <a:bodyPr/>
          <a:lstStyle/>
          <a:p>
            <a:pPr eaLnBrk="1" hangingPunct="1">
              <a:lnSpc>
                <a:spcPct val="130000"/>
              </a:lnSpc>
            </a:pPr>
            <a:r>
              <a:rPr lang="zh-CN" altLang="en-US" smtClean="0">
                <a:solidFill>
                  <a:srgbClr val="0000FF"/>
                </a:solidFill>
                <a:latin typeface="楷体_GB2312" pitchFamily="49" charset="-122"/>
              </a:rPr>
              <a:t>提高</a:t>
            </a: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速度的一种方法：</a:t>
            </a:r>
          </a:p>
          <a:p>
            <a:pPr lvl="1" eaLnBrk="1" hangingPunct="1">
              <a:lnSpc>
                <a:spcPct val="130000"/>
              </a:lnSpc>
              <a:spcBef>
                <a:spcPct val="10000"/>
              </a:spcBef>
            </a:pPr>
            <a:r>
              <a:rPr lang="zh-CN" altLang="en-US" smtClean="0">
                <a:solidFill>
                  <a:srgbClr val="FF0000"/>
                </a:solidFill>
                <a:latin typeface="楷体_GB2312" pitchFamily="49" charset="-122"/>
              </a:rPr>
              <a:t>把区号存储器与</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合并成一个存储器</a:t>
            </a:r>
            <a:endParaRPr lang="zh-CN" altLang="en-US" smtClean="0">
              <a:latin typeface="楷体_GB2312" pitchFamily="49" charset="-122"/>
            </a:endParaRPr>
          </a:p>
        </p:txBody>
      </p:sp>
      <p:graphicFrame>
        <p:nvGraphicFramePr>
          <p:cNvPr id="333830" name="Object 4"/>
          <p:cNvGraphicFramePr>
            <a:graphicFrameLocks noGrp="1" noChangeAspect="1"/>
          </p:cNvGraphicFramePr>
          <p:nvPr>
            <p:ph sz="half" idx="2"/>
          </p:nvPr>
        </p:nvGraphicFramePr>
        <p:xfrm>
          <a:off x="1547813" y="2205038"/>
          <a:ext cx="5903912" cy="4197350"/>
        </p:xfrm>
        <a:graphic>
          <a:graphicData uri="http://schemas.openxmlformats.org/presentationml/2006/ole">
            <mc:AlternateContent xmlns:mc="http://schemas.openxmlformats.org/markup-compatibility/2006">
              <mc:Choice xmlns:v="urn:schemas-microsoft-com:vml" Requires="v">
                <p:oleObj spid="_x0000_s333919" name="文档" r:id="rId3" imgW="5230460" imgH="3719809" progId="Word.Document.8">
                  <p:embed/>
                </p:oleObj>
              </mc:Choice>
              <mc:Fallback>
                <p:oleObj name="文档" r:id="rId3" imgW="5230460" imgH="371980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205038"/>
                        <a:ext cx="5903912" cy="419735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B2603A8-C875-4379-A290-AACDE1F276E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132</a:t>
            </a:fld>
            <a:endParaRPr lang="en-US" altLang="zh-CN"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6" name="Rectangle 2"/>
          <p:cNvSpPr>
            <a:spLocks noGrp="1" noChangeArrowheads="1"/>
          </p:cNvSpPr>
          <p:nvPr>
            <p:ph type="title"/>
          </p:nvPr>
        </p:nvSpPr>
        <p:spPr/>
        <p:txBody>
          <a:bodyPr/>
          <a:lstStyle/>
          <a:p>
            <a:pPr eaLnBrk="1" hangingPunct="1"/>
            <a:r>
              <a:rPr lang="zh-CN" altLang="en-US" sz="3200" smtClean="0">
                <a:latin typeface="楷体_GB2312" pitchFamily="49" charset="-122"/>
              </a:rPr>
              <a:t>地址映象与变换方法</a:t>
            </a:r>
            <a:r>
              <a:rPr lang="zh-CN" altLang="en-US" sz="1600" smtClean="0">
                <a:latin typeface="楷体_GB2312" pitchFamily="49" charset="-122"/>
              </a:rPr>
              <a:t>（续）</a:t>
            </a:r>
          </a:p>
        </p:txBody>
      </p:sp>
      <p:sp>
        <p:nvSpPr>
          <p:cNvPr id="335877" name="Rectangle 3"/>
          <p:cNvSpPr>
            <a:spLocks noGrp="1" noChangeArrowheads="1"/>
          </p:cNvSpPr>
          <p:nvPr>
            <p:ph type="body" idx="1"/>
          </p:nvPr>
        </p:nvSpPr>
        <p:spPr/>
        <p:txBody>
          <a:bodyPr/>
          <a:lstStyle/>
          <a:p>
            <a:pPr marL="457200" indent="-457200" eaLnBrk="1" hangingPunct="1">
              <a:lnSpc>
                <a:spcPct val="155000"/>
              </a:lnSpc>
              <a:spcBef>
                <a:spcPct val="5000"/>
              </a:spcBef>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组相联映象及其变换</a:t>
            </a:r>
          </a:p>
          <a:p>
            <a:pPr marL="838200" lvl="1" indent="-381000" eaLnBrk="1" hangingPunct="1">
              <a:lnSpc>
                <a:spcPct val="155000"/>
              </a:lnSpc>
              <a:spcBef>
                <a:spcPct val="0"/>
              </a:spcBef>
            </a:pPr>
            <a:r>
              <a:rPr lang="zh-CN" altLang="en-US" smtClean="0">
                <a:solidFill>
                  <a:srgbClr val="0000FF"/>
                </a:solidFill>
                <a:latin typeface="楷体_GB2312" pitchFamily="49" charset="-122"/>
              </a:rPr>
              <a:t>映象规则：</a:t>
            </a:r>
          </a:p>
          <a:p>
            <a:pPr marL="1257300" lvl="2" indent="-342900" eaLnBrk="1" hangingPunct="1">
              <a:lnSpc>
                <a:spcPct val="155000"/>
              </a:lnSpc>
              <a:spcBef>
                <a:spcPct val="0"/>
              </a:spcBef>
            </a:pPr>
            <a:r>
              <a:rPr lang="zh-CN" altLang="en-US" smtClean="0">
                <a:solidFill>
                  <a:srgbClr val="FF0000"/>
                </a:solidFill>
                <a:latin typeface="楷体_GB2312" pitchFamily="49" charset="-122"/>
              </a:rPr>
              <a:t>主存和</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按同样大小划分成块和组。</a:t>
            </a:r>
          </a:p>
          <a:p>
            <a:pPr marL="1257300" lvl="2" indent="-342900" eaLnBrk="1" hangingPunct="1">
              <a:lnSpc>
                <a:spcPct val="155000"/>
              </a:lnSpc>
              <a:spcBef>
                <a:spcPct val="0"/>
              </a:spcBef>
            </a:pPr>
            <a:r>
              <a:rPr lang="zh-CN" altLang="en-US" smtClean="0">
                <a:solidFill>
                  <a:srgbClr val="FF0000"/>
                </a:solidFill>
                <a:latin typeface="楷体_GB2312" pitchFamily="49" charset="-122"/>
              </a:rPr>
              <a:t>主存和</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的组之间采用直接映象方式。</a:t>
            </a:r>
          </a:p>
          <a:p>
            <a:pPr marL="1257300" lvl="2" indent="-342900" eaLnBrk="1" hangingPunct="1">
              <a:lnSpc>
                <a:spcPct val="155000"/>
              </a:lnSpc>
              <a:spcBef>
                <a:spcPct val="0"/>
              </a:spcBef>
            </a:pPr>
            <a:r>
              <a:rPr lang="zh-CN" altLang="en-US" smtClean="0">
                <a:solidFill>
                  <a:srgbClr val="FF0000"/>
                </a:solidFill>
                <a:latin typeface="楷体_GB2312" pitchFamily="49" charset="-122"/>
              </a:rPr>
              <a:t>在两个对应的组内部采用全相联映象方式。</a:t>
            </a:r>
          </a:p>
          <a:p>
            <a:pPr marL="838200" lvl="1" indent="-381000" eaLnBrk="1" hangingPunct="1">
              <a:lnSpc>
                <a:spcPct val="155000"/>
              </a:lnSpc>
              <a:spcBef>
                <a:spcPct val="0"/>
              </a:spcBef>
            </a:pPr>
            <a:r>
              <a:rPr lang="zh-CN" altLang="en-US" smtClean="0">
                <a:solidFill>
                  <a:srgbClr val="0000FF"/>
                </a:solidFill>
                <a:latin typeface="楷体_GB2312" pitchFamily="49" charset="-122"/>
              </a:rPr>
              <a:t>组相联映象方式的优点：</a:t>
            </a:r>
          </a:p>
          <a:p>
            <a:pPr marL="1257300" lvl="2" indent="-342900" eaLnBrk="1" hangingPunct="1">
              <a:lnSpc>
                <a:spcPct val="155000"/>
              </a:lnSpc>
              <a:spcBef>
                <a:spcPct val="0"/>
              </a:spcBef>
              <a:buClr>
                <a:srgbClr val="003300"/>
              </a:buClr>
              <a:buFontTx/>
              <a:buAutoNum type="arabicPeriod"/>
            </a:pPr>
            <a:r>
              <a:rPr lang="zh-CN" altLang="en-US" smtClean="0">
                <a:latin typeface="楷体_GB2312" pitchFamily="49" charset="-122"/>
              </a:rPr>
              <a:t>块的冲突概率比较低，</a:t>
            </a:r>
          </a:p>
          <a:p>
            <a:pPr marL="1257300" lvl="2" indent="-342900" eaLnBrk="1" hangingPunct="1">
              <a:lnSpc>
                <a:spcPct val="155000"/>
              </a:lnSpc>
              <a:spcBef>
                <a:spcPct val="0"/>
              </a:spcBef>
              <a:buClr>
                <a:srgbClr val="003300"/>
              </a:buClr>
              <a:buFontTx/>
              <a:buAutoNum type="arabicPeriod"/>
            </a:pPr>
            <a:r>
              <a:rPr lang="zh-CN" altLang="en-US" smtClean="0">
                <a:latin typeface="楷体_GB2312" pitchFamily="49" charset="-122"/>
              </a:rPr>
              <a:t>块的利用率大幅度提高，</a:t>
            </a:r>
          </a:p>
          <a:p>
            <a:pPr marL="1257300" lvl="2" indent="-342900" eaLnBrk="1" hangingPunct="1">
              <a:lnSpc>
                <a:spcPct val="155000"/>
              </a:lnSpc>
              <a:spcBef>
                <a:spcPct val="0"/>
              </a:spcBef>
              <a:buClr>
                <a:srgbClr val="003300"/>
              </a:buClr>
              <a:buFontTx/>
              <a:buAutoNum type="arabicPeriod"/>
            </a:pPr>
            <a:r>
              <a:rPr lang="zh-CN" altLang="en-US" smtClean="0">
                <a:latin typeface="楷体_GB2312" pitchFamily="49" charset="-122"/>
              </a:rPr>
              <a:t>块失效率明显降低。</a:t>
            </a:r>
          </a:p>
          <a:p>
            <a:pPr marL="838200" lvl="1" indent="-381000" eaLnBrk="1" hangingPunct="1">
              <a:lnSpc>
                <a:spcPct val="155000"/>
              </a:lnSpc>
              <a:spcBef>
                <a:spcPct val="0"/>
              </a:spcBef>
            </a:pPr>
            <a:r>
              <a:rPr lang="zh-CN" altLang="en-US" smtClean="0">
                <a:solidFill>
                  <a:srgbClr val="0000FF"/>
                </a:solidFill>
                <a:latin typeface="楷体_GB2312" pitchFamily="49" charset="-122"/>
              </a:rPr>
              <a:t>组相联映象方式的缺点：</a:t>
            </a:r>
          </a:p>
          <a:p>
            <a:pPr marL="1257300" lvl="2" indent="-342900" eaLnBrk="1" hangingPunct="1">
              <a:lnSpc>
                <a:spcPct val="155000"/>
              </a:lnSpc>
              <a:spcBef>
                <a:spcPct val="0"/>
              </a:spcBef>
            </a:pPr>
            <a:r>
              <a:rPr lang="zh-CN" altLang="en-US" smtClean="0">
                <a:latin typeface="楷体_GB2312" pitchFamily="49" charset="-122"/>
              </a:rPr>
              <a:t>实现难度和造价要比直接映象方式高。</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C78C0E3-EE11-4005-8840-23F361222EF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133</a:t>
            </a:fld>
            <a:endParaRPr lang="en-US" altLang="zh-CN"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0" name="Rectangle 5"/>
          <p:cNvSpPr>
            <a:spLocks noGrp="1" noChangeArrowheads="1"/>
          </p:cNvSpPr>
          <p:nvPr>
            <p:ph type="title"/>
          </p:nvPr>
        </p:nvSpPr>
        <p:spPr/>
        <p:txBody>
          <a:bodyPr/>
          <a:lstStyle/>
          <a:p>
            <a:pPr eaLnBrk="1" hangingPunct="1"/>
            <a:r>
              <a:rPr lang="zh-CN" altLang="en-US" sz="3200" smtClean="0">
                <a:latin typeface="楷体_GB2312" pitchFamily="49" charset="-122"/>
              </a:rPr>
              <a:t>组相联映象及其变换</a:t>
            </a:r>
            <a:r>
              <a:rPr lang="zh-CN" altLang="en-US" sz="1600" smtClean="0">
                <a:latin typeface="楷体_GB2312" pitchFamily="49" charset="-122"/>
              </a:rPr>
              <a:t>（续）</a:t>
            </a:r>
          </a:p>
        </p:txBody>
      </p:sp>
      <p:graphicFrame>
        <p:nvGraphicFramePr>
          <p:cNvPr id="336901" name="Object 4"/>
          <p:cNvGraphicFramePr>
            <a:graphicFrameLocks noGrp="1" noChangeAspect="1"/>
          </p:cNvGraphicFramePr>
          <p:nvPr>
            <p:ph idx="1"/>
          </p:nvPr>
        </p:nvGraphicFramePr>
        <p:xfrm>
          <a:off x="684213" y="1196975"/>
          <a:ext cx="5446712" cy="5472113"/>
        </p:xfrm>
        <a:graphic>
          <a:graphicData uri="http://schemas.openxmlformats.org/presentationml/2006/ole">
            <mc:AlternateContent xmlns:mc="http://schemas.openxmlformats.org/markup-compatibility/2006">
              <mc:Choice xmlns:v="urn:schemas-microsoft-com:vml" Requires="v">
                <p:oleObj spid="_x0000_s336991" name="文档" r:id="rId3" imgW="5292744" imgH="5316121" progId="Word.Document.8">
                  <p:embed/>
                </p:oleObj>
              </mc:Choice>
              <mc:Fallback>
                <p:oleObj name="文档" r:id="rId3" imgW="5292744" imgH="5316121"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196975"/>
                        <a:ext cx="5446712" cy="54721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6902" name="Text Box 7"/>
          <p:cNvSpPr txBox="1">
            <a:spLocks noChangeArrowheads="1"/>
          </p:cNvSpPr>
          <p:nvPr/>
        </p:nvSpPr>
        <p:spPr bwMode="auto">
          <a:xfrm>
            <a:off x="6084888" y="1268413"/>
            <a:ext cx="2735262"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lnSpc>
                <a:spcPct val="140000"/>
              </a:lnSpc>
              <a:spcBef>
                <a:spcPct val="50000"/>
              </a:spcBef>
              <a:buFontTx/>
              <a:buChar char="•"/>
            </a:pPr>
            <a:r>
              <a:rPr lang="zh-CN" altLang="en-US"/>
              <a:t>实现地址变换需要一个高速是小容量的存储器做成</a:t>
            </a:r>
            <a:r>
              <a:rPr lang="zh-CN" altLang="en-US">
                <a:solidFill>
                  <a:srgbClr val="FF0000"/>
                </a:solidFill>
              </a:rPr>
              <a:t>块表存储器。</a:t>
            </a:r>
          </a:p>
          <a:p>
            <a:pPr algn="l" eaLnBrk="1" hangingPunct="1">
              <a:lnSpc>
                <a:spcPct val="140000"/>
              </a:lnSpc>
              <a:spcBef>
                <a:spcPct val="50000"/>
              </a:spcBef>
              <a:buFontTx/>
              <a:buChar char="•"/>
            </a:pPr>
            <a:r>
              <a:rPr lang="zh-CN" altLang="en-US">
                <a:solidFill>
                  <a:schemeClr val="tx2"/>
                </a:solidFill>
              </a:rPr>
              <a:t>采用</a:t>
            </a:r>
            <a:r>
              <a:rPr lang="zh-CN" altLang="en-US">
                <a:solidFill>
                  <a:srgbClr val="FF00FF"/>
                </a:solidFill>
              </a:rPr>
              <a:t>地址访问</a:t>
            </a:r>
            <a:r>
              <a:rPr lang="zh-CN" altLang="en-US">
                <a:solidFill>
                  <a:schemeClr val="tx2"/>
                </a:solidFill>
              </a:rPr>
              <a:t>和</a:t>
            </a:r>
            <a:r>
              <a:rPr lang="zh-CN" altLang="en-US">
                <a:solidFill>
                  <a:srgbClr val="FF00FF"/>
                </a:solidFill>
              </a:rPr>
              <a:t>相联访问</a:t>
            </a:r>
            <a:r>
              <a:rPr lang="zh-CN" altLang="en-US">
                <a:solidFill>
                  <a:schemeClr val="tx2"/>
                </a:solidFill>
              </a:rPr>
              <a:t>两种工作方式。块内相联，块间地址。</a:t>
            </a:r>
          </a:p>
          <a:p>
            <a:pPr algn="l" eaLnBrk="1" hangingPunct="1">
              <a:lnSpc>
                <a:spcPct val="140000"/>
              </a:lnSpc>
              <a:spcBef>
                <a:spcPct val="50000"/>
              </a:spcBef>
              <a:buFontTx/>
              <a:buChar char="•"/>
            </a:pPr>
            <a:r>
              <a:rPr lang="zh-CN" altLang="en-US">
                <a:solidFill>
                  <a:schemeClr val="tx2"/>
                </a:solidFill>
              </a:rPr>
              <a:t>容量与</a:t>
            </a:r>
            <a:r>
              <a:rPr lang="en-US" altLang="zh-CN">
                <a:solidFill>
                  <a:schemeClr val="tx2"/>
                </a:solidFill>
              </a:rPr>
              <a:t>Cache </a:t>
            </a:r>
            <a:r>
              <a:rPr lang="zh-CN" altLang="en-US">
                <a:solidFill>
                  <a:schemeClr val="tx2"/>
                </a:solidFill>
              </a:rPr>
              <a:t>的块数相等。字长为主存的区号、组内块号</a:t>
            </a:r>
            <a:r>
              <a:rPr lang="en-US" altLang="zh-CN">
                <a:solidFill>
                  <a:schemeClr val="tx2"/>
                </a:solidFill>
              </a:rPr>
              <a:t>B</a:t>
            </a:r>
            <a:r>
              <a:rPr lang="zh-CN" altLang="en-US">
                <a:solidFill>
                  <a:schemeClr val="tx2"/>
                </a:solidFill>
              </a:rPr>
              <a:t>、</a:t>
            </a:r>
            <a:r>
              <a:rPr lang="en-US" altLang="zh-CN">
                <a:solidFill>
                  <a:schemeClr val="tx2"/>
                </a:solidFill>
              </a:rPr>
              <a:t>Cache</a:t>
            </a:r>
            <a:r>
              <a:rPr lang="zh-CN" altLang="en-US">
                <a:solidFill>
                  <a:schemeClr val="tx2"/>
                </a:solidFill>
              </a:rPr>
              <a:t>块号</a:t>
            </a:r>
            <a:r>
              <a:rPr lang="en-US" altLang="zh-CN">
                <a:solidFill>
                  <a:schemeClr val="tx2"/>
                </a:solidFill>
              </a:rPr>
              <a:t>b</a:t>
            </a:r>
            <a:r>
              <a:rPr lang="zh-CN" altLang="en-US">
                <a:solidFill>
                  <a:schemeClr val="tx2"/>
                </a:solidFill>
              </a:rPr>
              <a:t>长度之和，加有效位和控制字段。</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CEDEE0FC-ECCC-4833-B678-1769EF83570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134</a:t>
            </a:fld>
            <a:endParaRPr lang="en-US" altLang="zh-CN"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4" name="Rectangle 2"/>
          <p:cNvSpPr>
            <a:spLocks noGrp="1" noChangeArrowheads="1"/>
          </p:cNvSpPr>
          <p:nvPr>
            <p:ph type="body" idx="1"/>
          </p:nvPr>
        </p:nvSpPr>
        <p:spPr>
          <a:xfrm>
            <a:off x="323850" y="1195388"/>
            <a:ext cx="8458200" cy="5257800"/>
          </a:xfrm>
        </p:spPr>
        <p:txBody>
          <a:bodyPr/>
          <a:lstStyle/>
          <a:p>
            <a:pPr marL="457200" indent="-457200" eaLnBrk="1" hangingPunct="1"/>
            <a:r>
              <a:rPr lang="zh-CN" altLang="en-US" sz="2000" dirty="0" smtClean="0">
                <a:solidFill>
                  <a:srgbClr val="0000FF"/>
                </a:solidFill>
                <a:latin typeface="微软雅黑" panose="020B0503020204020204" pitchFamily="34" charset="-122"/>
                <a:ea typeface="微软雅黑" panose="020B0503020204020204" pitchFamily="34" charset="-122"/>
              </a:rPr>
              <a:t>组相联映象的地址变换过程：</a:t>
            </a:r>
          </a:p>
          <a:p>
            <a:pPr marL="838200" lvl="1" indent="-381000" eaLnBrk="1" hangingPunct="1">
              <a:buClr>
                <a:srgbClr val="003300"/>
              </a:buClr>
              <a:buFontTx/>
              <a:buAutoNum type="arabicPeriod"/>
            </a:pPr>
            <a:r>
              <a:rPr lang="zh-CN" altLang="en-US" sz="1800" dirty="0" smtClean="0">
                <a:latin typeface="微软雅黑" panose="020B0503020204020204" pitchFamily="34" charset="-122"/>
                <a:ea typeface="微软雅黑" panose="020B0503020204020204" pitchFamily="34" charset="-122"/>
              </a:rPr>
              <a:t>用主存地址中的组号</a:t>
            </a:r>
            <a:r>
              <a:rPr lang="en-US" altLang="zh-CN" sz="1800" dirty="0" smtClean="0">
                <a:latin typeface="微软雅黑" panose="020B0503020204020204" pitchFamily="34" charset="-122"/>
                <a:ea typeface="微软雅黑" panose="020B0503020204020204" pitchFamily="34" charset="-122"/>
              </a:rPr>
              <a:t>G</a:t>
            </a:r>
            <a:r>
              <a:rPr lang="zh-CN" altLang="en-US" sz="1800" dirty="0" smtClean="0">
                <a:latin typeface="微软雅黑" panose="020B0503020204020204" pitchFamily="34" charset="-122"/>
                <a:ea typeface="微软雅黑" panose="020B0503020204020204" pitchFamily="34" charset="-122"/>
              </a:rPr>
              <a:t>按地址访问</a:t>
            </a:r>
            <a:r>
              <a:rPr lang="zh-CN" altLang="en-US" sz="1800" dirty="0" smtClean="0">
                <a:solidFill>
                  <a:srgbClr val="FF0000"/>
                </a:solidFill>
                <a:latin typeface="微软雅黑" panose="020B0503020204020204" pitchFamily="34" charset="-122"/>
                <a:ea typeface="微软雅黑" panose="020B0503020204020204" pitchFamily="34" charset="-122"/>
              </a:rPr>
              <a:t>块表存储器</a:t>
            </a:r>
            <a:r>
              <a:rPr lang="zh-CN" altLang="en-US" sz="1800" dirty="0" smtClean="0">
                <a:latin typeface="微软雅黑" panose="020B0503020204020204" pitchFamily="34" charset="-122"/>
                <a:ea typeface="微软雅黑" panose="020B0503020204020204" pitchFamily="34" charset="-122"/>
              </a:rPr>
              <a:t>。</a:t>
            </a:r>
          </a:p>
          <a:p>
            <a:pPr marL="838200" lvl="1" indent="-381000" eaLnBrk="1" hangingPunct="1">
              <a:buClr>
                <a:srgbClr val="003300"/>
              </a:buClr>
              <a:buFontTx/>
              <a:buAutoNum type="arabicPeriod"/>
            </a:pPr>
            <a:r>
              <a:rPr lang="zh-CN" altLang="en-US" sz="1800" dirty="0" smtClean="0">
                <a:latin typeface="微软雅黑" panose="020B0503020204020204" pitchFamily="34" charset="-122"/>
                <a:ea typeface="微软雅黑" panose="020B0503020204020204" pitchFamily="34" charset="-122"/>
              </a:rPr>
              <a:t>把读出来的</a:t>
            </a:r>
            <a:r>
              <a:rPr lang="zh-CN" altLang="en-US" sz="1800" dirty="0" smtClean="0">
                <a:solidFill>
                  <a:srgbClr val="FF0000"/>
                </a:solidFill>
                <a:latin typeface="微软雅黑" panose="020B0503020204020204" pitchFamily="34" charset="-122"/>
                <a:ea typeface="微软雅黑" panose="020B0503020204020204" pitchFamily="34" charset="-122"/>
              </a:rPr>
              <a:t>一组</a:t>
            </a:r>
            <a:r>
              <a:rPr lang="zh-CN" altLang="en-US" sz="1800" dirty="0" smtClean="0">
                <a:latin typeface="微软雅黑" panose="020B0503020204020204" pitchFamily="34" charset="-122"/>
                <a:ea typeface="微软雅黑" panose="020B0503020204020204" pitchFamily="34" charset="-122"/>
              </a:rPr>
              <a:t>区号和块号与主存地址中的区号和块号进行</a:t>
            </a:r>
            <a:r>
              <a:rPr lang="zh-CN" altLang="en-US" sz="1800" dirty="0" smtClean="0">
                <a:solidFill>
                  <a:srgbClr val="FF0000"/>
                </a:solidFill>
                <a:latin typeface="微软雅黑" panose="020B0503020204020204" pitchFamily="34" charset="-122"/>
                <a:ea typeface="微软雅黑" panose="020B0503020204020204" pitchFamily="34" charset="-122"/>
              </a:rPr>
              <a:t>相联比较</a:t>
            </a:r>
            <a:r>
              <a:rPr lang="zh-CN" altLang="en-US" sz="1800" dirty="0" smtClean="0">
                <a:latin typeface="微软雅黑" panose="020B0503020204020204" pitchFamily="34" charset="-122"/>
                <a:ea typeface="微软雅黑" panose="020B0503020204020204" pitchFamily="34" charset="-122"/>
              </a:rPr>
              <a:t>。</a:t>
            </a:r>
          </a:p>
          <a:p>
            <a:pPr marL="1257300" lvl="2" indent="-342900" eaLnBrk="1" hangingPunct="1"/>
            <a:r>
              <a:rPr lang="zh-CN" altLang="en-US" sz="1600" dirty="0" smtClean="0">
                <a:latin typeface="微软雅黑" panose="020B0503020204020204" pitchFamily="34" charset="-122"/>
                <a:ea typeface="微软雅黑" panose="020B0503020204020204" pitchFamily="34" charset="-122"/>
              </a:rPr>
              <a:t>如果有相等的，表示</a:t>
            </a:r>
            <a:r>
              <a:rPr lang="en-US" altLang="zh-CN" sz="1600" dirty="0" smtClean="0">
                <a:latin typeface="微软雅黑" panose="020B0503020204020204" pitchFamily="34" charset="-122"/>
                <a:ea typeface="微软雅黑" panose="020B0503020204020204" pitchFamily="34" charset="-122"/>
              </a:rPr>
              <a:t>Cache</a:t>
            </a:r>
            <a:r>
              <a:rPr lang="zh-CN" altLang="en-US" sz="1600" dirty="0" smtClean="0">
                <a:latin typeface="微软雅黑" panose="020B0503020204020204" pitchFamily="34" charset="-122"/>
                <a:ea typeface="微软雅黑" panose="020B0503020204020204" pitchFamily="34" charset="-122"/>
              </a:rPr>
              <a:t>命中；</a:t>
            </a:r>
          </a:p>
          <a:p>
            <a:pPr marL="1257300" lvl="2" indent="-342900" eaLnBrk="1" hangingPunct="1"/>
            <a:r>
              <a:rPr lang="zh-CN" altLang="en-US" sz="1600" dirty="0" smtClean="0">
                <a:latin typeface="微软雅黑" panose="020B0503020204020204" pitchFamily="34" charset="-122"/>
                <a:ea typeface="微软雅黑" panose="020B0503020204020204" pitchFamily="34" charset="-122"/>
              </a:rPr>
              <a:t>如果全部不相等，表示</a:t>
            </a:r>
            <a:r>
              <a:rPr lang="en-US" altLang="zh-CN" sz="1600" dirty="0" smtClean="0">
                <a:latin typeface="微软雅黑" panose="020B0503020204020204" pitchFamily="34" charset="-122"/>
                <a:ea typeface="微软雅黑" panose="020B0503020204020204" pitchFamily="34" charset="-122"/>
              </a:rPr>
              <a:t>Cache</a:t>
            </a:r>
            <a:r>
              <a:rPr lang="zh-CN" altLang="en-US" sz="1600" dirty="0" smtClean="0">
                <a:latin typeface="微软雅黑" panose="020B0503020204020204" pitchFamily="34" charset="-122"/>
                <a:ea typeface="微软雅黑" panose="020B0503020204020204" pitchFamily="34" charset="-122"/>
              </a:rPr>
              <a:t>没有命中。</a:t>
            </a:r>
          </a:p>
        </p:txBody>
      </p:sp>
      <p:sp>
        <p:nvSpPr>
          <p:cNvPr id="337925" name="Rectangle 3"/>
          <p:cNvSpPr>
            <a:spLocks noGrp="1" noChangeArrowheads="1"/>
          </p:cNvSpPr>
          <p:nvPr>
            <p:ph type="title"/>
          </p:nvPr>
        </p:nvSpPr>
        <p:spPr>
          <a:noFill/>
        </p:spPr>
        <p:txBody>
          <a:bodyPr/>
          <a:lstStyle/>
          <a:p>
            <a:pPr eaLnBrk="1" hangingPunct="1"/>
            <a:r>
              <a:rPr lang="zh-CN" altLang="en-US" sz="3200" smtClean="0"/>
              <a:t>组相联映象及其变换</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graphicFrame>
        <p:nvGraphicFramePr>
          <p:cNvPr id="6" name="Object 4"/>
          <p:cNvGraphicFramePr>
            <a:graphicFrameLocks noChangeAspect="1"/>
          </p:cNvGraphicFramePr>
          <p:nvPr>
            <p:extLst>
              <p:ext uri="{D42A27DB-BD31-4B8C-83A1-F6EECF244321}">
                <p14:modId xmlns:p14="http://schemas.microsoft.com/office/powerpoint/2010/main" val="1446959167"/>
              </p:ext>
            </p:extLst>
          </p:nvPr>
        </p:nvGraphicFramePr>
        <p:xfrm>
          <a:off x="1509586" y="2836577"/>
          <a:ext cx="5502528" cy="3985328"/>
        </p:xfrm>
        <a:graphic>
          <a:graphicData uri="http://schemas.openxmlformats.org/presentationml/2006/ole">
            <mc:AlternateContent xmlns:mc="http://schemas.openxmlformats.org/markup-compatibility/2006">
              <mc:Choice xmlns:v="urn:schemas-microsoft-com:vml" Requires="v">
                <p:oleObj spid="_x0000_s458775" name="文档" r:id="rId3" imgW="4943427" imgH="3581479" progId="Word.Document.8">
                  <p:embed/>
                </p:oleObj>
              </mc:Choice>
              <mc:Fallback>
                <p:oleObj name="文档" r:id="rId3" imgW="4943427" imgH="358147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586" y="2836577"/>
                        <a:ext cx="5502528" cy="3985328"/>
                      </a:xfrm>
                      <a:prstGeom prst="rect">
                        <a:avLst/>
                      </a:prstGeom>
                      <a:noFill/>
                      <a:ln>
                        <a:noFill/>
                      </a:ln>
                      <a:effectLst/>
                      <a:extLst/>
                    </p:spPr>
                  </p:pic>
                </p:oleObj>
              </mc:Fallback>
            </mc:AlternateContent>
          </a:graphicData>
        </a:graphic>
      </p:graphicFrame>
      <p:sp>
        <p:nvSpPr>
          <p:cNvPr id="4" name="日期占位符 3"/>
          <p:cNvSpPr>
            <a:spLocks noGrp="1"/>
          </p:cNvSpPr>
          <p:nvPr>
            <p:ph type="dt" sz="half" idx="10"/>
          </p:nvPr>
        </p:nvSpPr>
        <p:spPr/>
        <p:txBody>
          <a:bodyPr/>
          <a:lstStyle/>
          <a:p>
            <a:pPr>
              <a:defRPr/>
            </a:pPr>
            <a:fld id="{7BAC2FA2-1735-4260-980C-61A6B0567040}"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135</a:t>
            </a:fld>
            <a:endParaRPr lang="en-US" altLang="zh-CN"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Rectangle 2"/>
          <p:cNvSpPr>
            <a:spLocks noGrp="1" noChangeArrowheads="1"/>
          </p:cNvSpPr>
          <p:nvPr>
            <p:ph type="title"/>
          </p:nvPr>
        </p:nvSpPr>
        <p:spPr/>
        <p:txBody>
          <a:bodyPr/>
          <a:lstStyle/>
          <a:p>
            <a:pPr eaLnBrk="1" hangingPunct="1"/>
            <a:r>
              <a:rPr lang="zh-CN" altLang="en-US" sz="3200" smtClean="0"/>
              <a:t>组相联映象及其变换</a:t>
            </a:r>
            <a:r>
              <a:rPr lang="zh-CN" altLang="en-US" sz="1600" smtClean="0"/>
              <a:t>（续）</a:t>
            </a:r>
          </a:p>
        </p:txBody>
      </p:sp>
      <p:sp>
        <p:nvSpPr>
          <p:cNvPr id="339973" name="Rectangle 3"/>
          <p:cNvSpPr>
            <a:spLocks noGrp="1" noChangeArrowheads="1"/>
          </p:cNvSpPr>
          <p:nvPr>
            <p:ph type="body" sz="half" idx="1"/>
          </p:nvPr>
        </p:nvSpPr>
        <p:spPr>
          <a:xfrm>
            <a:off x="457200" y="1235075"/>
            <a:ext cx="8147050" cy="5146675"/>
          </a:xfrm>
        </p:spPr>
        <p:txBody>
          <a:bodyPr/>
          <a:lstStyle/>
          <a:p>
            <a:pPr eaLnBrk="1" hangingPunct="1">
              <a:lnSpc>
                <a:spcPct val="140000"/>
              </a:lnSpc>
              <a:spcBef>
                <a:spcPct val="0"/>
              </a:spcBef>
            </a:pPr>
            <a:r>
              <a:rPr lang="zh-CN" altLang="en-US" smtClean="0">
                <a:solidFill>
                  <a:srgbClr val="0000FF"/>
                </a:solidFill>
                <a:latin typeface="楷体_GB2312" pitchFamily="49" charset="-122"/>
              </a:rPr>
              <a:t>提高</a:t>
            </a: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访问速度的一种方法：</a:t>
            </a:r>
          </a:p>
          <a:p>
            <a:pPr lvl="1" eaLnBrk="1" hangingPunct="1">
              <a:lnSpc>
                <a:spcPct val="140000"/>
              </a:lnSpc>
              <a:spcBef>
                <a:spcPct val="0"/>
              </a:spcBef>
            </a:pPr>
            <a:r>
              <a:rPr lang="zh-CN" altLang="en-US" smtClean="0">
                <a:solidFill>
                  <a:srgbClr val="FF0000"/>
                </a:solidFill>
                <a:latin typeface="楷体_GB2312" pitchFamily="49" charset="-122"/>
              </a:rPr>
              <a:t>用多个相等比较器来代替相联访问</a:t>
            </a:r>
            <a:endParaRPr lang="zh-CN" altLang="en-US" smtClean="0">
              <a:latin typeface="楷体_GB2312" pitchFamily="49" charset="-122"/>
            </a:endParaRPr>
          </a:p>
        </p:txBody>
      </p:sp>
      <p:graphicFrame>
        <p:nvGraphicFramePr>
          <p:cNvPr id="339974" name="Object 4"/>
          <p:cNvGraphicFramePr>
            <a:graphicFrameLocks noGrp="1" noChangeAspect="1"/>
          </p:cNvGraphicFramePr>
          <p:nvPr>
            <p:ph sz="half" idx="2"/>
          </p:nvPr>
        </p:nvGraphicFramePr>
        <p:xfrm>
          <a:off x="1620838" y="2130425"/>
          <a:ext cx="5975350" cy="4611688"/>
        </p:xfrm>
        <a:graphic>
          <a:graphicData uri="http://schemas.openxmlformats.org/presentationml/2006/ole">
            <mc:AlternateContent xmlns:mc="http://schemas.openxmlformats.org/markup-compatibility/2006">
              <mc:Choice xmlns:v="urn:schemas-microsoft-com:vml" Requires="v">
                <p:oleObj spid="_x0000_s340063" name="文档" r:id="rId3" imgW="5229295" imgH="3962355" progId="Word.Document.8">
                  <p:embed/>
                </p:oleObj>
              </mc:Choice>
              <mc:Fallback>
                <p:oleObj name="文档" r:id="rId3" imgW="5229295" imgH="396235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2130425"/>
                        <a:ext cx="5975350" cy="46116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29CDD55-82A0-4D79-B694-802465559E5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136</a:t>
            </a:fld>
            <a:endParaRPr lang="en-US" altLang="zh-CN"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6" name="Rectangle 2"/>
          <p:cNvSpPr>
            <a:spLocks noGrp="1" noChangeArrowheads="1"/>
          </p:cNvSpPr>
          <p:nvPr>
            <p:ph type="title"/>
          </p:nvPr>
        </p:nvSpPr>
        <p:spPr/>
        <p:txBody>
          <a:bodyPr/>
          <a:lstStyle/>
          <a:p>
            <a:pPr eaLnBrk="1" hangingPunct="1"/>
            <a:r>
              <a:rPr lang="zh-CN" altLang="en-US" sz="3200" smtClean="0"/>
              <a:t>组相联映象及其变换</a:t>
            </a:r>
            <a:r>
              <a:rPr lang="zh-CN" altLang="en-US" sz="1600" smtClean="0"/>
              <a:t>（续）</a:t>
            </a:r>
          </a:p>
        </p:txBody>
      </p:sp>
      <p:sp>
        <p:nvSpPr>
          <p:cNvPr id="340997" name="Rectangle 3"/>
          <p:cNvSpPr>
            <a:spLocks noGrp="1" noChangeArrowheads="1"/>
          </p:cNvSpPr>
          <p:nvPr>
            <p:ph type="body" idx="1"/>
          </p:nvPr>
        </p:nvSpPr>
        <p:spPr/>
        <p:txBody>
          <a:bodyPr/>
          <a:lstStyle/>
          <a:p>
            <a:pPr eaLnBrk="1" hangingPunct="1">
              <a:lnSpc>
                <a:spcPct val="150000"/>
              </a:lnSpc>
            </a:pPr>
            <a:r>
              <a:rPr lang="zh-CN" altLang="en-US" dirty="0" smtClean="0">
                <a:latin typeface="微软雅黑" panose="020B0503020204020204" pitchFamily="34" charset="-122"/>
                <a:ea typeface="微软雅黑" panose="020B0503020204020204" pitchFamily="34" charset="-122"/>
              </a:rPr>
              <a:t>块内字数不多时，可以把块表和</a:t>
            </a:r>
            <a:r>
              <a:rPr lang="en-US" altLang="zh-CN" dirty="0" smtClean="0">
                <a:latin typeface="微软雅黑" panose="020B0503020204020204" pitchFamily="34" charset="-122"/>
                <a:ea typeface="微软雅黑" panose="020B0503020204020204" pitchFamily="34" charset="-122"/>
              </a:rPr>
              <a:t>Cache</a:t>
            </a:r>
            <a:r>
              <a:rPr lang="zh-CN" altLang="en-US" dirty="0" smtClean="0">
                <a:latin typeface="微软雅黑" panose="020B0503020204020204" pitchFamily="34" charset="-122"/>
                <a:ea typeface="微软雅黑" panose="020B0503020204020204" pitchFamily="34" charset="-122"/>
              </a:rPr>
              <a:t>合并成一个存储器。</a:t>
            </a:r>
          </a:p>
          <a:p>
            <a:pPr eaLnBrk="1" hangingPunct="1">
              <a:lnSpc>
                <a:spcPct val="150000"/>
              </a:lnSpc>
            </a:pPr>
            <a:endParaRPr lang="zh-CN" altLang="en-US"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dirty="0" smtClean="0">
                <a:latin typeface="微软雅黑" panose="020B0503020204020204" pitchFamily="34" charset="-122"/>
                <a:ea typeface="微软雅黑" panose="020B0503020204020204" pitchFamily="34" charset="-122"/>
              </a:rPr>
              <a:t>组相联映像方式和直接映像方式相比，最明显的优点是块的冲突率大大降低，如组内有</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块相联的组相联，主存的一块可以映射到</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块中，直接映像只能映射到一块。</a:t>
            </a:r>
          </a:p>
          <a:p>
            <a:pPr lvl="1" eaLnBrk="1" hangingPunct="1">
              <a:lnSpc>
                <a:spcPct val="150000"/>
              </a:lnSpc>
            </a:pPr>
            <a:r>
              <a:rPr lang="zh-CN" altLang="en-US" dirty="0" smtClean="0">
                <a:solidFill>
                  <a:srgbClr val="FF00FF"/>
                </a:solidFill>
                <a:latin typeface="微软雅黑" panose="020B0503020204020204" pitchFamily="34" charset="-122"/>
                <a:ea typeface="微软雅黑" panose="020B0503020204020204" pitchFamily="34" charset="-122"/>
              </a:rPr>
              <a:t>块利用率大幅度提高，失效率明显下降。</a:t>
            </a:r>
          </a:p>
          <a:p>
            <a:pPr lvl="1" eaLnBrk="1" hangingPunct="1">
              <a:lnSpc>
                <a:spcPct val="150000"/>
              </a:lnSpc>
            </a:pPr>
            <a:endParaRPr lang="zh-CN" altLang="en-US" dirty="0" smtClean="0">
              <a:solidFill>
                <a:srgbClr val="FF00FF"/>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dirty="0" smtClean="0">
                <a:solidFill>
                  <a:srgbClr val="FF00FF"/>
                </a:solidFill>
                <a:latin typeface="微软雅黑" panose="020B0503020204020204" pitchFamily="34" charset="-122"/>
                <a:ea typeface="微软雅黑" panose="020B0503020204020204" pitchFamily="34" charset="-122"/>
              </a:rPr>
              <a:t>但组内需要比较，实现难度和造价较高。</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8DAA0BD5-DCB8-4A1F-8F20-3464AFA19A0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2"/>
          <p:cNvSpPr>
            <a:spLocks noGrp="1" noChangeArrowheads="1"/>
          </p:cNvSpPr>
          <p:nvPr>
            <p:ph type="title"/>
          </p:nvPr>
        </p:nvSpPr>
        <p:spPr/>
        <p:txBody>
          <a:bodyPr/>
          <a:lstStyle/>
          <a:p>
            <a:pPr eaLnBrk="1" hangingPunct="1"/>
            <a:r>
              <a:rPr lang="zh-CN" altLang="en-US" sz="3200" smtClean="0"/>
              <a:t>组相联映象及其变换</a:t>
            </a:r>
            <a:r>
              <a:rPr lang="zh-CN" altLang="en-US" sz="1600" smtClean="0"/>
              <a:t>（续）</a:t>
            </a:r>
          </a:p>
        </p:txBody>
      </p:sp>
      <p:sp>
        <p:nvSpPr>
          <p:cNvPr id="342021" name="Rectangle 3"/>
          <p:cNvSpPr>
            <a:spLocks noGrp="1" noChangeArrowheads="1"/>
          </p:cNvSpPr>
          <p:nvPr>
            <p:ph type="body" idx="1"/>
          </p:nvPr>
        </p:nvSpPr>
        <p:spPr/>
        <p:txBody>
          <a:bodyPr/>
          <a:lstStyle/>
          <a:p>
            <a:pPr eaLnBrk="1" hangingPunct="1">
              <a:lnSpc>
                <a:spcPts val="3000"/>
              </a:lnSpc>
            </a:pPr>
            <a:r>
              <a:rPr lang="zh-CN" altLang="en-US" dirty="0" smtClean="0">
                <a:latin typeface="微软雅黑" panose="020B0503020204020204" pitchFamily="34" charset="-122"/>
                <a:ea typeface="微软雅黑" panose="020B0503020204020204" pitchFamily="34" charset="-122"/>
              </a:rPr>
              <a:t>组相联映像方式和全相联映像方式相比，实现起来还是要容易，而命中率相近。</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当每组的块容量</a:t>
            </a:r>
            <a:r>
              <a:rPr lang="en-US" altLang="zh-CN" dirty="0" smtClean="0">
                <a:latin typeface="微软雅黑" panose="020B0503020204020204" pitchFamily="34" charset="-122"/>
                <a:ea typeface="微软雅黑" panose="020B0503020204020204" pitchFamily="34" charset="-122"/>
              </a:rPr>
              <a:t>G</a:t>
            </a:r>
            <a:r>
              <a:rPr lang="en-US" altLang="zh-CN" baseline="-25000"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为</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时，就是直接映像方式。</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当每组块容量</a:t>
            </a:r>
            <a:r>
              <a:rPr lang="en-US" altLang="zh-CN" dirty="0" smtClean="0">
                <a:latin typeface="微软雅黑" panose="020B0503020204020204" pitchFamily="34" charset="-122"/>
                <a:ea typeface="微软雅黑" panose="020B0503020204020204" pitchFamily="34" charset="-122"/>
              </a:rPr>
              <a:t>G</a:t>
            </a:r>
            <a:r>
              <a:rPr lang="en-US" altLang="zh-CN" baseline="-25000"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与</a:t>
            </a:r>
            <a:r>
              <a:rPr lang="en-US" altLang="zh-CN" dirty="0" smtClean="0">
                <a:latin typeface="微软雅黑" panose="020B0503020204020204" pitchFamily="34" charset="-122"/>
                <a:ea typeface="微软雅黑" panose="020B0503020204020204" pitchFamily="34" charset="-122"/>
              </a:rPr>
              <a:t>Cache</a:t>
            </a:r>
            <a:r>
              <a:rPr lang="zh-CN" altLang="en-US" dirty="0" smtClean="0">
                <a:latin typeface="微软雅黑" panose="020B0503020204020204" pitchFamily="34" charset="-122"/>
                <a:ea typeface="微软雅黑" panose="020B0503020204020204" pitchFamily="34" charset="-122"/>
              </a:rPr>
              <a:t>的块容量</a:t>
            </a:r>
            <a:r>
              <a:rPr lang="en-US" altLang="zh-CN" dirty="0" err="1" smtClean="0">
                <a:latin typeface="微软雅黑" panose="020B0503020204020204" pitchFamily="34" charset="-122"/>
                <a:ea typeface="微软雅黑" panose="020B0503020204020204" pitchFamily="34" charset="-122"/>
              </a:rPr>
              <a:t>C</a:t>
            </a:r>
            <a:r>
              <a:rPr lang="en-US" altLang="zh-CN" baseline="-25000" dirty="0" err="1"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相等时，就是全相联方式。</a:t>
            </a:r>
          </a:p>
          <a:p>
            <a:pPr eaLnBrk="1" hangingPunct="1">
              <a:lnSpc>
                <a:spcPts val="3000"/>
              </a:lnSpc>
            </a:pPr>
            <a:r>
              <a:rPr lang="zh-CN" altLang="en-US" dirty="0" smtClean="0">
                <a:solidFill>
                  <a:srgbClr val="339933"/>
                </a:solidFill>
                <a:latin typeface="微软雅黑" panose="020B0503020204020204" pitchFamily="34" charset="-122"/>
                <a:ea typeface="微软雅黑" panose="020B0503020204020204" pitchFamily="34" charset="-122"/>
              </a:rPr>
              <a:t>在</a:t>
            </a:r>
            <a:r>
              <a:rPr lang="en-US" altLang="zh-CN" dirty="0" smtClean="0">
                <a:solidFill>
                  <a:srgbClr val="339933"/>
                </a:solidFill>
                <a:latin typeface="微软雅黑" panose="020B0503020204020204" pitchFamily="34" charset="-122"/>
                <a:ea typeface="微软雅黑" panose="020B0503020204020204" pitchFamily="34" charset="-122"/>
              </a:rPr>
              <a:t>Cache</a:t>
            </a:r>
            <a:r>
              <a:rPr lang="zh-CN" altLang="en-US" dirty="0" smtClean="0">
                <a:solidFill>
                  <a:srgbClr val="339933"/>
                </a:solidFill>
                <a:latin typeface="微软雅黑" panose="020B0503020204020204" pitchFamily="34" charset="-122"/>
                <a:ea typeface="微软雅黑" panose="020B0503020204020204" pitchFamily="34" charset="-122"/>
              </a:rPr>
              <a:t>的容量和每块的大小确定后，选择每组的块容量</a:t>
            </a:r>
            <a:r>
              <a:rPr lang="en-US" altLang="zh-CN" dirty="0" smtClean="0">
                <a:solidFill>
                  <a:srgbClr val="339933"/>
                </a:solidFill>
                <a:latin typeface="微软雅黑" panose="020B0503020204020204" pitchFamily="34" charset="-122"/>
                <a:ea typeface="微软雅黑" panose="020B0503020204020204" pitchFamily="34" charset="-122"/>
              </a:rPr>
              <a:t>G</a:t>
            </a:r>
            <a:r>
              <a:rPr lang="en-US" altLang="zh-CN" baseline="-25000" dirty="0" smtClean="0">
                <a:solidFill>
                  <a:srgbClr val="339933"/>
                </a:solidFill>
                <a:latin typeface="微软雅黑" panose="020B0503020204020204" pitchFamily="34" charset="-122"/>
                <a:ea typeface="微软雅黑" panose="020B0503020204020204" pitchFamily="34" charset="-122"/>
              </a:rPr>
              <a:t>b</a:t>
            </a:r>
            <a:r>
              <a:rPr lang="zh-CN" altLang="en-US" dirty="0" smtClean="0">
                <a:solidFill>
                  <a:srgbClr val="339933"/>
                </a:solidFill>
                <a:latin typeface="微软雅黑" panose="020B0503020204020204" pitchFamily="34" charset="-122"/>
                <a:ea typeface="微软雅黑" panose="020B0503020204020204" pitchFamily="34" charset="-122"/>
              </a:rPr>
              <a:t>，和</a:t>
            </a:r>
            <a:r>
              <a:rPr lang="en-US" altLang="zh-CN" dirty="0" smtClean="0">
                <a:solidFill>
                  <a:srgbClr val="339933"/>
                </a:solidFill>
                <a:latin typeface="微软雅黑" panose="020B0503020204020204" pitchFamily="34" charset="-122"/>
                <a:ea typeface="微软雅黑" panose="020B0503020204020204" pitchFamily="34" charset="-122"/>
              </a:rPr>
              <a:t>Cache</a:t>
            </a:r>
            <a:r>
              <a:rPr lang="zh-CN" altLang="en-US" dirty="0" smtClean="0">
                <a:solidFill>
                  <a:srgbClr val="339933"/>
                </a:solidFill>
                <a:latin typeface="微软雅黑" panose="020B0503020204020204" pitchFamily="34" charset="-122"/>
                <a:ea typeface="微软雅黑" panose="020B0503020204020204" pitchFamily="34" charset="-122"/>
              </a:rPr>
              <a:t>的组容量</a:t>
            </a:r>
            <a:r>
              <a:rPr lang="en-US" altLang="zh-CN" dirty="0" smtClean="0">
                <a:solidFill>
                  <a:srgbClr val="339933"/>
                </a:solidFill>
                <a:latin typeface="微软雅黑" panose="020B0503020204020204" pitchFamily="34" charset="-122"/>
                <a:ea typeface="微软雅黑" panose="020B0503020204020204" pitchFamily="34" charset="-122"/>
              </a:rPr>
              <a:t>C</a:t>
            </a:r>
            <a:r>
              <a:rPr lang="en-US" altLang="zh-CN" baseline="-25000" dirty="0" smtClean="0">
                <a:solidFill>
                  <a:srgbClr val="339933"/>
                </a:solidFill>
                <a:latin typeface="微软雅黑" panose="020B0503020204020204" pitchFamily="34" charset="-122"/>
                <a:ea typeface="微软雅黑" panose="020B0503020204020204" pitchFamily="34" charset="-122"/>
              </a:rPr>
              <a:t>g</a:t>
            </a:r>
            <a:r>
              <a:rPr lang="zh-CN" altLang="en-US" dirty="0" smtClean="0">
                <a:solidFill>
                  <a:srgbClr val="339933"/>
                </a:solidFill>
                <a:latin typeface="微软雅黑" panose="020B0503020204020204" pitchFamily="34" charset="-122"/>
                <a:ea typeface="微软雅黑" panose="020B0503020204020204" pitchFamily="34" charset="-122"/>
              </a:rPr>
              <a:t>，即分配</a:t>
            </a:r>
            <a:r>
              <a:rPr lang="en-US" altLang="zh-CN" dirty="0" smtClean="0">
                <a:solidFill>
                  <a:srgbClr val="339933"/>
                </a:solidFill>
                <a:latin typeface="微软雅黑" panose="020B0503020204020204" pitchFamily="34" charset="-122"/>
                <a:ea typeface="微软雅黑" panose="020B0503020204020204" pitchFamily="34" charset="-122"/>
              </a:rPr>
              <a:t>Cache</a:t>
            </a:r>
            <a:r>
              <a:rPr lang="zh-CN" altLang="en-US" dirty="0" smtClean="0">
                <a:solidFill>
                  <a:srgbClr val="339933"/>
                </a:solidFill>
                <a:latin typeface="微软雅黑" panose="020B0503020204020204" pitchFamily="34" charset="-122"/>
                <a:ea typeface="微软雅黑" panose="020B0503020204020204" pitchFamily="34" charset="-122"/>
              </a:rPr>
              <a:t>地址中组号</a:t>
            </a:r>
            <a:r>
              <a:rPr lang="en-US" altLang="zh-CN" dirty="0" smtClean="0">
                <a:solidFill>
                  <a:srgbClr val="339933"/>
                </a:solidFill>
                <a:latin typeface="微软雅黑" panose="020B0503020204020204" pitchFamily="34" charset="-122"/>
                <a:ea typeface="微软雅黑" panose="020B0503020204020204" pitchFamily="34" charset="-122"/>
              </a:rPr>
              <a:t>g</a:t>
            </a:r>
            <a:r>
              <a:rPr lang="zh-CN" altLang="en-US" dirty="0" smtClean="0">
                <a:solidFill>
                  <a:srgbClr val="339933"/>
                </a:solidFill>
                <a:latin typeface="微软雅黑" panose="020B0503020204020204" pitchFamily="34" charset="-122"/>
                <a:ea typeface="微软雅黑" panose="020B0503020204020204" pitchFamily="34" charset="-122"/>
              </a:rPr>
              <a:t>和组内块号</a:t>
            </a:r>
            <a:r>
              <a:rPr lang="en-US" altLang="zh-CN" dirty="0" smtClean="0">
                <a:solidFill>
                  <a:srgbClr val="339933"/>
                </a:solidFill>
                <a:latin typeface="微软雅黑" panose="020B0503020204020204" pitchFamily="34" charset="-122"/>
                <a:ea typeface="微软雅黑" panose="020B0503020204020204" pitchFamily="34" charset="-122"/>
              </a:rPr>
              <a:t>b</a:t>
            </a:r>
            <a:r>
              <a:rPr lang="zh-CN" altLang="en-US" dirty="0" smtClean="0">
                <a:solidFill>
                  <a:srgbClr val="339933"/>
                </a:solidFill>
                <a:latin typeface="微软雅黑" panose="020B0503020204020204" pitchFamily="34" charset="-122"/>
                <a:ea typeface="微软雅黑" panose="020B0503020204020204" pitchFamily="34" charset="-122"/>
              </a:rPr>
              <a:t>的长度，可以优化</a:t>
            </a:r>
            <a:r>
              <a:rPr lang="en-US" altLang="zh-CN" dirty="0" smtClean="0">
                <a:solidFill>
                  <a:srgbClr val="339933"/>
                </a:solidFill>
                <a:latin typeface="微软雅黑" panose="020B0503020204020204" pitchFamily="34" charset="-122"/>
                <a:ea typeface="微软雅黑" panose="020B0503020204020204" pitchFamily="34" charset="-122"/>
              </a:rPr>
              <a:t>Cache</a:t>
            </a:r>
            <a:r>
              <a:rPr lang="zh-CN" altLang="en-US" dirty="0" smtClean="0">
                <a:solidFill>
                  <a:srgbClr val="339933"/>
                </a:solidFill>
                <a:latin typeface="微软雅黑" panose="020B0503020204020204" pitchFamily="34" charset="-122"/>
                <a:ea typeface="微软雅黑" panose="020B0503020204020204" pitchFamily="34" charset="-122"/>
              </a:rPr>
              <a:t>性能。</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块冲突率。</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块失效率。</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查表速度。</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实现的复杂性和成本。</a:t>
            </a:r>
          </a:p>
          <a:p>
            <a:pPr lvl="1" eaLnBrk="1" hangingPunct="1">
              <a:lnSpc>
                <a:spcPts val="3000"/>
              </a:lnSpc>
            </a:pPr>
            <a:r>
              <a:rPr lang="zh-CN" altLang="en-US" dirty="0" smtClean="0">
                <a:latin typeface="微软雅黑" panose="020B0503020204020204" pitchFamily="34" charset="-122"/>
                <a:ea typeface="微软雅黑" panose="020B0503020204020204" pitchFamily="34" charset="-122"/>
              </a:rPr>
              <a:t>组内块容量越大，</a:t>
            </a:r>
            <a:r>
              <a:rPr lang="zh-CN" altLang="en-US" dirty="0" smtClean="0">
                <a:solidFill>
                  <a:srgbClr val="FF00FF"/>
                </a:solidFill>
                <a:latin typeface="微软雅黑" panose="020B0503020204020204" pitchFamily="34" charset="-122"/>
                <a:ea typeface="微软雅黑" panose="020B0503020204020204" pitchFamily="34" charset="-122"/>
              </a:rPr>
              <a:t>冲突率、失效率低</a:t>
            </a:r>
            <a:r>
              <a:rPr lang="zh-CN" altLang="en-US" dirty="0" smtClean="0">
                <a:latin typeface="微软雅黑" panose="020B0503020204020204" pitchFamily="34" charset="-122"/>
                <a:ea typeface="微软雅黑" panose="020B0503020204020204" pitchFamily="34" charset="-122"/>
              </a:rPr>
              <a:t>，但</a:t>
            </a:r>
            <a:r>
              <a:rPr lang="zh-CN" altLang="en-US" dirty="0" smtClean="0">
                <a:solidFill>
                  <a:srgbClr val="FF00FF"/>
                </a:solidFill>
                <a:latin typeface="微软雅黑" panose="020B0503020204020204" pitchFamily="34" charset="-122"/>
                <a:ea typeface="微软雅黑" panose="020B0503020204020204" pitchFamily="34" charset="-122"/>
              </a:rPr>
              <a:t>查表慢、成本高</a:t>
            </a:r>
            <a:r>
              <a:rPr lang="zh-CN" altLang="en-US" dirty="0" smtClean="0">
                <a:latin typeface="微软雅黑" panose="020B0503020204020204" pitchFamily="34" charset="-122"/>
                <a:ea typeface="微软雅黑" panose="020B0503020204020204" pitchFamily="34" charset="-122"/>
              </a:rPr>
              <a:t>。</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BCE7EBE-B00E-49D5-94E0-5A496161207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138</a:t>
            </a:fld>
            <a:endParaRPr lang="en-US" altLang="zh-CN"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4" name="Rectangle 2"/>
          <p:cNvSpPr>
            <a:spLocks noGrp="1" noChangeArrowheads="1"/>
          </p:cNvSpPr>
          <p:nvPr>
            <p:ph type="title"/>
          </p:nvPr>
        </p:nvSpPr>
        <p:spPr/>
        <p:txBody>
          <a:bodyPr/>
          <a:lstStyle/>
          <a:p>
            <a:pPr eaLnBrk="1" hangingPunct="1"/>
            <a:r>
              <a:rPr lang="zh-CN" altLang="en-US" sz="3200" smtClean="0"/>
              <a:t>组相联映象及其变换</a:t>
            </a:r>
            <a:r>
              <a:rPr lang="zh-CN" altLang="en-US" sz="1600" smtClean="0"/>
              <a:t>（续）</a:t>
            </a:r>
          </a:p>
        </p:txBody>
      </p:sp>
      <p:graphicFrame>
        <p:nvGraphicFramePr>
          <p:cNvPr id="343045" name="Object 4"/>
          <p:cNvGraphicFramePr>
            <a:graphicFrameLocks noGrp="1" noChangeAspect="1"/>
          </p:cNvGraphicFramePr>
          <p:nvPr>
            <p:ph idx="1"/>
          </p:nvPr>
        </p:nvGraphicFramePr>
        <p:xfrm>
          <a:off x="900113" y="1196975"/>
          <a:ext cx="7077075" cy="4932363"/>
        </p:xfrm>
        <a:graphic>
          <a:graphicData uri="http://schemas.openxmlformats.org/presentationml/2006/ole">
            <mc:AlternateContent xmlns:mc="http://schemas.openxmlformats.org/markup-compatibility/2006">
              <mc:Choice xmlns:v="urn:schemas-microsoft-com:vml" Requires="v">
                <p:oleObj spid="_x0000_s343134" name="文档" r:id="rId3" imgW="6362742" imgH="4434119" progId="Word.Document.8">
                  <p:embed/>
                </p:oleObj>
              </mc:Choice>
              <mc:Fallback>
                <p:oleObj name="文档" r:id="rId3" imgW="6362742" imgH="443411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196975"/>
                        <a:ext cx="7077075" cy="49323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87532ADD-EA98-4D59-8BA1-22CF6C154E2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139</a:t>
            </a:fld>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69900" y="-304105"/>
            <a:ext cx="7772400" cy="1143000"/>
          </a:xfrm>
        </p:spPr>
        <p:txBody>
          <a:bodyPr/>
          <a:lstStyle/>
          <a:p>
            <a:r>
              <a:rPr lang="en-US" altLang="zh-CN" dirty="0" smtClean="0">
                <a:ea typeface="ＭＳ Ｐゴシック" panose="020B0600070205080204" pitchFamily="34" charset="-128"/>
              </a:rPr>
              <a:t>Ideal Memory</a:t>
            </a:r>
          </a:p>
        </p:txBody>
      </p:sp>
      <p:sp>
        <p:nvSpPr>
          <p:cNvPr id="50178" name="Content Placeholder 2"/>
          <p:cNvSpPr>
            <a:spLocks noGrp="1"/>
          </p:cNvSpPr>
          <p:nvPr>
            <p:ph idx="1"/>
          </p:nvPr>
        </p:nvSpPr>
        <p:spPr>
          <a:xfrm>
            <a:off x="899592" y="1412776"/>
            <a:ext cx="8610600" cy="5194300"/>
          </a:xfrm>
        </p:spPr>
        <p:txBody>
          <a:bodyPr/>
          <a:lstStyle/>
          <a:p>
            <a:r>
              <a:rPr lang="en-US" altLang="zh-CN" dirty="0" smtClean="0">
                <a:solidFill>
                  <a:srgbClr val="FF00FF"/>
                </a:solidFill>
                <a:ea typeface="ＭＳ Ｐゴシック" panose="020B0600070205080204" pitchFamily="34" charset="-128"/>
              </a:rPr>
              <a:t>Zero access time (latency)</a:t>
            </a:r>
          </a:p>
          <a:p>
            <a:r>
              <a:rPr lang="en-US" altLang="zh-CN" dirty="0" smtClean="0">
                <a:ea typeface="ＭＳ Ｐゴシック" panose="020B0600070205080204" pitchFamily="34" charset="-128"/>
              </a:rPr>
              <a:t>Infinite capacity</a:t>
            </a:r>
          </a:p>
          <a:p>
            <a:r>
              <a:rPr lang="en-US" altLang="zh-CN" dirty="0" smtClean="0">
                <a:solidFill>
                  <a:srgbClr val="FF00FF"/>
                </a:solidFill>
                <a:ea typeface="ＭＳ Ｐゴシック" panose="020B0600070205080204" pitchFamily="34" charset="-128"/>
              </a:rPr>
              <a:t>Zero cost</a:t>
            </a:r>
          </a:p>
          <a:p>
            <a:r>
              <a:rPr lang="en-US" altLang="zh-CN" dirty="0" smtClean="0">
                <a:ea typeface="ＭＳ Ｐゴシック" panose="020B0600070205080204" pitchFamily="34" charset="-128"/>
              </a:rPr>
              <a:t>Infinite bandwidth (to support multiple accesses in parallel)</a:t>
            </a:r>
          </a:p>
          <a:p>
            <a:endParaRPr lang="en-US" altLang="zh-CN" dirty="0" smtClean="0">
              <a:ea typeface="ＭＳ Ｐゴシック" panose="020B0600070205080204" pitchFamily="34" charset="-128"/>
            </a:endParaRP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CC1AE787-CF7A-425B-BB43-9A421611AA7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14</a:t>
            </a:fld>
            <a:endParaRPr lang="en-US" altLang="zh-CN" dirty="0"/>
          </a:p>
        </p:txBody>
      </p:sp>
    </p:spTree>
    <p:extLst>
      <p:ext uri="{BB962C8B-B14F-4D97-AF65-F5344CB8AC3E}">
        <p14:creationId xmlns:p14="http://schemas.microsoft.com/office/powerpoint/2010/main" val="2926105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8">
                                            <p:txEl>
                                              <p:pRg st="0" end="0"/>
                                            </p:txEl>
                                          </p:spTgt>
                                        </p:tgtEl>
                                        <p:attrNameLst>
                                          <p:attrName>style.visibility</p:attrName>
                                        </p:attrNameLst>
                                      </p:cBhvr>
                                      <p:to>
                                        <p:strVal val="visible"/>
                                      </p:to>
                                    </p:set>
                                    <p:anim calcmode="lin" valueType="num">
                                      <p:cBhvr additive="base">
                                        <p:cTn id="7" dur="500" fill="hold"/>
                                        <p:tgtEl>
                                          <p:spTgt spid="501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0178">
                                            <p:txEl>
                                              <p:pRg st="1" end="1"/>
                                            </p:txEl>
                                          </p:spTgt>
                                        </p:tgtEl>
                                        <p:attrNameLst>
                                          <p:attrName>style.visibility</p:attrName>
                                        </p:attrNameLst>
                                      </p:cBhvr>
                                      <p:to>
                                        <p:strVal val="visible"/>
                                      </p:to>
                                    </p:set>
                                    <p:anim calcmode="lin" valueType="num">
                                      <p:cBhvr additive="base">
                                        <p:cTn id="11" dur="500" fill="hold"/>
                                        <p:tgtEl>
                                          <p:spTgt spid="5017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017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0178">
                                            <p:txEl>
                                              <p:pRg st="2" end="2"/>
                                            </p:txEl>
                                          </p:spTgt>
                                        </p:tgtEl>
                                        <p:attrNameLst>
                                          <p:attrName>style.visibility</p:attrName>
                                        </p:attrNameLst>
                                      </p:cBhvr>
                                      <p:to>
                                        <p:strVal val="visible"/>
                                      </p:to>
                                    </p:set>
                                    <p:anim calcmode="lin" valueType="num">
                                      <p:cBhvr additive="base">
                                        <p:cTn id="15" dur="500" fill="hold"/>
                                        <p:tgtEl>
                                          <p:spTgt spid="5017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017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8" name="Rectangle 2"/>
          <p:cNvSpPr>
            <a:spLocks noGrp="1" noChangeArrowheads="1"/>
          </p:cNvSpPr>
          <p:nvPr>
            <p:ph type="body" idx="1"/>
          </p:nvPr>
        </p:nvSpPr>
        <p:spPr>
          <a:xfrm>
            <a:off x="381000" y="1268413"/>
            <a:ext cx="8610600" cy="5056187"/>
          </a:xfrm>
        </p:spPr>
        <p:txBody>
          <a:bodyPr/>
          <a:lstStyle/>
          <a:p>
            <a:pPr eaLnBrk="1" hangingPunct="1">
              <a:lnSpc>
                <a:spcPct val="165000"/>
              </a:lnSpc>
              <a:spcBef>
                <a:spcPct val="5000"/>
              </a:spcBef>
            </a:pPr>
            <a:r>
              <a:rPr lang="en-US" altLang="zh-CN" dirty="0" smtClean="0">
                <a:solidFill>
                  <a:srgbClr val="800000"/>
                </a:solidFill>
                <a:latin typeface="楷体_GB2312" pitchFamily="49" charset="-122"/>
              </a:rPr>
              <a:t>4. </a:t>
            </a:r>
            <a:r>
              <a:rPr lang="zh-CN" altLang="en-US" dirty="0" smtClean="0">
                <a:solidFill>
                  <a:srgbClr val="800000"/>
                </a:solidFill>
                <a:latin typeface="楷体_GB2312" pitchFamily="49" charset="-122"/>
              </a:rPr>
              <a:t>位选择组相联映象及其变换</a:t>
            </a:r>
          </a:p>
          <a:p>
            <a:pPr lvl="1" eaLnBrk="1" hangingPunct="1">
              <a:lnSpc>
                <a:spcPct val="165000"/>
              </a:lnSpc>
              <a:spcBef>
                <a:spcPct val="0"/>
              </a:spcBef>
            </a:pPr>
            <a:r>
              <a:rPr lang="zh-CN" altLang="en-US" dirty="0" smtClean="0">
                <a:solidFill>
                  <a:srgbClr val="0000FF"/>
                </a:solidFill>
                <a:latin typeface="楷体_GB2312" pitchFamily="49" charset="-122"/>
              </a:rPr>
              <a:t>地址映象规则：</a:t>
            </a:r>
          </a:p>
          <a:p>
            <a:pPr lvl="2" eaLnBrk="1" hangingPunct="1">
              <a:lnSpc>
                <a:spcPct val="165000"/>
              </a:lnSpc>
              <a:spcBef>
                <a:spcPct val="0"/>
              </a:spcBef>
            </a:pPr>
            <a:r>
              <a:rPr lang="zh-CN" altLang="en-US" dirty="0" smtClean="0">
                <a:latin typeface="楷体_GB2312" pitchFamily="49" charset="-122"/>
              </a:rPr>
              <a:t>主存和</a:t>
            </a:r>
            <a:r>
              <a:rPr lang="en-US" altLang="zh-CN" dirty="0" smtClean="0">
                <a:latin typeface="楷体_GB2312" pitchFamily="49" charset="-122"/>
              </a:rPr>
              <a:t>Cache</a:t>
            </a:r>
            <a:r>
              <a:rPr lang="zh-CN" altLang="en-US" dirty="0" smtClean="0">
                <a:latin typeface="楷体_GB2312" pitchFamily="49" charset="-122"/>
              </a:rPr>
              <a:t>都按同样大小分块。</a:t>
            </a:r>
          </a:p>
          <a:p>
            <a:pPr lvl="2" eaLnBrk="1" hangingPunct="1">
              <a:lnSpc>
                <a:spcPct val="165000"/>
              </a:lnSpc>
              <a:spcBef>
                <a:spcPct val="0"/>
              </a:spcBef>
            </a:pPr>
            <a:r>
              <a:rPr lang="en-US" altLang="zh-CN" dirty="0" smtClean="0">
                <a:latin typeface="楷体_GB2312" pitchFamily="49" charset="-122"/>
              </a:rPr>
              <a:t>Cache</a:t>
            </a:r>
            <a:r>
              <a:rPr lang="zh-CN" altLang="en-US" dirty="0" smtClean="0">
                <a:latin typeface="楷体_GB2312" pitchFamily="49" charset="-122"/>
              </a:rPr>
              <a:t>在分块的基础上再分组。</a:t>
            </a:r>
          </a:p>
          <a:p>
            <a:pPr lvl="2" eaLnBrk="1" hangingPunct="1">
              <a:lnSpc>
                <a:spcPct val="165000"/>
              </a:lnSpc>
              <a:spcBef>
                <a:spcPct val="0"/>
              </a:spcBef>
            </a:pPr>
            <a:r>
              <a:rPr lang="zh-CN" altLang="en-US" dirty="0" smtClean="0">
                <a:latin typeface="楷体_GB2312" pitchFamily="49" charset="-122"/>
              </a:rPr>
              <a:t>主存按照</a:t>
            </a:r>
            <a:r>
              <a:rPr lang="en-US" altLang="zh-CN" dirty="0" smtClean="0">
                <a:latin typeface="楷体_GB2312" pitchFamily="49" charset="-122"/>
              </a:rPr>
              <a:t>Cache</a:t>
            </a:r>
            <a:r>
              <a:rPr lang="zh-CN" altLang="en-US" dirty="0" smtClean="0">
                <a:latin typeface="楷体_GB2312" pitchFamily="49" charset="-122"/>
              </a:rPr>
              <a:t>的组容量分区，</a:t>
            </a:r>
            <a:r>
              <a:rPr lang="zh-CN" altLang="en-US" dirty="0" smtClean="0">
                <a:solidFill>
                  <a:srgbClr val="FF00FF"/>
                </a:solidFill>
                <a:latin typeface="楷体_GB2312" pitchFamily="49" charset="-122"/>
              </a:rPr>
              <a:t>区块容量等于</a:t>
            </a:r>
            <a:r>
              <a:rPr lang="en-US" altLang="zh-CN" dirty="0" smtClean="0">
                <a:solidFill>
                  <a:srgbClr val="FF00FF"/>
                </a:solidFill>
                <a:latin typeface="楷体_GB2312" pitchFamily="49" charset="-122"/>
              </a:rPr>
              <a:t>Cache</a:t>
            </a:r>
            <a:r>
              <a:rPr lang="zh-CN" altLang="en-US" dirty="0" smtClean="0">
                <a:solidFill>
                  <a:srgbClr val="FF00FF"/>
                </a:solidFill>
                <a:latin typeface="楷体_GB2312" pitchFamily="49" charset="-122"/>
              </a:rPr>
              <a:t>内组容量</a:t>
            </a:r>
            <a:r>
              <a:rPr lang="zh-CN" altLang="en-US" dirty="0" smtClean="0">
                <a:latin typeface="楷体_GB2312" pitchFamily="49" charset="-122"/>
              </a:rPr>
              <a:t>。</a:t>
            </a:r>
          </a:p>
          <a:p>
            <a:pPr lvl="2" eaLnBrk="1" hangingPunct="1">
              <a:lnSpc>
                <a:spcPct val="165000"/>
              </a:lnSpc>
              <a:spcBef>
                <a:spcPct val="0"/>
              </a:spcBef>
            </a:pPr>
            <a:r>
              <a:rPr lang="zh-CN" altLang="en-US" dirty="0" smtClean="0">
                <a:solidFill>
                  <a:srgbClr val="FF0000"/>
                </a:solidFill>
                <a:latin typeface="楷体_GB2312" pitchFamily="49" charset="-122"/>
              </a:rPr>
              <a:t>主存的块与</a:t>
            </a:r>
            <a:r>
              <a:rPr lang="en-US" altLang="zh-CN" dirty="0" smtClean="0">
                <a:solidFill>
                  <a:srgbClr val="FF0000"/>
                </a:solidFill>
                <a:latin typeface="楷体_GB2312" pitchFamily="49" charset="-122"/>
              </a:rPr>
              <a:t>Cache</a:t>
            </a:r>
            <a:r>
              <a:rPr lang="zh-CN" altLang="en-US" dirty="0" smtClean="0">
                <a:solidFill>
                  <a:srgbClr val="FF0000"/>
                </a:solidFill>
                <a:latin typeface="楷体_GB2312" pitchFamily="49" charset="-122"/>
              </a:rPr>
              <a:t>的组之间采用直接映象方式。</a:t>
            </a:r>
          </a:p>
          <a:p>
            <a:pPr lvl="2" eaLnBrk="1" hangingPunct="1">
              <a:lnSpc>
                <a:spcPct val="165000"/>
              </a:lnSpc>
              <a:spcBef>
                <a:spcPct val="0"/>
              </a:spcBef>
            </a:pPr>
            <a:r>
              <a:rPr lang="zh-CN" altLang="en-US" dirty="0" smtClean="0">
                <a:solidFill>
                  <a:srgbClr val="FF0000"/>
                </a:solidFill>
                <a:latin typeface="楷体_GB2312" pitchFamily="49" charset="-122"/>
              </a:rPr>
              <a:t>主存中的块与</a:t>
            </a:r>
            <a:r>
              <a:rPr lang="en-US" altLang="zh-CN" dirty="0" smtClean="0">
                <a:solidFill>
                  <a:srgbClr val="FF0000"/>
                </a:solidFill>
                <a:latin typeface="楷体_GB2312" pitchFamily="49" charset="-122"/>
              </a:rPr>
              <a:t>Cache</a:t>
            </a:r>
            <a:r>
              <a:rPr lang="zh-CN" altLang="en-US" dirty="0" smtClean="0">
                <a:solidFill>
                  <a:srgbClr val="FF0000"/>
                </a:solidFill>
                <a:latin typeface="楷体_GB2312" pitchFamily="49" charset="-122"/>
              </a:rPr>
              <a:t>中组内部的各个块之间采用全相联映象方式。</a:t>
            </a:r>
          </a:p>
          <a:p>
            <a:pPr lvl="1" eaLnBrk="1" hangingPunct="1">
              <a:lnSpc>
                <a:spcPct val="165000"/>
              </a:lnSpc>
              <a:spcBef>
                <a:spcPct val="0"/>
              </a:spcBef>
            </a:pPr>
            <a:r>
              <a:rPr lang="zh-CN" altLang="en-US" dirty="0" smtClean="0">
                <a:solidFill>
                  <a:srgbClr val="0000FF"/>
                </a:solidFill>
                <a:latin typeface="楷体_GB2312" pitchFamily="49" charset="-122"/>
              </a:rPr>
              <a:t>与组相联映象方式比较：</a:t>
            </a:r>
            <a:endParaRPr lang="zh-CN" altLang="en-US" dirty="0" smtClean="0">
              <a:latin typeface="楷体_GB2312" pitchFamily="49" charset="-122"/>
            </a:endParaRPr>
          </a:p>
          <a:p>
            <a:pPr lvl="2" eaLnBrk="1" hangingPunct="1">
              <a:lnSpc>
                <a:spcPct val="165000"/>
              </a:lnSpc>
              <a:spcBef>
                <a:spcPct val="0"/>
              </a:spcBef>
            </a:pPr>
            <a:r>
              <a:rPr lang="zh-CN" altLang="en-US" dirty="0" smtClean="0">
                <a:latin typeface="楷体_GB2312" pitchFamily="49" charset="-122"/>
              </a:rPr>
              <a:t>映象关系明显简单，实现起来容易。</a:t>
            </a:r>
          </a:p>
          <a:p>
            <a:pPr lvl="2" eaLnBrk="1" hangingPunct="1">
              <a:lnSpc>
                <a:spcPct val="165000"/>
              </a:lnSpc>
              <a:spcBef>
                <a:spcPct val="0"/>
              </a:spcBef>
            </a:pPr>
            <a:r>
              <a:rPr lang="zh-CN" altLang="en-US" dirty="0" smtClean="0">
                <a:latin typeface="楷体_GB2312" pitchFamily="49" charset="-122"/>
              </a:rPr>
              <a:t>在块表中存放和参与相联比较的只有区号</a:t>
            </a:r>
            <a:r>
              <a:rPr lang="en-US" altLang="zh-CN" dirty="0" smtClean="0">
                <a:latin typeface="楷体_GB2312" pitchFamily="49" charset="-122"/>
              </a:rPr>
              <a:t>E</a:t>
            </a:r>
            <a:r>
              <a:rPr lang="zh-CN" altLang="en-US" dirty="0" smtClean="0">
                <a:latin typeface="楷体_GB2312" pitchFamily="49" charset="-122"/>
              </a:rPr>
              <a:t>。</a:t>
            </a:r>
          </a:p>
        </p:txBody>
      </p:sp>
      <p:sp>
        <p:nvSpPr>
          <p:cNvPr id="344069" name="Text Box 3"/>
          <p:cNvSpPr txBox="1">
            <a:spLocks noChangeArrowheads="1"/>
          </p:cNvSpPr>
          <p:nvPr/>
        </p:nvSpPr>
        <p:spPr bwMode="auto">
          <a:xfrm>
            <a:off x="684213" y="476250"/>
            <a:ext cx="784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zh-CN" altLang="en-US" sz="3200">
                <a:solidFill>
                  <a:schemeClr val="tx2"/>
                </a:solidFill>
              </a:rPr>
              <a:t>地址映象与变换方法</a:t>
            </a:r>
            <a:r>
              <a:rPr lang="zh-CN" altLang="en-US" sz="1600">
                <a:solidFill>
                  <a:schemeClr val="tx2"/>
                </a:solidFill>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F765CD1-F1BE-4274-AA53-06F0B3DE0FC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140</a:t>
            </a:fld>
            <a:endParaRPr lang="en-US" altLang="zh-CN"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2" name="Rectangle 2"/>
          <p:cNvSpPr>
            <a:spLocks noGrp="1" noChangeArrowheads="1"/>
          </p:cNvSpPr>
          <p:nvPr>
            <p:ph type="title"/>
          </p:nvPr>
        </p:nvSpPr>
        <p:spPr/>
        <p:txBody>
          <a:bodyPr/>
          <a:lstStyle/>
          <a:p>
            <a:pPr eaLnBrk="1" hangingPunct="1"/>
            <a:r>
              <a:rPr lang="zh-CN" altLang="en-US" sz="3200" smtClean="0">
                <a:latin typeface="楷体_GB2312" pitchFamily="49" charset="-122"/>
              </a:rPr>
              <a:t>位选择组相联映象及其变换</a:t>
            </a:r>
            <a:r>
              <a:rPr lang="zh-CN" altLang="en-US" sz="1600" smtClean="0">
                <a:latin typeface="楷体_GB2312" pitchFamily="49" charset="-122"/>
              </a:rPr>
              <a:t>（续）</a:t>
            </a:r>
          </a:p>
        </p:txBody>
      </p:sp>
      <p:sp>
        <p:nvSpPr>
          <p:cNvPr id="345093" name="Rectangle 3"/>
          <p:cNvSpPr>
            <a:spLocks noGrp="1" noChangeArrowheads="1"/>
          </p:cNvSpPr>
          <p:nvPr>
            <p:ph type="body" sz="half" idx="1"/>
          </p:nvPr>
        </p:nvSpPr>
        <p:spPr>
          <a:xfrm>
            <a:off x="457200" y="1235075"/>
            <a:ext cx="8002588" cy="5146675"/>
          </a:xfrm>
        </p:spPr>
        <p:txBody>
          <a:bodyPr/>
          <a:lstStyle/>
          <a:p>
            <a:pPr eaLnBrk="1" hangingPunct="1"/>
            <a:r>
              <a:rPr lang="zh-CN" altLang="en-US" smtClean="0">
                <a:solidFill>
                  <a:srgbClr val="0000FF"/>
                </a:solidFill>
              </a:rPr>
              <a:t>位选择组相联的地址映象规则</a:t>
            </a:r>
            <a:endParaRPr lang="zh-CN" altLang="en-US" smtClean="0"/>
          </a:p>
        </p:txBody>
      </p:sp>
      <p:graphicFrame>
        <p:nvGraphicFramePr>
          <p:cNvPr id="345094" name="Object 4"/>
          <p:cNvGraphicFramePr>
            <a:graphicFrameLocks noGrp="1" noChangeAspect="1"/>
          </p:cNvGraphicFramePr>
          <p:nvPr>
            <p:ph sz="half" idx="2"/>
          </p:nvPr>
        </p:nvGraphicFramePr>
        <p:xfrm>
          <a:off x="468313" y="1700213"/>
          <a:ext cx="6308725" cy="4808537"/>
        </p:xfrm>
        <a:graphic>
          <a:graphicData uri="http://schemas.openxmlformats.org/presentationml/2006/ole">
            <mc:AlternateContent xmlns:mc="http://schemas.openxmlformats.org/markup-compatibility/2006">
              <mc:Choice xmlns:v="urn:schemas-microsoft-com:vml" Requires="v">
                <p:oleObj spid="_x0000_s345185" name="文档" r:id="rId3" imgW="4867304" imgH="3705108" progId="Word.Document.8">
                  <p:embed/>
                </p:oleObj>
              </mc:Choice>
              <mc:Fallback>
                <p:oleObj name="文档" r:id="rId3" imgW="4867304" imgH="370510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700213"/>
                        <a:ext cx="6308725" cy="48085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5095" name="Text Box 6"/>
          <p:cNvSpPr txBox="1">
            <a:spLocks noChangeArrowheads="1"/>
          </p:cNvSpPr>
          <p:nvPr/>
        </p:nvSpPr>
        <p:spPr bwMode="auto">
          <a:xfrm>
            <a:off x="6876256" y="3254944"/>
            <a:ext cx="211544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pPr>
            <a:r>
              <a:rPr lang="zh-CN" altLang="en-US" dirty="0">
                <a:solidFill>
                  <a:schemeClr val="tx2"/>
                </a:solidFill>
                <a:latin typeface="微软雅黑" panose="020B0503020204020204" pitchFamily="34" charset="-122"/>
                <a:ea typeface="微软雅黑" panose="020B0503020204020204" pitchFamily="34" charset="-122"/>
              </a:rPr>
              <a:t>主存块</a:t>
            </a:r>
            <a:r>
              <a:rPr lang="zh-CN" altLang="en-US" dirty="0">
                <a:solidFill>
                  <a:srgbClr val="FF00FF"/>
                </a:solidFill>
                <a:latin typeface="微软雅黑" panose="020B0503020204020204" pitchFamily="34" charset="-122"/>
                <a:ea typeface="微软雅黑" panose="020B0503020204020204" pitchFamily="34" charset="-122"/>
              </a:rPr>
              <a:t>只能到</a:t>
            </a:r>
            <a:r>
              <a:rPr lang="en-US" altLang="zh-CN" dirty="0">
                <a:solidFill>
                  <a:srgbClr val="FF00FF"/>
                </a:solidFill>
                <a:latin typeface="微软雅黑" panose="020B0503020204020204" pitchFamily="34" charset="-122"/>
                <a:ea typeface="微软雅黑" panose="020B0503020204020204" pitchFamily="34" charset="-122"/>
              </a:rPr>
              <a:t>Cache</a:t>
            </a:r>
            <a:r>
              <a:rPr lang="zh-CN" altLang="en-US" dirty="0">
                <a:solidFill>
                  <a:srgbClr val="FF00FF"/>
                </a:solidFill>
                <a:latin typeface="微软雅黑" panose="020B0503020204020204" pitchFamily="34" charset="-122"/>
                <a:ea typeface="微软雅黑" panose="020B0503020204020204" pitchFamily="34" charset="-122"/>
              </a:rPr>
              <a:t>中</a:t>
            </a:r>
            <a:r>
              <a:rPr lang="zh-CN" altLang="en-US" dirty="0">
                <a:solidFill>
                  <a:srgbClr val="FF0000"/>
                </a:solidFill>
                <a:latin typeface="微软雅黑" panose="020B0503020204020204" pitchFamily="34" charset="-122"/>
                <a:ea typeface="微软雅黑" panose="020B0503020204020204" pitchFamily="34" charset="-122"/>
              </a:rPr>
              <a:t>特定</a:t>
            </a:r>
            <a:r>
              <a:rPr lang="zh-CN" altLang="en-US" dirty="0">
                <a:solidFill>
                  <a:srgbClr val="FF00FF"/>
                </a:solidFill>
                <a:latin typeface="微软雅黑" panose="020B0503020204020204" pitchFamily="34" charset="-122"/>
                <a:ea typeface="微软雅黑" panose="020B0503020204020204" pitchFamily="34" charset="-122"/>
              </a:rPr>
              <a:t>的组，在组内的位置随便。</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E64B1F0-29C6-4E4D-A8F9-F47B2C7B788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141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095"/>
                                        </p:tgtEl>
                                        <p:attrNameLst>
                                          <p:attrName>style.visibility</p:attrName>
                                        </p:attrNameLst>
                                      </p:cBhvr>
                                      <p:to>
                                        <p:strVal val="visible"/>
                                      </p:to>
                                    </p:set>
                                    <p:anim calcmode="lin" valueType="num">
                                      <p:cBhvr additive="base">
                                        <p:cTn id="7" dur="500" fill="hold"/>
                                        <p:tgtEl>
                                          <p:spTgt spid="345095"/>
                                        </p:tgtEl>
                                        <p:attrNameLst>
                                          <p:attrName>ppt_x</p:attrName>
                                        </p:attrNameLst>
                                      </p:cBhvr>
                                      <p:tavLst>
                                        <p:tav tm="0">
                                          <p:val>
                                            <p:strVal val="#ppt_x"/>
                                          </p:val>
                                        </p:tav>
                                        <p:tav tm="100000">
                                          <p:val>
                                            <p:strVal val="#ppt_x"/>
                                          </p:val>
                                        </p:tav>
                                      </p:tavLst>
                                    </p:anim>
                                    <p:anim calcmode="lin" valueType="num">
                                      <p:cBhvr additive="base">
                                        <p:cTn id="8" dur="500" fill="hold"/>
                                        <p:tgtEl>
                                          <p:spTgt spid="3450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6" name="Rectangle 2"/>
          <p:cNvSpPr>
            <a:spLocks noGrp="1" noChangeArrowheads="1"/>
          </p:cNvSpPr>
          <p:nvPr>
            <p:ph type="title"/>
          </p:nvPr>
        </p:nvSpPr>
        <p:spPr/>
        <p:txBody>
          <a:bodyPr/>
          <a:lstStyle/>
          <a:p>
            <a:pPr eaLnBrk="1" hangingPunct="1"/>
            <a:r>
              <a:rPr lang="zh-CN" altLang="en-US" sz="3200" smtClean="0">
                <a:latin typeface="楷体_GB2312" pitchFamily="49" charset="-122"/>
              </a:rPr>
              <a:t>位选择组相联映象及其变换</a:t>
            </a:r>
            <a:r>
              <a:rPr lang="zh-CN" altLang="en-US" sz="1600" smtClean="0">
                <a:latin typeface="楷体_GB2312" pitchFamily="49" charset="-122"/>
              </a:rPr>
              <a:t>（续）</a:t>
            </a:r>
          </a:p>
        </p:txBody>
      </p:sp>
      <p:sp>
        <p:nvSpPr>
          <p:cNvPr id="346117" name="Rectangle 3"/>
          <p:cNvSpPr>
            <a:spLocks noGrp="1" noChangeArrowheads="1"/>
          </p:cNvSpPr>
          <p:nvPr>
            <p:ph type="body" sz="half" idx="1"/>
          </p:nvPr>
        </p:nvSpPr>
        <p:spPr>
          <a:xfrm>
            <a:off x="457200" y="1235075"/>
            <a:ext cx="8291513" cy="5146675"/>
          </a:xfrm>
        </p:spPr>
        <p:txBody>
          <a:bodyPr/>
          <a:lstStyle/>
          <a:p>
            <a:pPr eaLnBrk="1" hangingPunct="1"/>
            <a:r>
              <a:rPr kumimoji="1" lang="zh-CN" altLang="en-US" smtClean="0">
                <a:solidFill>
                  <a:srgbClr val="0000FF"/>
                </a:solidFill>
              </a:rPr>
              <a:t>位选择组相联的地址变换规则</a:t>
            </a:r>
          </a:p>
        </p:txBody>
      </p:sp>
      <p:graphicFrame>
        <p:nvGraphicFramePr>
          <p:cNvPr id="346118" name="Object 4"/>
          <p:cNvGraphicFramePr>
            <a:graphicFrameLocks noGrp="1" noChangeAspect="1"/>
          </p:cNvGraphicFramePr>
          <p:nvPr>
            <p:ph sz="half" idx="2"/>
          </p:nvPr>
        </p:nvGraphicFramePr>
        <p:xfrm>
          <a:off x="1200150" y="1700213"/>
          <a:ext cx="6165850" cy="4641850"/>
        </p:xfrm>
        <a:graphic>
          <a:graphicData uri="http://schemas.openxmlformats.org/presentationml/2006/ole">
            <mc:AlternateContent xmlns:mc="http://schemas.openxmlformats.org/markup-compatibility/2006">
              <mc:Choice xmlns:v="urn:schemas-microsoft-com:vml" Requires="v">
                <p:oleObj spid="_x0000_s346207" name="文档" r:id="rId3" imgW="5343480" imgH="4019581" progId="Word.Document.8">
                  <p:embed/>
                </p:oleObj>
              </mc:Choice>
              <mc:Fallback>
                <p:oleObj name="文档" r:id="rId3" imgW="5343480" imgH="4019581"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1700213"/>
                        <a:ext cx="6165850" cy="46418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0CEE683-AA5A-497B-8042-BDDAF421E6F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142</a:t>
            </a:fld>
            <a:endParaRPr lang="en-US" altLang="zh-CN"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0" name="Rectangle 2"/>
          <p:cNvSpPr>
            <a:spLocks noGrp="1" noChangeArrowheads="1"/>
          </p:cNvSpPr>
          <p:nvPr>
            <p:ph type="body" idx="1"/>
          </p:nvPr>
        </p:nvSpPr>
        <p:spPr>
          <a:xfrm>
            <a:off x="381000" y="1268413"/>
            <a:ext cx="8458200" cy="4979987"/>
          </a:xfrm>
        </p:spPr>
        <p:txBody>
          <a:bodyPr/>
          <a:lstStyle/>
          <a:p>
            <a:pPr marL="457200" indent="-457200" eaLnBrk="1" hangingPunct="1">
              <a:lnSpc>
                <a:spcPct val="165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5. </a:t>
            </a:r>
            <a:r>
              <a:rPr lang="zh-CN" altLang="en-US" dirty="0" smtClean="0">
                <a:solidFill>
                  <a:srgbClr val="800000"/>
                </a:solidFill>
                <a:latin typeface="微软雅黑" panose="020B0503020204020204" pitchFamily="34" charset="-122"/>
                <a:ea typeface="微软雅黑" panose="020B0503020204020204" pitchFamily="34" charset="-122"/>
              </a:rPr>
              <a:t>段相联映象及其变换</a:t>
            </a:r>
          </a:p>
          <a:p>
            <a:pPr marL="838200" lvl="1" indent="-381000" eaLnBrk="1" hangingPunct="1">
              <a:lnSpc>
                <a:spcPct val="165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映象规则：</a:t>
            </a:r>
          </a:p>
          <a:p>
            <a:pPr marL="1257300" lvl="2" indent="-342900" eaLnBrk="1" hangingPunct="1">
              <a:lnSpc>
                <a:spcPct val="165000"/>
              </a:lnSpc>
              <a:spcBef>
                <a:spcPct val="0"/>
              </a:spcBef>
            </a:pPr>
            <a:r>
              <a:rPr lang="zh-CN" altLang="en-US" dirty="0" smtClean="0">
                <a:latin typeface="微软雅黑" panose="020B0503020204020204" pitchFamily="34" charset="-122"/>
                <a:ea typeface="微软雅黑" panose="020B0503020204020204" pitchFamily="34" charset="-122"/>
              </a:rPr>
              <a:t>主存和</a:t>
            </a:r>
            <a:r>
              <a:rPr lang="en-US" altLang="zh-CN" dirty="0" smtClean="0">
                <a:latin typeface="微软雅黑" panose="020B0503020204020204" pitchFamily="34" charset="-122"/>
                <a:ea typeface="微软雅黑" panose="020B0503020204020204" pitchFamily="34" charset="-122"/>
              </a:rPr>
              <a:t>Cache</a:t>
            </a:r>
            <a:r>
              <a:rPr lang="zh-CN" altLang="en-US" dirty="0" smtClean="0">
                <a:latin typeface="微软雅黑" panose="020B0503020204020204" pitchFamily="34" charset="-122"/>
                <a:ea typeface="微软雅黑" panose="020B0503020204020204" pitchFamily="34" charset="-122"/>
              </a:rPr>
              <a:t>都按同样大小分块和段。</a:t>
            </a:r>
          </a:p>
          <a:p>
            <a:pPr marL="1257300" lvl="2" indent="-342900" eaLnBrk="1" hangingPunct="1">
              <a:lnSpc>
                <a:spcPct val="165000"/>
              </a:lnSpc>
              <a:spcBef>
                <a:spcPct val="0"/>
              </a:spcBef>
            </a:pPr>
            <a:r>
              <a:rPr lang="zh-CN" altLang="en-US" dirty="0" smtClean="0">
                <a:latin typeface="微软雅黑" panose="020B0503020204020204" pitchFamily="34" charset="-122"/>
                <a:ea typeface="微软雅黑" panose="020B0503020204020204" pitchFamily="34" charset="-122"/>
              </a:rPr>
              <a:t>段之间采用全相联映象方式。</a:t>
            </a:r>
          </a:p>
          <a:p>
            <a:pPr marL="1257300" lvl="2" indent="-342900" eaLnBrk="1" hangingPunct="1">
              <a:lnSpc>
                <a:spcPct val="165000"/>
              </a:lnSpc>
              <a:spcBef>
                <a:spcPct val="0"/>
              </a:spcBef>
            </a:pPr>
            <a:r>
              <a:rPr lang="zh-CN" altLang="en-US" dirty="0" smtClean="0">
                <a:latin typeface="微软雅黑" panose="020B0503020204020204" pitchFamily="34" charset="-122"/>
                <a:ea typeface="微软雅黑" panose="020B0503020204020204" pitchFamily="34" charset="-122"/>
              </a:rPr>
              <a:t>段内部的块之间采用直接映象方式。</a:t>
            </a:r>
          </a:p>
          <a:p>
            <a:pPr marL="838200" lvl="1" indent="-381000" eaLnBrk="1" hangingPunct="1">
              <a:lnSpc>
                <a:spcPct val="165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地址变换过程：</a:t>
            </a:r>
          </a:p>
          <a:p>
            <a:pPr marL="1257300" lvl="2" indent="-342900" eaLnBrk="1" hangingPunct="1">
              <a:lnSpc>
                <a:spcPct val="165000"/>
              </a:lnSpc>
              <a:spcBef>
                <a:spcPct val="0"/>
              </a:spcBef>
              <a:buFontTx/>
              <a:buAutoNum type="arabicPeriod"/>
            </a:pPr>
            <a:r>
              <a:rPr lang="zh-CN" altLang="en-US" dirty="0" smtClean="0">
                <a:solidFill>
                  <a:srgbClr val="D200FF"/>
                </a:solidFill>
                <a:latin typeface="微软雅黑" panose="020B0503020204020204" pitchFamily="34" charset="-122"/>
                <a:ea typeface="微软雅黑" panose="020B0503020204020204" pitchFamily="34" charset="-122"/>
              </a:rPr>
              <a:t>用主存地址中的段号与段表中的主存段号进行相联比较</a:t>
            </a:r>
          </a:p>
          <a:p>
            <a:pPr marL="1257300" lvl="2" indent="-342900" eaLnBrk="1" hangingPunct="1">
              <a:lnSpc>
                <a:spcPct val="165000"/>
              </a:lnSpc>
              <a:spcBef>
                <a:spcPct val="0"/>
              </a:spcBef>
              <a:buFontTx/>
              <a:buAutoNum type="arabicPeriod"/>
            </a:pPr>
            <a:r>
              <a:rPr lang="zh-CN" altLang="en-US" dirty="0" smtClean="0">
                <a:solidFill>
                  <a:srgbClr val="FF7401"/>
                </a:solidFill>
                <a:latin typeface="微软雅黑" panose="020B0503020204020204" pitchFamily="34" charset="-122"/>
                <a:ea typeface="微软雅黑" panose="020B0503020204020204" pitchFamily="34" charset="-122"/>
              </a:rPr>
              <a:t>如果有相等的，用主存地址的段内块号按地址访问</a:t>
            </a:r>
            <a:r>
              <a:rPr lang="en-US" altLang="zh-CN" dirty="0" smtClean="0">
                <a:solidFill>
                  <a:srgbClr val="FF7401"/>
                </a:solidFill>
                <a:latin typeface="微软雅黑" panose="020B0503020204020204" pitchFamily="34" charset="-122"/>
                <a:ea typeface="微软雅黑" panose="020B0503020204020204" pitchFamily="34" charset="-122"/>
              </a:rPr>
              <a:t>Cache</a:t>
            </a:r>
            <a:r>
              <a:rPr lang="zh-CN" altLang="en-US" dirty="0" smtClean="0">
                <a:solidFill>
                  <a:srgbClr val="FF7401"/>
                </a:solidFill>
                <a:latin typeface="微软雅黑" panose="020B0503020204020204" pitchFamily="34" charset="-122"/>
                <a:ea typeface="微软雅黑" panose="020B0503020204020204" pitchFamily="34" charset="-122"/>
              </a:rPr>
              <a:t>的段号部分。</a:t>
            </a:r>
          </a:p>
          <a:p>
            <a:pPr marL="1257300" lvl="2" indent="-342900" eaLnBrk="1" hangingPunct="1">
              <a:lnSpc>
                <a:spcPct val="165000"/>
              </a:lnSpc>
              <a:spcBef>
                <a:spcPct val="0"/>
              </a:spcBef>
              <a:buFontTx/>
              <a:buAutoNum type="arabicPeriod"/>
            </a:pPr>
            <a:r>
              <a:rPr lang="zh-CN" altLang="en-US" dirty="0" smtClean="0">
                <a:latin typeface="微软雅黑" panose="020B0503020204020204" pitchFamily="34" charset="-122"/>
                <a:ea typeface="微软雅黑" panose="020B0503020204020204" pitchFamily="34" charset="-122"/>
              </a:rPr>
              <a:t>把读出的段号</a:t>
            </a:r>
            <a:r>
              <a:rPr lang="en-US" altLang="zh-CN" dirty="0" smtClean="0">
                <a:latin typeface="微软雅黑" panose="020B0503020204020204" pitchFamily="34" charset="-122"/>
                <a:ea typeface="微软雅黑" panose="020B0503020204020204" pitchFamily="34" charset="-122"/>
              </a:rPr>
              <a:t>s</a:t>
            </a:r>
            <a:r>
              <a:rPr lang="zh-CN" altLang="en-US" dirty="0" smtClean="0">
                <a:latin typeface="微软雅黑" panose="020B0503020204020204" pitchFamily="34" charset="-122"/>
                <a:ea typeface="微软雅黑" panose="020B0503020204020204" pitchFamily="34" charset="-122"/>
              </a:rPr>
              <a:t>与主存地址的段内块号</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及块内地址</a:t>
            </a:r>
            <a:r>
              <a:rPr lang="en-US" altLang="zh-CN" dirty="0" smtClean="0">
                <a:latin typeface="微软雅黑" panose="020B0503020204020204" pitchFamily="34" charset="-122"/>
                <a:ea typeface="微软雅黑" panose="020B0503020204020204" pitchFamily="34" charset="-122"/>
              </a:rPr>
              <a:t>w</a:t>
            </a:r>
            <a:r>
              <a:rPr lang="zh-CN" altLang="en-US" dirty="0" smtClean="0">
                <a:latin typeface="微软雅黑" panose="020B0503020204020204" pitchFamily="34" charset="-122"/>
                <a:ea typeface="微软雅黑" panose="020B0503020204020204" pitchFamily="34" charset="-122"/>
              </a:rPr>
              <a:t>拼接起来得到</a:t>
            </a:r>
            <a:r>
              <a:rPr lang="en-US" altLang="zh-CN" dirty="0" smtClean="0">
                <a:latin typeface="微软雅黑" panose="020B0503020204020204" pitchFamily="34" charset="-122"/>
                <a:ea typeface="微软雅黑" panose="020B0503020204020204" pitchFamily="34" charset="-122"/>
              </a:rPr>
              <a:t>Cache</a:t>
            </a:r>
            <a:r>
              <a:rPr lang="zh-CN" altLang="en-US" dirty="0" smtClean="0">
                <a:latin typeface="微软雅黑" panose="020B0503020204020204" pitchFamily="34" charset="-122"/>
                <a:ea typeface="微软雅黑" panose="020B0503020204020204" pitchFamily="34" charset="-122"/>
              </a:rPr>
              <a:t>地址。</a:t>
            </a:r>
          </a:p>
        </p:txBody>
      </p:sp>
      <p:sp>
        <p:nvSpPr>
          <p:cNvPr id="347141" name="Text Box 3"/>
          <p:cNvSpPr txBox="1">
            <a:spLocks noChangeArrowheads="1"/>
          </p:cNvSpPr>
          <p:nvPr/>
        </p:nvSpPr>
        <p:spPr bwMode="auto">
          <a:xfrm>
            <a:off x="1331913" y="404813"/>
            <a:ext cx="698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zh-CN" altLang="en-US" sz="3200">
                <a:solidFill>
                  <a:schemeClr val="tx2"/>
                </a:solidFill>
              </a:rPr>
              <a:t>地址映象与变换方法</a:t>
            </a:r>
            <a:r>
              <a:rPr lang="zh-CN" altLang="en-US" sz="1600">
                <a:solidFill>
                  <a:schemeClr val="tx2"/>
                </a:solidFill>
              </a:rPr>
              <a:t>（续）</a:t>
            </a:r>
            <a:endParaRPr lang="zh-CN" altLang="en-US" sz="160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88A536EE-20EF-46F9-B8C5-14CBF8FA3B0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143</a:t>
            </a:fld>
            <a:endParaRPr lang="en-US" altLang="zh-CN"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4" name="Rectangle 2"/>
          <p:cNvSpPr>
            <a:spLocks noGrp="1" noChangeArrowheads="1"/>
          </p:cNvSpPr>
          <p:nvPr>
            <p:ph type="title"/>
          </p:nvPr>
        </p:nvSpPr>
        <p:spPr/>
        <p:txBody>
          <a:bodyPr/>
          <a:lstStyle/>
          <a:p>
            <a:pPr eaLnBrk="1" hangingPunct="1"/>
            <a:r>
              <a:rPr lang="zh-CN" altLang="en-US" sz="3200" smtClean="0">
                <a:latin typeface="楷体_GB2312" pitchFamily="49" charset="-122"/>
              </a:rPr>
              <a:t>段相联映象及其变换</a:t>
            </a:r>
            <a:r>
              <a:rPr lang="zh-CN" altLang="en-US" sz="1600" smtClean="0">
                <a:latin typeface="楷体_GB2312" pitchFamily="49" charset="-122"/>
              </a:rPr>
              <a:t>（续）</a:t>
            </a:r>
          </a:p>
        </p:txBody>
      </p:sp>
      <p:sp>
        <p:nvSpPr>
          <p:cNvPr id="348165" name="Rectangle 3"/>
          <p:cNvSpPr>
            <a:spLocks noGrp="1" noChangeArrowheads="1"/>
          </p:cNvSpPr>
          <p:nvPr>
            <p:ph type="body" sz="half" idx="1"/>
          </p:nvPr>
        </p:nvSpPr>
        <p:spPr>
          <a:xfrm>
            <a:off x="457200" y="1235075"/>
            <a:ext cx="8218488" cy="5146675"/>
          </a:xfrm>
        </p:spPr>
        <p:txBody>
          <a:bodyPr/>
          <a:lstStyle/>
          <a:p>
            <a:pPr eaLnBrk="1" hangingPunct="1"/>
            <a:r>
              <a:rPr lang="zh-CN" altLang="en-US" smtClean="0">
                <a:solidFill>
                  <a:srgbClr val="0000FF"/>
                </a:solidFill>
              </a:rPr>
              <a:t>段相联映象地址映象规则</a:t>
            </a:r>
          </a:p>
        </p:txBody>
      </p:sp>
      <p:graphicFrame>
        <p:nvGraphicFramePr>
          <p:cNvPr id="348166" name="Object 4"/>
          <p:cNvGraphicFramePr>
            <a:graphicFrameLocks noGrp="1" noChangeAspect="1"/>
          </p:cNvGraphicFramePr>
          <p:nvPr>
            <p:ph sz="half" idx="2"/>
          </p:nvPr>
        </p:nvGraphicFramePr>
        <p:xfrm>
          <a:off x="611188" y="1557338"/>
          <a:ext cx="6769100" cy="4935537"/>
        </p:xfrm>
        <a:graphic>
          <a:graphicData uri="http://schemas.openxmlformats.org/presentationml/2006/ole">
            <mc:AlternateContent xmlns:mc="http://schemas.openxmlformats.org/markup-compatibility/2006">
              <mc:Choice xmlns:v="urn:schemas-microsoft-com:vml" Requires="v">
                <p:oleObj spid="_x0000_s348257" name="文档" r:id="rId3" imgW="5029268" imgH="3895681" progId="Word.Document.8">
                  <p:embed/>
                </p:oleObj>
              </mc:Choice>
              <mc:Fallback>
                <p:oleObj name="文档" r:id="rId3" imgW="5029268" imgH="3895681"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6769100" cy="49355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67" name="Text Box 6"/>
          <p:cNvSpPr txBox="1">
            <a:spLocks noChangeArrowheads="1"/>
          </p:cNvSpPr>
          <p:nvPr/>
        </p:nvSpPr>
        <p:spPr bwMode="auto">
          <a:xfrm>
            <a:off x="7108302" y="2665906"/>
            <a:ext cx="2051050" cy="152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lnSpc>
                <a:spcPct val="150000"/>
              </a:lnSpc>
              <a:spcBef>
                <a:spcPct val="50000"/>
              </a:spcBef>
            </a:pPr>
            <a:r>
              <a:rPr lang="zh-CN" altLang="en-US" sz="1600" dirty="0">
                <a:latin typeface="微软雅黑" panose="020B0503020204020204" pitchFamily="34" charset="-122"/>
                <a:ea typeface="微软雅黑" panose="020B0503020204020204" pitchFamily="34" charset="-122"/>
              </a:rPr>
              <a:t>主存内块</a:t>
            </a:r>
            <a:r>
              <a:rPr lang="zh-CN" altLang="en-US" sz="1600" dirty="0">
                <a:solidFill>
                  <a:srgbClr val="FF00FF"/>
                </a:solidFill>
                <a:latin typeface="微软雅黑" panose="020B0503020204020204" pitchFamily="34" charset="-122"/>
                <a:ea typeface="微软雅黑" panose="020B0503020204020204" pitchFamily="34" charset="-122"/>
              </a:rPr>
              <a:t>可以到</a:t>
            </a:r>
            <a:r>
              <a:rPr lang="en-US" altLang="zh-CN" sz="1600" dirty="0">
                <a:solidFill>
                  <a:srgbClr val="FF00FF"/>
                </a:solidFill>
                <a:latin typeface="微软雅黑" panose="020B0503020204020204" pitchFamily="34" charset="-122"/>
                <a:ea typeface="微软雅黑" panose="020B0503020204020204" pitchFamily="34" charset="-122"/>
              </a:rPr>
              <a:t>Cache</a:t>
            </a:r>
            <a:r>
              <a:rPr lang="zh-CN" altLang="en-US" sz="1600" dirty="0">
                <a:solidFill>
                  <a:srgbClr val="FF00FF"/>
                </a:solidFill>
                <a:latin typeface="微软雅黑" panose="020B0503020204020204" pitchFamily="34" charset="-122"/>
                <a:ea typeface="微软雅黑" panose="020B0503020204020204" pitchFamily="34" charset="-122"/>
              </a:rPr>
              <a:t>内任何一个段，但在到段之后只能在段内特定的位置。</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05CBF9D-F5BE-4F93-BDB6-1EEFF1CCCC0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144</a:t>
            </a:fld>
            <a:endParaRPr lang="en-US" altLang="zh-CN"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8" name="Rectangle 2"/>
          <p:cNvSpPr>
            <a:spLocks noGrp="1" noChangeArrowheads="1"/>
          </p:cNvSpPr>
          <p:nvPr>
            <p:ph type="title"/>
          </p:nvPr>
        </p:nvSpPr>
        <p:spPr/>
        <p:txBody>
          <a:bodyPr/>
          <a:lstStyle/>
          <a:p>
            <a:pPr eaLnBrk="1" hangingPunct="1"/>
            <a:r>
              <a:rPr lang="zh-CN" altLang="en-US" sz="3200" smtClean="0">
                <a:latin typeface="楷体_GB2312" pitchFamily="49" charset="-122"/>
              </a:rPr>
              <a:t>段相联映象及其变换</a:t>
            </a:r>
            <a:r>
              <a:rPr lang="zh-CN" altLang="en-US" sz="1600" smtClean="0">
                <a:latin typeface="楷体_GB2312" pitchFamily="49" charset="-122"/>
              </a:rPr>
              <a:t>（续）</a:t>
            </a:r>
          </a:p>
        </p:txBody>
      </p:sp>
      <p:sp>
        <p:nvSpPr>
          <p:cNvPr id="349189" name="Rectangle 3"/>
          <p:cNvSpPr>
            <a:spLocks noGrp="1" noChangeArrowheads="1"/>
          </p:cNvSpPr>
          <p:nvPr>
            <p:ph type="body" sz="half" idx="1"/>
          </p:nvPr>
        </p:nvSpPr>
        <p:spPr>
          <a:xfrm>
            <a:off x="457200" y="1235075"/>
            <a:ext cx="8291513" cy="5146675"/>
          </a:xfrm>
        </p:spPr>
        <p:txBody>
          <a:bodyPr/>
          <a:lstStyle/>
          <a:p>
            <a:pPr eaLnBrk="1" hangingPunct="1">
              <a:lnSpc>
                <a:spcPct val="105000"/>
              </a:lnSpc>
              <a:spcBef>
                <a:spcPct val="5000"/>
              </a:spcBef>
            </a:pPr>
            <a:r>
              <a:rPr lang="zh-CN" altLang="en-US" smtClean="0">
                <a:solidFill>
                  <a:srgbClr val="0000FF"/>
                </a:solidFill>
              </a:rPr>
              <a:t>段相联映象地址变换过程</a:t>
            </a:r>
          </a:p>
        </p:txBody>
      </p:sp>
      <p:graphicFrame>
        <p:nvGraphicFramePr>
          <p:cNvPr id="349190" name="Object 4"/>
          <p:cNvGraphicFramePr>
            <a:graphicFrameLocks noGrp="1" noChangeAspect="1"/>
          </p:cNvGraphicFramePr>
          <p:nvPr>
            <p:ph sz="half" idx="2"/>
          </p:nvPr>
        </p:nvGraphicFramePr>
        <p:xfrm>
          <a:off x="1838325" y="1554163"/>
          <a:ext cx="5045075" cy="5114925"/>
        </p:xfrm>
        <a:graphic>
          <a:graphicData uri="http://schemas.openxmlformats.org/presentationml/2006/ole">
            <mc:AlternateContent xmlns:mc="http://schemas.openxmlformats.org/markup-compatibility/2006">
              <mc:Choice xmlns:v="urn:schemas-microsoft-com:vml" Requires="v">
                <p:oleObj spid="_x0000_s349279" name="文档" r:id="rId3" imgW="5248190" imgH="5314992" progId="Word.Document.8">
                  <p:embed/>
                </p:oleObj>
              </mc:Choice>
              <mc:Fallback>
                <p:oleObj name="文档" r:id="rId3" imgW="5248190" imgH="531499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1554163"/>
                        <a:ext cx="5045075" cy="51149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81D51A4-AECE-4674-B04B-D0B45176E73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145</a:t>
            </a:fld>
            <a:endParaRPr lang="en-US" altLang="zh-CN"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Rectangle 2"/>
          <p:cNvSpPr>
            <a:spLocks noGrp="1" noChangeArrowheads="1"/>
          </p:cNvSpPr>
          <p:nvPr>
            <p:ph type="body" idx="1"/>
          </p:nvPr>
        </p:nvSpPr>
        <p:spPr>
          <a:xfrm>
            <a:off x="323850" y="1196975"/>
            <a:ext cx="8610600" cy="5056188"/>
          </a:xfrm>
        </p:spPr>
        <p:txBody>
          <a:bodyPr/>
          <a:lstStyle/>
          <a:p>
            <a:pPr eaLnBrk="1" hangingPunct="1">
              <a:lnSpc>
                <a:spcPct val="190000"/>
              </a:lnSpc>
              <a:spcBef>
                <a:spcPct val="0"/>
              </a:spcBef>
            </a:pPr>
            <a:r>
              <a:rPr lang="zh-CN" altLang="en-US" dirty="0" smtClean="0">
                <a:solidFill>
                  <a:srgbClr val="0000FF"/>
                </a:solidFill>
                <a:latin typeface="楷体_GB2312" pitchFamily="49" charset="-122"/>
              </a:rPr>
              <a:t>段相联映象方式的优缺点</a:t>
            </a:r>
          </a:p>
          <a:p>
            <a:pPr lvl="1" eaLnBrk="1" hangingPunct="1">
              <a:lnSpc>
                <a:spcPct val="190000"/>
              </a:lnSpc>
              <a:spcBef>
                <a:spcPct val="0"/>
              </a:spcBef>
            </a:pPr>
            <a:r>
              <a:rPr lang="zh-CN" altLang="en-US" dirty="0" smtClean="0">
                <a:solidFill>
                  <a:srgbClr val="0000FF"/>
                </a:solidFill>
                <a:latin typeface="楷体_GB2312" pitchFamily="49" charset="-122"/>
              </a:rPr>
              <a:t>主要优点：</a:t>
            </a:r>
          </a:p>
          <a:p>
            <a:pPr lvl="2" eaLnBrk="1" hangingPunct="1">
              <a:lnSpc>
                <a:spcPct val="190000"/>
              </a:lnSpc>
              <a:spcBef>
                <a:spcPct val="0"/>
              </a:spcBef>
            </a:pPr>
            <a:r>
              <a:rPr lang="zh-CN" altLang="en-US" dirty="0" smtClean="0">
                <a:solidFill>
                  <a:srgbClr val="FF0000"/>
                </a:solidFill>
                <a:latin typeface="楷体_GB2312" pitchFamily="49" charset="-122"/>
              </a:rPr>
              <a:t>段表比较简单，实现的成本低。</a:t>
            </a:r>
          </a:p>
          <a:p>
            <a:pPr lvl="3" eaLnBrk="1" hangingPunct="1">
              <a:lnSpc>
                <a:spcPct val="190000"/>
              </a:lnSpc>
              <a:spcBef>
                <a:spcPct val="0"/>
              </a:spcBef>
            </a:pPr>
            <a:r>
              <a:rPr lang="zh-CN" altLang="en-US" dirty="0" smtClean="0">
                <a:latin typeface="楷体_GB2312" pitchFamily="49" charset="-122"/>
              </a:rPr>
              <a:t>例如：一个容量为</a:t>
            </a:r>
            <a:r>
              <a:rPr lang="en-US" altLang="zh-CN" dirty="0" smtClean="0">
                <a:latin typeface="楷体_GB2312" pitchFamily="49" charset="-122"/>
              </a:rPr>
              <a:t>256KB</a:t>
            </a:r>
            <a:r>
              <a:rPr lang="zh-CN" altLang="en-US" dirty="0" smtClean="0">
                <a:latin typeface="楷体_GB2312" pitchFamily="49" charset="-122"/>
              </a:rPr>
              <a:t>的</a:t>
            </a:r>
            <a:r>
              <a:rPr lang="en-US" altLang="zh-CN" dirty="0" smtClean="0">
                <a:latin typeface="楷体_GB2312" pitchFamily="49" charset="-122"/>
              </a:rPr>
              <a:t>Cache</a:t>
            </a:r>
            <a:r>
              <a:rPr lang="zh-CN" altLang="en-US" dirty="0" smtClean="0">
                <a:latin typeface="楷体_GB2312" pitchFamily="49" charset="-122"/>
              </a:rPr>
              <a:t>，分成</a:t>
            </a:r>
            <a:r>
              <a:rPr lang="en-US" altLang="zh-CN" dirty="0" smtClean="0">
                <a:latin typeface="楷体_GB2312" pitchFamily="49" charset="-122"/>
              </a:rPr>
              <a:t>8</a:t>
            </a:r>
            <a:r>
              <a:rPr lang="zh-CN" altLang="en-US" dirty="0" smtClean="0">
                <a:latin typeface="楷体_GB2312" pitchFamily="49" charset="-122"/>
              </a:rPr>
              <a:t>个段，每段</a:t>
            </a:r>
            <a:r>
              <a:rPr lang="en-US" altLang="zh-CN" dirty="0" smtClean="0">
                <a:latin typeface="楷体_GB2312" pitchFamily="49" charset="-122"/>
              </a:rPr>
              <a:t>2048</a:t>
            </a:r>
            <a:r>
              <a:rPr lang="zh-CN" altLang="en-US" dirty="0" smtClean="0">
                <a:latin typeface="楷体_GB2312" pitchFamily="49" charset="-122"/>
              </a:rPr>
              <a:t>块，每块</a:t>
            </a:r>
            <a:r>
              <a:rPr lang="en-US" altLang="zh-CN" dirty="0" smtClean="0">
                <a:latin typeface="楷体_GB2312" pitchFamily="49" charset="-122"/>
              </a:rPr>
              <a:t>16B</a:t>
            </a:r>
            <a:r>
              <a:rPr lang="zh-CN" altLang="en-US" dirty="0" smtClean="0">
                <a:latin typeface="楷体_GB2312" pitchFamily="49" charset="-122"/>
              </a:rPr>
              <a:t>。</a:t>
            </a:r>
          </a:p>
          <a:p>
            <a:pPr lvl="3" eaLnBrk="1" hangingPunct="1">
              <a:lnSpc>
                <a:spcPct val="190000"/>
              </a:lnSpc>
              <a:spcBef>
                <a:spcPct val="0"/>
              </a:spcBef>
            </a:pPr>
            <a:r>
              <a:rPr lang="zh-CN" altLang="en-US" dirty="0" smtClean="0">
                <a:latin typeface="楷体_GB2312" pitchFamily="49" charset="-122"/>
              </a:rPr>
              <a:t>在段表存储器中只需要存</a:t>
            </a:r>
            <a:r>
              <a:rPr lang="en-US" altLang="zh-CN" dirty="0" smtClean="0">
                <a:latin typeface="楷体_GB2312" pitchFamily="49" charset="-122"/>
              </a:rPr>
              <a:t>8</a:t>
            </a:r>
            <a:r>
              <a:rPr lang="zh-CN" altLang="en-US" dirty="0" smtClean="0">
                <a:latin typeface="楷体_GB2312" pitchFamily="49" charset="-122"/>
              </a:rPr>
              <a:t>个主存地址的段号</a:t>
            </a:r>
            <a:r>
              <a:rPr lang="en-US" altLang="zh-CN" dirty="0" smtClean="0">
                <a:latin typeface="楷体_GB2312" pitchFamily="49" charset="-122"/>
              </a:rPr>
              <a:t>,</a:t>
            </a:r>
          </a:p>
          <a:p>
            <a:pPr lvl="3" eaLnBrk="1" hangingPunct="1">
              <a:lnSpc>
                <a:spcPct val="190000"/>
              </a:lnSpc>
              <a:spcBef>
                <a:spcPct val="0"/>
              </a:spcBef>
            </a:pPr>
            <a:r>
              <a:rPr lang="zh-CN" altLang="en-US" dirty="0" smtClean="0">
                <a:latin typeface="楷体_GB2312" pitchFamily="49" charset="-122"/>
              </a:rPr>
              <a:t>而在块表中要存储</a:t>
            </a:r>
            <a:r>
              <a:rPr lang="en-US" altLang="zh-CN" dirty="0" smtClean="0">
                <a:latin typeface="楷体_GB2312" pitchFamily="49" charset="-122"/>
              </a:rPr>
              <a:t>8×2048</a:t>
            </a:r>
            <a:r>
              <a:rPr lang="zh-CN" altLang="en-US" dirty="0" smtClean="0">
                <a:latin typeface="楷体_GB2312" pitchFamily="49" charset="-122"/>
              </a:rPr>
              <a:t>＝</a:t>
            </a:r>
            <a:r>
              <a:rPr lang="en-US" altLang="zh-CN" dirty="0" smtClean="0">
                <a:latin typeface="楷体_GB2312" pitchFamily="49" charset="-122"/>
              </a:rPr>
              <a:t>16384</a:t>
            </a:r>
            <a:r>
              <a:rPr lang="zh-CN" altLang="en-US" dirty="0" smtClean="0">
                <a:latin typeface="楷体_GB2312" pitchFamily="49" charset="-122"/>
              </a:rPr>
              <a:t>个区号，</a:t>
            </a:r>
          </a:p>
          <a:p>
            <a:pPr lvl="3" eaLnBrk="1" hangingPunct="1">
              <a:lnSpc>
                <a:spcPct val="190000"/>
              </a:lnSpc>
              <a:spcBef>
                <a:spcPct val="0"/>
              </a:spcBef>
            </a:pPr>
            <a:r>
              <a:rPr lang="zh-CN" altLang="en-US" dirty="0" smtClean="0">
                <a:latin typeface="楷体_GB2312" pitchFamily="49" charset="-122"/>
              </a:rPr>
              <a:t>两者相差</a:t>
            </a:r>
            <a:r>
              <a:rPr lang="en-US" altLang="zh-CN" dirty="0" smtClean="0">
                <a:latin typeface="楷体_GB2312" pitchFamily="49" charset="-122"/>
              </a:rPr>
              <a:t>2000</a:t>
            </a:r>
            <a:r>
              <a:rPr lang="zh-CN" altLang="en-US" dirty="0" smtClean="0">
                <a:latin typeface="楷体_GB2312" pitchFamily="49" charset="-122"/>
              </a:rPr>
              <a:t>多倍。</a:t>
            </a:r>
          </a:p>
          <a:p>
            <a:pPr lvl="1" eaLnBrk="1" hangingPunct="1">
              <a:lnSpc>
                <a:spcPct val="190000"/>
              </a:lnSpc>
              <a:spcBef>
                <a:spcPct val="0"/>
              </a:spcBef>
            </a:pPr>
            <a:r>
              <a:rPr lang="zh-CN" altLang="en-US" dirty="0" smtClean="0">
                <a:solidFill>
                  <a:srgbClr val="0000FF"/>
                </a:solidFill>
                <a:latin typeface="楷体_GB2312" pitchFamily="49" charset="-122"/>
              </a:rPr>
              <a:t>主要缺点：</a:t>
            </a:r>
          </a:p>
          <a:p>
            <a:pPr lvl="2" eaLnBrk="1" hangingPunct="1">
              <a:lnSpc>
                <a:spcPct val="190000"/>
              </a:lnSpc>
              <a:spcBef>
                <a:spcPct val="0"/>
              </a:spcBef>
            </a:pPr>
            <a:r>
              <a:rPr lang="zh-CN" altLang="en-US" dirty="0" smtClean="0">
                <a:latin typeface="楷体_GB2312" pitchFamily="49" charset="-122"/>
              </a:rPr>
              <a:t>当发生段失效时，要把本段内已经建立起来的所有映象关系全部撤消。</a:t>
            </a:r>
          </a:p>
        </p:txBody>
      </p:sp>
      <p:sp>
        <p:nvSpPr>
          <p:cNvPr id="350213" name="Rectangle 3"/>
          <p:cNvSpPr>
            <a:spLocks noGrp="1" noChangeArrowheads="1"/>
          </p:cNvSpPr>
          <p:nvPr>
            <p:ph type="title"/>
          </p:nvPr>
        </p:nvSpPr>
        <p:spPr>
          <a:xfrm>
            <a:off x="468313" y="404813"/>
            <a:ext cx="8243887" cy="576262"/>
          </a:xfrm>
          <a:noFill/>
        </p:spPr>
        <p:txBody>
          <a:bodyPr/>
          <a:lstStyle/>
          <a:p>
            <a:pPr eaLnBrk="1" hangingPunct="1"/>
            <a:r>
              <a:rPr lang="zh-CN" altLang="en-US" sz="3200" smtClean="0"/>
              <a:t>段相联映象及其变换</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F888D41-1A7F-4F9F-8EC9-26CB23963B5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146</a:t>
            </a:fld>
            <a:endParaRPr lang="en-US" altLang="zh-CN"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6" name="Rectangle 2"/>
          <p:cNvSpPr>
            <a:spLocks noGrp="1" noChangeArrowheads="1"/>
          </p:cNvSpPr>
          <p:nvPr>
            <p:ph type="title"/>
          </p:nvPr>
        </p:nvSpPr>
        <p:spPr>
          <a:xfrm>
            <a:off x="2743200" y="228600"/>
            <a:ext cx="2514600" cy="457200"/>
          </a:xfrm>
        </p:spPr>
        <p:txBody>
          <a:bodyPr/>
          <a:lstStyle/>
          <a:p>
            <a:pPr eaLnBrk="1" hangingPunct="1"/>
            <a:r>
              <a:rPr lang="zh-CN" altLang="en-US" sz="2800" b="1" smtClean="0">
                <a:latin typeface="宋体" pitchFamily="2" charset="-122"/>
              </a:rPr>
              <a:t>举例说明</a:t>
            </a:r>
            <a:r>
              <a:rPr lang="zh-CN" altLang="en-US" sz="2800" b="1" smtClean="0"/>
              <a:t> </a:t>
            </a:r>
          </a:p>
        </p:txBody>
      </p:sp>
      <p:sp>
        <p:nvSpPr>
          <p:cNvPr id="770051" name="Text Box 3"/>
          <p:cNvSpPr txBox="1">
            <a:spLocks noChangeArrowheads="1"/>
          </p:cNvSpPr>
          <p:nvPr/>
        </p:nvSpPr>
        <p:spPr bwMode="auto">
          <a:xfrm>
            <a:off x="318001" y="734478"/>
            <a:ext cx="8153400" cy="830997"/>
          </a:xfrm>
          <a:prstGeom prst="rect">
            <a:avLst/>
          </a:prstGeom>
          <a:noFill/>
          <a:ln w="12700" cap="sq">
            <a:noFill/>
            <a:miter lim="800000"/>
            <a:headEnd type="none" w="sm" len="sm"/>
            <a:tailEnd type="none" w="sm" len="sm"/>
          </a:ln>
          <a:effectLst/>
        </p:spPr>
        <p:txBody>
          <a:bodyPr>
            <a:spAutoFit/>
          </a:bodyPr>
          <a:lstStyle/>
          <a:p>
            <a:pPr algn="l">
              <a:spcBef>
                <a:spcPct val="50000"/>
              </a:spcBef>
              <a:buSzTx/>
              <a:defRPr/>
            </a:pPr>
            <a:r>
              <a:rPr kumimoji="1" lang="zh-CN" altLang="en-US" sz="2400" dirty="0" smtClean="0">
                <a:solidFill>
                  <a:srgbClr val="000000"/>
                </a:solidFill>
                <a:effectLst>
                  <a:outerShdw blurRad="38100" dist="38100" dir="2700000" algn="tl">
                    <a:srgbClr val="FFFFFF"/>
                  </a:outerShdw>
                </a:effectLst>
                <a:latin typeface="宋体" pitchFamily="2" charset="-122"/>
                <a:ea typeface="宋体" pitchFamily="2" charset="-122"/>
              </a:rPr>
              <a:t>主存容量</a:t>
            </a:r>
            <a:r>
              <a:rPr kumimoji="1" lang="zh-CN" altLang="en-US" sz="2400" dirty="0">
                <a:solidFill>
                  <a:srgbClr val="000000"/>
                </a:solidFill>
                <a:effectLst>
                  <a:outerShdw blurRad="38100" dist="38100" dir="2700000" algn="tl">
                    <a:srgbClr val="FFFFFF"/>
                  </a:outerShdw>
                </a:effectLst>
                <a:latin typeface="宋体" pitchFamily="2" charset="-122"/>
                <a:ea typeface="宋体" pitchFamily="2" charset="-122"/>
              </a:rPr>
              <a:t>为</a:t>
            </a:r>
            <a:r>
              <a:rPr kumimoji="1" lang="en-US" altLang="zh-CN" sz="2400" dirty="0">
                <a:solidFill>
                  <a:srgbClr val="000000"/>
                </a:solidFill>
                <a:effectLst>
                  <a:outerShdw blurRad="38100" dist="38100" dir="2700000" algn="tl">
                    <a:srgbClr val="FFFFFF"/>
                  </a:outerShdw>
                </a:effectLst>
                <a:latin typeface="Tahoma" pitchFamily="34" charset="0"/>
                <a:ea typeface="宋体" pitchFamily="2" charset="-122"/>
              </a:rPr>
              <a:t>1MB</a:t>
            </a:r>
            <a:r>
              <a:rPr kumimoji="1" lang="zh-CN" altLang="en-US" sz="2400" dirty="0">
                <a:solidFill>
                  <a:srgbClr val="000000"/>
                </a:solidFill>
                <a:effectLst>
                  <a:outerShdw blurRad="38100" dist="38100" dir="2700000" algn="tl">
                    <a:srgbClr val="FFFFFF"/>
                  </a:outerShdw>
                </a:effectLst>
                <a:latin typeface="Tahoma" pitchFamily="34" charset="0"/>
                <a:ea typeface="宋体" pitchFamily="2" charset="-122"/>
              </a:rPr>
              <a:t>，</a:t>
            </a:r>
            <a:r>
              <a:rPr kumimoji="1" lang="zh-CN" altLang="en-US" sz="2400" dirty="0">
                <a:solidFill>
                  <a:srgbClr val="000000"/>
                </a:solidFill>
                <a:effectLst>
                  <a:outerShdw blurRad="38100" dist="38100" dir="2700000" algn="tl">
                    <a:srgbClr val="FFFFFF"/>
                  </a:outerShdw>
                </a:effectLst>
                <a:latin typeface="宋体" pitchFamily="2" charset="-122"/>
                <a:ea typeface="宋体" pitchFamily="2" charset="-122"/>
              </a:rPr>
              <a:t>缓存容量为</a:t>
            </a:r>
            <a:r>
              <a:rPr kumimoji="1" lang="en-US" altLang="zh-CN" sz="2400" dirty="0">
                <a:solidFill>
                  <a:srgbClr val="000000"/>
                </a:solidFill>
                <a:effectLst>
                  <a:outerShdw blurRad="38100" dist="38100" dir="2700000" algn="tl">
                    <a:srgbClr val="FFFFFF"/>
                  </a:outerShdw>
                </a:effectLst>
                <a:latin typeface="Tahoma" pitchFamily="34" charset="0"/>
                <a:ea typeface="宋体" pitchFamily="2" charset="-122"/>
              </a:rPr>
              <a:t>32KB</a:t>
            </a:r>
            <a:r>
              <a:rPr kumimoji="1" lang="zh-CN" altLang="en-US" sz="2400" dirty="0">
                <a:solidFill>
                  <a:srgbClr val="000000"/>
                </a:solidFill>
                <a:effectLst>
                  <a:outerShdw blurRad="38100" dist="38100" dir="2700000" algn="tl">
                    <a:srgbClr val="FFFFFF"/>
                  </a:outerShdw>
                </a:effectLst>
                <a:latin typeface="宋体" pitchFamily="2" charset="-122"/>
                <a:ea typeface="宋体" pitchFamily="2" charset="-122"/>
              </a:rPr>
              <a:t>，每块为</a:t>
            </a:r>
            <a:r>
              <a:rPr kumimoji="1" lang="en-US" altLang="zh-CN" sz="2400" dirty="0">
                <a:solidFill>
                  <a:srgbClr val="000000"/>
                </a:solidFill>
                <a:effectLst>
                  <a:outerShdw blurRad="38100" dist="38100" dir="2700000" algn="tl">
                    <a:srgbClr val="FFFFFF"/>
                  </a:outerShdw>
                </a:effectLst>
                <a:latin typeface="Tahoma" pitchFamily="34" charset="0"/>
                <a:ea typeface="宋体" pitchFamily="2" charset="-122"/>
              </a:rPr>
              <a:t>64</a:t>
            </a:r>
            <a:r>
              <a:rPr kumimoji="1" lang="zh-CN" altLang="en-US" sz="2400" dirty="0">
                <a:solidFill>
                  <a:srgbClr val="000000"/>
                </a:solidFill>
                <a:effectLst>
                  <a:outerShdw blurRad="38100" dist="38100" dir="2700000" algn="tl">
                    <a:srgbClr val="FFFFFF"/>
                  </a:outerShdw>
                </a:effectLst>
                <a:latin typeface="宋体" pitchFamily="2" charset="-122"/>
                <a:ea typeface="宋体" pitchFamily="2" charset="-122"/>
              </a:rPr>
              <a:t>个字节，缓存共分</a:t>
            </a:r>
            <a:r>
              <a:rPr kumimoji="1" lang="en-US" altLang="zh-CN" sz="2400" dirty="0">
                <a:solidFill>
                  <a:srgbClr val="000000"/>
                </a:solidFill>
                <a:effectLst>
                  <a:outerShdw blurRad="38100" dist="38100" dir="2700000" algn="tl">
                    <a:srgbClr val="FFFFFF"/>
                  </a:outerShdw>
                </a:effectLst>
                <a:latin typeface="Tahoma" pitchFamily="34" charset="0"/>
                <a:ea typeface="宋体" pitchFamily="2" charset="-122"/>
              </a:rPr>
              <a:t>128</a:t>
            </a:r>
            <a:r>
              <a:rPr kumimoji="1" lang="zh-CN" altLang="en-US" sz="2400" dirty="0">
                <a:solidFill>
                  <a:srgbClr val="000000"/>
                </a:solidFill>
                <a:effectLst>
                  <a:outerShdw blurRad="38100" dist="38100" dir="2700000" algn="tl">
                    <a:srgbClr val="FFFFFF"/>
                  </a:outerShdw>
                </a:effectLst>
                <a:latin typeface="宋体" pitchFamily="2" charset="-122"/>
                <a:ea typeface="宋体" pitchFamily="2" charset="-122"/>
              </a:rPr>
              <a:t>组。</a:t>
            </a:r>
          </a:p>
        </p:txBody>
      </p:sp>
      <p:sp>
        <p:nvSpPr>
          <p:cNvPr id="351238" name="Text Box 4"/>
          <p:cNvSpPr txBox="1">
            <a:spLocks noChangeArrowheads="1"/>
          </p:cNvSpPr>
          <p:nvPr/>
        </p:nvSpPr>
        <p:spPr bwMode="auto">
          <a:xfrm>
            <a:off x="762000" y="1562869"/>
            <a:ext cx="8077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zh-CN" altLang="en-US" sz="2000" dirty="0">
                <a:solidFill>
                  <a:srgbClr val="000000"/>
                </a:solidFill>
                <a:latin typeface="微软雅黑" panose="020B0503020204020204" pitchFamily="34" charset="-122"/>
                <a:ea typeface="微软雅黑" panose="020B0503020204020204" pitchFamily="34" charset="-122"/>
              </a:rPr>
              <a:t>请写出：</a:t>
            </a:r>
          </a:p>
          <a:p>
            <a:pPr algn="l" eaLnBrk="1" hangingPunct="1">
              <a:spcBef>
                <a:spcPct val="50000"/>
              </a:spcBef>
              <a:buSzTx/>
            </a:pPr>
            <a:r>
              <a:rPr kumimoji="1" lang="zh-CN" altLang="en-US" sz="2000" dirty="0">
                <a:solidFill>
                  <a:srgbClr val="000000"/>
                </a:solidFill>
                <a:latin typeface="微软雅黑" panose="020B0503020204020204" pitchFamily="34" charset="-122"/>
                <a:ea typeface="微软雅黑" panose="020B0503020204020204" pitchFamily="34" charset="-122"/>
              </a:rPr>
              <a:t>    （</a:t>
            </a:r>
            <a:r>
              <a:rPr kumimoji="1" lang="en-US" altLang="zh-CN" sz="2000" dirty="0">
                <a:solidFill>
                  <a:srgbClr val="000000"/>
                </a:solidFill>
                <a:latin typeface="微软雅黑" panose="020B0503020204020204" pitchFamily="34" charset="-122"/>
                <a:ea typeface="微软雅黑" panose="020B0503020204020204" pitchFamily="34" charset="-122"/>
              </a:rPr>
              <a:t>1</a:t>
            </a:r>
            <a:r>
              <a:rPr kumimoji="1" lang="zh-CN" altLang="en-US" sz="2000" dirty="0">
                <a:solidFill>
                  <a:srgbClr val="000000"/>
                </a:solidFill>
                <a:latin typeface="微软雅黑" panose="020B0503020204020204" pitchFamily="34" charset="-122"/>
                <a:ea typeface="微软雅黑" panose="020B0503020204020204" pitchFamily="34" charset="-122"/>
              </a:rPr>
              <a:t>）主存与</a:t>
            </a:r>
            <a:r>
              <a:rPr kumimoji="1" lang="en-US" altLang="zh-CN" sz="2000" dirty="0">
                <a:solidFill>
                  <a:srgbClr val="000000"/>
                </a:solidFill>
                <a:latin typeface="微软雅黑" panose="020B0503020204020204" pitchFamily="34" charset="-122"/>
                <a:ea typeface="微软雅黑" panose="020B0503020204020204" pitchFamily="34" charset="-122"/>
              </a:rPr>
              <a:t>Cache</a:t>
            </a:r>
            <a:r>
              <a:rPr kumimoji="1" lang="zh-CN" altLang="en-US" sz="2000" dirty="0">
                <a:solidFill>
                  <a:srgbClr val="000000"/>
                </a:solidFill>
                <a:latin typeface="微软雅黑" panose="020B0503020204020204" pitchFamily="34" charset="-122"/>
                <a:ea typeface="微软雅黑" panose="020B0503020204020204" pitchFamily="34" charset="-122"/>
              </a:rPr>
              <a:t>的格式；</a:t>
            </a:r>
          </a:p>
          <a:p>
            <a:pPr algn="l" eaLnBrk="1" hangingPunct="1">
              <a:spcBef>
                <a:spcPct val="50000"/>
              </a:spcBef>
              <a:buSzTx/>
            </a:pPr>
            <a:r>
              <a:rPr kumimoji="1" lang="zh-CN" altLang="en-US" sz="2000" dirty="0">
                <a:solidFill>
                  <a:srgbClr val="000000"/>
                </a:solidFill>
                <a:latin typeface="微软雅黑" panose="020B0503020204020204" pitchFamily="34" charset="-122"/>
                <a:ea typeface="微软雅黑" panose="020B0503020204020204" pitchFamily="34" charset="-122"/>
              </a:rPr>
              <a:t>    （</a:t>
            </a:r>
            <a:r>
              <a:rPr kumimoji="1" lang="en-US" altLang="zh-CN" sz="2000" dirty="0">
                <a:solidFill>
                  <a:srgbClr val="000000"/>
                </a:solidFill>
                <a:latin typeface="微软雅黑" panose="020B0503020204020204" pitchFamily="34" charset="-122"/>
                <a:ea typeface="微软雅黑" panose="020B0503020204020204" pitchFamily="34" charset="-122"/>
              </a:rPr>
              <a:t>2</a:t>
            </a:r>
            <a:r>
              <a:rPr kumimoji="1" lang="zh-CN" altLang="en-US" sz="2000" dirty="0">
                <a:solidFill>
                  <a:srgbClr val="000000"/>
                </a:solidFill>
                <a:latin typeface="微软雅黑" panose="020B0503020204020204" pitchFamily="34" charset="-122"/>
                <a:ea typeface="微软雅黑" panose="020B0503020204020204" pitchFamily="34" charset="-122"/>
              </a:rPr>
              <a:t>）相关存储器的格式与容量</a:t>
            </a:r>
          </a:p>
        </p:txBody>
      </p:sp>
      <p:sp>
        <p:nvSpPr>
          <p:cNvPr id="770053" name="Text Box 5"/>
          <p:cNvSpPr txBox="1">
            <a:spLocks noChangeArrowheads="1"/>
          </p:cNvSpPr>
          <p:nvPr/>
        </p:nvSpPr>
        <p:spPr bwMode="auto">
          <a:xfrm>
            <a:off x="228600" y="2895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zh-CN" altLang="en-US" sz="2400">
                <a:solidFill>
                  <a:schemeClr val="accent2"/>
                </a:solidFill>
                <a:latin typeface="Times New Roman" pitchFamily="18" charset="0"/>
                <a:ea typeface="宋体" pitchFamily="2" charset="-122"/>
              </a:rPr>
              <a:t>解：</a:t>
            </a:r>
          </a:p>
        </p:txBody>
      </p:sp>
      <p:grpSp>
        <p:nvGrpSpPr>
          <p:cNvPr id="2" name="Group 6"/>
          <p:cNvGrpSpPr>
            <a:grpSpLocks/>
          </p:cNvGrpSpPr>
          <p:nvPr/>
        </p:nvGrpSpPr>
        <p:grpSpPr bwMode="auto">
          <a:xfrm>
            <a:off x="914400" y="3124200"/>
            <a:ext cx="6172200" cy="838200"/>
            <a:chOff x="576" y="1968"/>
            <a:chExt cx="3888" cy="528"/>
          </a:xfrm>
        </p:grpSpPr>
        <p:sp>
          <p:nvSpPr>
            <p:cNvPr id="351258" name="Text Box 7"/>
            <p:cNvSpPr txBox="1">
              <a:spLocks noChangeArrowheads="1"/>
            </p:cNvSpPr>
            <p:nvPr/>
          </p:nvSpPr>
          <p:spPr bwMode="auto">
            <a:xfrm>
              <a:off x="576" y="216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zh-CN" altLang="en-US" sz="2000">
                  <a:solidFill>
                    <a:schemeClr val="accent2"/>
                  </a:solidFill>
                  <a:latin typeface="Times New Roman" pitchFamily="18" charset="0"/>
                  <a:ea typeface="宋体" pitchFamily="2" charset="-122"/>
                </a:rPr>
                <a:t>主存地址：</a:t>
              </a:r>
              <a:r>
                <a:rPr kumimoji="1" lang="zh-CN" altLang="en-US" sz="2400" b="0">
                  <a:solidFill>
                    <a:schemeClr val="accent2"/>
                  </a:solidFill>
                  <a:latin typeface="Times New Roman" pitchFamily="18" charset="0"/>
                  <a:ea typeface="宋体" pitchFamily="2" charset="-122"/>
                </a:rPr>
                <a:t> </a:t>
              </a:r>
            </a:p>
          </p:txBody>
        </p:sp>
        <p:grpSp>
          <p:nvGrpSpPr>
            <p:cNvPr id="351259" name="Group 8"/>
            <p:cNvGrpSpPr>
              <a:grpSpLocks/>
            </p:cNvGrpSpPr>
            <p:nvPr/>
          </p:nvGrpSpPr>
          <p:grpSpPr bwMode="auto">
            <a:xfrm>
              <a:off x="1584" y="2208"/>
              <a:ext cx="2736" cy="288"/>
              <a:chOff x="3240" y="4092"/>
              <a:chExt cx="4860" cy="468"/>
            </a:xfrm>
          </p:grpSpPr>
          <p:sp>
            <p:nvSpPr>
              <p:cNvPr id="351261" name="Text Box 9"/>
              <p:cNvSpPr txBox="1">
                <a:spLocks noChangeArrowheads="1"/>
              </p:cNvSpPr>
              <p:nvPr/>
            </p:nvSpPr>
            <p:spPr bwMode="auto">
              <a:xfrm>
                <a:off x="3240" y="4092"/>
                <a:ext cx="126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区号</a:t>
                </a:r>
              </a:p>
            </p:txBody>
          </p:sp>
          <p:sp>
            <p:nvSpPr>
              <p:cNvPr id="351262" name="Text Box 10"/>
              <p:cNvSpPr txBox="1">
                <a:spLocks noChangeArrowheads="1"/>
              </p:cNvSpPr>
              <p:nvPr/>
            </p:nvSpPr>
            <p:spPr bwMode="auto">
              <a:xfrm>
                <a:off x="4500" y="4092"/>
                <a:ext cx="126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组号</a:t>
                </a:r>
              </a:p>
            </p:txBody>
          </p:sp>
          <p:sp>
            <p:nvSpPr>
              <p:cNvPr id="351263" name="Text Box 11"/>
              <p:cNvSpPr txBox="1">
                <a:spLocks noChangeArrowheads="1"/>
              </p:cNvSpPr>
              <p:nvPr/>
            </p:nvSpPr>
            <p:spPr bwMode="auto">
              <a:xfrm>
                <a:off x="5760" y="4092"/>
                <a:ext cx="108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块号</a:t>
                </a:r>
              </a:p>
            </p:txBody>
          </p:sp>
          <p:sp>
            <p:nvSpPr>
              <p:cNvPr id="351264" name="Text Box 12"/>
              <p:cNvSpPr txBox="1">
                <a:spLocks noChangeArrowheads="1"/>
              </p:cNvSpPr>
              <p:nvPr/>
            </p:nvSpPr>
            <p:spPr bwMode="auto">
              <a:xfrm>
                <a:off x="6840" y="4092"/>
                <a:ext cx="126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块内地址</a:t>
                </a:r>
              </a:p>
            </p:txBody>
          </p:sp>
        </p:grpSp>
        <p:sp>
          <p:nvSpPr>
            <p:cNvPr id="351260" name="Text Box 13"/>
            <p:cNvSpPr txBox="1">
              <a:spLocks noChangeArrowheads="1"/>
            </p:cNvSpPr>
            <p:nvPr/>
          </p:nvSpPr>
          <p:spPr bwMode="auto">
            <a:xfrm>
              <a:off x="1536" y="1968"/>
              <a:ext cx="29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en-US" altLang="zh-CN" dirty="0">
                  <a:solidFill>
                    <a:schemeClr val="accent2"/>
                  </a:solidFill>
                  <a:latin typeface="Times New Roman" pitchFamily="18" charset="0"/>
                  <a:ea typeface="宋体" pitchFamily="2" charset="-122"/>
                </a:rPr>
                <a:t>19           15 14            8 7            6 5         0 </a:t>
              </a:r>
            </a:p>
          </p:txBody>
        </p:sp>
      </p:grpSp>
      <p:grpSp>
        <p:nvGrpSpPr>
          <p:cNvPr id="4" name="Group 14"/>
          <p:cNvGrpSpPr>
            <a:grpSpLocks/>
          </p:cNvGrpSpPr>
          <p:nvPr/>
        </p:nvGrpSpPr>
        <p:grpSpPr bwMode="auto">
          <a:xfrm>
            <a:off x="914400" y="4038600"/>
            <a:ext cx="6172200" cy="838200"/>
            <a:chOff x="576" y="2688"/>
            <a:chExt cx="3888" cy="528"/>
          </a:xfrm>
        </p:grpSpPr>
        <p:sp>
          <p:nvSpPr>
            <p:cNvPr id="351252" name="Text Box 15"/>
            <p:cNvSpPr txBox="1">
              <a:spLocks noChangeArrowheads="1"/>
            </p:cNvSpPr>
            <p:nvPr/>
          </p:nvSpPr>
          <p:spPr bwMode="auto">
            <a:xfrm>
              <a:off x="576" y="288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zh-CN" altLang="en-US">
                  <a:solidFill>
                    <a:schemeClr val="accent2"/>
                  </a:solidFill>
                  <a:latin typeface="Times New Roman" pitchFamily="18" charset="0"/>
                  <a:ea typeface="宋体" pitchFamily="2" charset="-122"/>
                </a:rPr>
                <a:t>缓存地址： </a:t>
              </a:r>
            </a:p>
          </p:txBody>
        </p:sp>
        <p:grpSp>
          <p:nvGrpSpPr>
            <p:cNvPr id="351253" name="Group 16"/>
            <p:cNvGrpSpPr>
              <a:grpSpLocks/>
            </p:cNvGrpSpPr>
            <p:nvPr/>
          </p:nvGrpSpPr>
          <p:grpSpPr bwMode="auto">
            <a:xfrm>
              <a:off x="1632" y="2928"/>
              <a:ext cx="2784" cy="288"/>
              <a:chOff x="3240" y="6120"/>
              <a:chExt cx="3420" cy="468"/>
            </a:xfrm>
          </p:grpSpPr>
          <p:sp>
            <p:nvSpPr>
              <p:cNvPr id="351255" name="Text Box 17"/>
              <p:cNvSpPr txBox="1">
                <a:spLocks noChangeArrowheads="1"/>
              </p:cNvSpPr>
              <p:nvPr/>
            </p:nvSpPr>
            <p:spPr bwMode="auto">
              <a:xfrm>
                <a:off x="3240" y="6120"/>
                <a:ext cx="126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组号</a:t>
                </a:r>
              </a:p>
            </p:txBody>
          </p:sp>
          <p:sp>
            <p:nvSpPr>
              <p:cNvPr id="351256" name="Text Box 18"/>
              <p:cNvSpPr txBox="1">
                <a:spLocks noChangeArrowheads="1"/>
              </p:cNvSpPr>
              <p:nvPr/>
            </p:nvSpPr>
            <p:spPr bwMode="auto">
              <a:xfrm>
                <a:off x="4500" y="6120"/>
                <a:ext cx="90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块号</a:t>
                </a:r>
              </a:p>
            </p:txBody>
          </p:sp>
          <p:sp>
            <p:nvSpPr>
              <p:cNvPr id="351257" name="Text Box 19"/>
              <p:cNvSpPr txBox="1">
                <a:spLocks noChangeArrowheads="1"/>
              </p:cNvSpPr>
              <p:nvPr/>
            </p:nvSpPr>
            <p:spPr bwMode="auto">
              <a:xfrm>
                <a:off x="5400" y="6120"/>
                <a:ext cx="1260" cy="46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块内地址</a:t>
                </a:r>
              </a:p>
            </p:txBody>
          </p:sp>
        </p:grpSp>
        <p:sp>
          <p:nvSpPr>
            <p:cNvPr id="351254" name="Text Box 20"/>
            <p:cNvSpPr txBox="1">
              <a:spLocks noChangeArrowheads="1"/>
            </p:cNvSpPr>
            <p:nvPr/>
          </p:nvSpPr>
          <p:spPr bwMode="auto">
            <a:xfrm>
              <a:off x="1536" y="2688"/>
              <a:ext cx="29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en-US" altLang="zh-CN">
                  <a:solidFill>
                    <a:schemeClr val="accent2"/>
                  </a:solidFill>
                  <a:latin typeface="Times New Roman" pitchFamily="18" charset="0"/>
                  <a:ea typeface="宋体" pitchFamily="2" charset="-122"/>
                </a:rPr>
                <a:t>14                      8 7                6  5         0 </a:t>
              </a:r>
            </a:p>
          </p:txBody>
        </p:sp>
      </p:grpSp>
      <p:grpSp>
        <p:nvGrpSpPr>
          <p:cNvPr id="6" name="Group 21"/>
          <p:cNvGrpSpPr>
            <a:grpSpLocks/>
          </p:cNvGrpSpPr>
          <p:nvPr/>
        </p:nvGrpSpPr>
        <p:grpSpPr bwMode="auto">
          <a:xfrm>
            <a:off x="457200" y="4953000"/>
            <a:ext cx="7010400" cy="838200"/>
            <a:chOff x="288" y="3264"/>
            <a:chExt cx="4416" cy="528"/>
          </a:xfrm>
        </p:grpSpPr>
        <p:grpSp>
          <p:nvGrpSpPr>
            <p:cNvPr id="351245" name="Group 22"/>
            <p:cNvGrpSpPr>
              <a:grpSpLocks/>
            </p:cNvGrpSpPr>
            <p:nvPr/>
          </p:nvGrpSpPr>
          <p:grpSpPr bwMode="auto">
            <a:xfrm>
              <a:off x="1632" y="3456"/>
              <a:ext cx="2917" cy="336"/>
              <a:chOff x="1632" y="3456"/>
              <a:chExt cx="2917" cy="336"/>
            </a:xfrm>
          </p:grpSpPr>
          <p:sp>
            <p:nvSpPr>
              <p:cNvPr id="351248" name="Text Box 23"/>
              <p:cNvSpPr txBox="1">
                <a:spLocks noChangeArrowheads="1"/>
              </p:cNvSpPr>
              <p:nvPr/>
            </p:nvSpPr>
            <p:spPr bwMode="auto">
              <a:xfrm>
                <a:off x="1632" y="3456"/>
                <a:ext cx="772" cy="33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区号</a:t>
                </a:r>
                <a:r>
                  <a:rPr lang="en-US" altLang="zh-CN">
                    <a:solidFill>
                      <a:schemeClr val="accent2"/>
                    </a:solidFill>
                    <a:latin typeface="Times New Roman" pitchFamily="18" charset="0"/>
                    <a:ea typeface="宋体" pitchFamily="2" charset="-122"/>
                  </a:rPr>
                  <a:t>Ei</a:t>
                </a:r>
              </a:p>
            </p:txBody>
          </p:sp>
          <p:sp>
            <p:nvSpPr>
              <p:cNvPr id="351249" name="Text Box 24"/>
              <p:cNvSpPr txBox="1">
                <a:spLocks noChangeArrowheads="1"/>
              </p:cNvSpPr>
              <p:nvPr/>
            </p:nvSpPr>
            <p:spPr bwMode="auto">
              <a:xfrm>
                <a:off x="2404" y="3456"/>
                <a:ext cx="620" cy="33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块号</a:t>
                </a:r>
                <a:r>
                  <a:rPr lang="en-US" altLang="zh-CN">
                    <a:solidFill>
                      <a:schemeClr val="accent2"/>
                    </a:solidFill>
                    <a:latin typeface="Times New Roman" pitchFamily="18" charset="0"/>
                    <a:ea typeface="宋体" pitchFamily="2" charset="-122"/>
                  </a:rPr>
                  <a:t>Bi</a:t>
                </a:r>
              </a:p>
            </p:txBody>
          </p:sp>
          <p:sp>
            <p:nvSpPr>
              <p:cNvPr id="351250" name="Text Box 25"/>
              <p:cNvSpPr txBox="1">
                <a:spLocks noChangeArrowheads="1"/>
              </p:cNvSpPr>
              <p:nvPr/>
            </p:nvSpPr>
            <p:spPr bwMode="auto">
              <a:xfrm>
                <a:off x="3024" y="3456"/>
                <a:ext cx="882" cy="33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缓存块号</a:t>
                </a:r>
                <a:r>
                  <a:rPr lang="en-US" altLang="zh-CN">
                    <a:solidFill>
                      <a:schemeClr val="accent2"/>
                    </a:solidFill>
                    <a:latin typeface="Times New Roman" pitchFamily="18" charset="0"/>
                    <a:ea typeface="宋体" pitchFamily="2" charset="-122"/>
                  </a:rPr>
                  <a:t>bi</a:t>
                </a:r>
              </a:p>
            </p:txBody>
          </p:sp>
          <p:sp>
            <p:nvSpPr>
              <p:cNvPr id="351251" name="Text Box 26"/>
              <p:cNvSpPr txBox="1">
                <a:spLocks noChangeArrowheads="1"/>
              </p:cNvSpPr>
              <p:nvPr/>
            </p:nvSpPr>
            <p:spPr bwMode="auto">
              <a:xfrm>
                <a:off x="3888" y="3456"/>
                <a:ext cx="661" cy="336"/>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spcBef>
                    <a:spcPct val="0"/>
                  </a:spcBef>
                  <a:buSzTx/>
                </a:pPr>
                <a:r>
                  <a:rPr lang="zh-CN" altLang="en-US">
                    <a:solidFill>
                      <a:schemeClr val="accent2"/>
                    </a:solidFill>
                    <a:latin typeface="Times New Roman" pitchFamily="18" charset="0"/>
                    <a:ea typeface="宋体" pitchFamily="2" charset="-122"/>
                  </a:rPr>
                  <a:t>装入位</a:t>
                </a:r>
              </a:p>
            </p:txBody>
          </p:sp>
        </p:grpSp>
        <p:sp>
          <p:nvSpPr>
            <p:cNvPr id="351246" name="Text Box 27"/>
            <p:cNvSpPr txBox="1">
              <a:spLocks noChangeArrowheads="1"/>
            </p:cNvSpPr>
            <p:nvPr/>
          </p:nvSpPr>
          <p:spPr bwMode="auto">
            <a:xfrm>
              <a:off x="1584" y="3264"/>
              <a:ext cx="31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en-US" altLang="zh-CN">
                  <a:solidFill>
                    <a:schemeClr val="accent2"/>
                  </a:solidFill>
                  <a:latin typeface="Times New Roman" pitchFamily="18" charset="0"/>
                  <a:ea typeface="宋体" pitchFamily="2" charset="-122"/>
                </a:rPr>
                <a:t>9                 5 4            3  2                   1     0 </a:t>
              </a:r>
            </a:p>
          </p:txBody>
        </p:sp>
        <p:sp>
          <p:nvSpPr>
            <p:cNvPr id="351247" name="Text Box 28"/>
            <p:cNvSpPr txBox="1">
              <a:spLocks noChangeArrowheads="1"/>
            </p:cNvSpPr>
            <p:nvPr/>
          </p:nvSpPr>
          <p:spPr bwMode="auto">
            <a:xfrm>
              <a:off x="288" y="3465"/>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zh-CN" altLang="en-US">
                  <a:solidFill>
                    <a:schemeClr val="accent2"/>
                  </a:solidFill>
                  <a:latin typeface="Times New Roman" pitchFamily="18" charset="0"/>
                  <a:ea typeface="宋体" pitchFamily="2" charset="-122"/>
                </a:rPr>
                <a:t>相关存储器的格式：</a:t>
              </a:r>
            </a:p>
          </p:txBody>
        </p:sp>
      </p:grpSp>
      <p:sp>
        <p:nvSpPr>
          <p:cNvPr id="770077" name="Text Box 29"/>
          <p:cNvSpPr txBox="1">
            <a:spLocks noChangeArrowheads="1"/>
          </p:cNvSpPr>
          <p:nvPr/>
        </p:nvSpPr>
        <p:spPr bwMode="auto">
          <a:xfrm>
            <a:off x="609600" y="5867400"/>
            <a:ext cx="815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kumimoji="1" lang="zh-CN" altLang="en-US">
                <a:solidFill>
                  <a:srgbClr val="000000"/>
                </a:solidFill>
                <a:latin typeface="Times New Roman" pitchFamily="18" charset="0"/>
                <a:ea typeface="宋体" pitchFamily="2" charset="-122"/>
              </a:rPr>
              <a:t>相关存储器的容量，应与缓存的块数相同，即</a:t>
            </a:r>
            <a:r>
              <a:rPr kumimoji="1" lang="en-US" altLang="zh-CN">
                <a:solidFill>
                  <a:srgbClr val="000000"/>
                </a:solidFill>
                <a:latin typeface="Times New Roman" pitchFamily="18" charset="0"/>
                <a:ea typeface="宋体" pitchFamily="2" charset="-122"/>
              </a:rPr>
              <a:t>: </a:t>
            </a:r>
            <a:r>
              <a:rPr kumimoji="1" lang="zh-CN" altLang="en-US">
                <a:solidFill>
                  <a:srgbClr val="000000"/>
                </a:solidFill>
                <a:latin typeface="Times New Roman" pitchFamily="18" charset="0"/>
                <a:ea typeface="宋体" pitchFamily="2" charset="-122"/>
              </a:rPr>
              <a:t>组数</a:t>
            </a:r>
            <a:r>
              <a:rPr kumimoji="1" lang="en-US" altLang="zh-CN">
                <a:solidFill>
                  <a:srgbClr val="000000"/>
                </a:solidFill>
                <a:latin typeface="Times New Roman" pitchFamily="18" charset="0"/>
                <a:ea typeface="宋体" pitchFamily="2" charset="-122"/>
              </a:rPr>
              <a:t>×</a:t>
            </a:r>
            <a:r>
              <a:rPr kumimoji="1" lang="zh-CN" altLang="en-US">
                <a:solidFill>
                  <a:srgbClr val="000000"/>
                </a:solidFill>
                <a:latin typeface="Times New Roman" pitchFamily="18" charset="0"/>
                <a:ea typeface="宋体" pitchFamily="2" charset="-122"/>
              </a:rPr>
              <a:t>组内块数</a:t>
            </a:r>
            <a:r>
              <a:rPr kumimoji="1" lang="en-US" altLang="zh-CN">
                <a:solidFill>
                  <a:srgbClr val="000000"/>
                </a:solidFill>
                <a:latin typeface="Times New Roman" pitchFamily="18" charset="0"/>
                <a:ea typeface="宋体" pitchFamily="2" charset="-122"/>
              </a:rPr>
              <a:t>=128×4=512 </a:t>
            </a:r>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7" name="日期占位符 6"/>
          <p:cNvSpPr>
            <a:spLocks noGrp="1"/>
          </p:cNvSpPr>
          <p:nvPr>
            <p:ph type="dt" sz="half" idx="10"/>
          </p:nvPr>
        </p:nvSpPr>
        <p:spPr/>
        <p:txBody>
          <a:bodyPr/>
          <a:lstStyle/>
          <a:p>
            <a:pPr>
              <a:defRPr/>
            </a:pPr>
            <a:fld id="{85D6492A-FDCD-4E07-B299-08F975CB0F1F}" type="datetime2">
              <a:rPr lang="zh-CN" altLang="en-US" smtClean="0"/>
              <a:t>2021年10月14日</a:t>
            </a:fld>
            <a:endParaRPr lang="en-US" altLang="zh-CN"/>
          </a:p>
        </p:txBody>
      </p:sp>
      <p:sp>
        <p:nvSpPr>
          <p:cNvPr id="10" name="灯片编号占位符 9"/>
          <p:cNvSpPr>
            <a:spLocks noGrp="1"/>
          </p:cNvSpPr>
          <p:nvPr>
            <p:ph type="sldNum" sz="quarter" idx="12"/>
          </p:nvPr>
        </p:nvSpPr>
        <p:spPr/>
        <p:txBody>
          <a:bodyPr/>
          <a:lstStyle/>
          <a:p>
            <a:pPr>
              <a:defRPr/>
            </a:pPr>
            <a:r>
              <a:rPr lang="en-US" altLang="zh-CN" smtClean="0"/>
              <a:t>Lecture 03- </a:t>
            </a:r>
            <a:fld id="{961E294E-6CFD-44CC-A5AD-C144EC15C7E0}" type="slidenum">
              <a:rPr lang="en-US" altLang="zh-CN" smtClean="0"/>
              <a:pPr>
                <a:defRPr/>
              </a:pPr>
              <a:t>147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0053"/>
                                        </p:tgtEl>
                                        <p:attrNameLst>
                                          <p:attrName>style.visibility</p:attrName>
                                        </p:attrNameLst>
                                      </p:cBhvr>
                                      <p:to>
                                        <p:strVal val="visible"/>
                                      </p:to>
                                    </p:set>
                                    <p:anim calcmode="lin" valueType="num">
                                      <p:cBhvr additive="base">
                                        <p:cTn id="7" dur="500" fill="hold"/>
                                        <p:tgtEl>
                                          <p:spTgt spid="770053"/>
                                        </p:tgtEl>
                                        <p:attrNameLst>
                                          <p:attrName>ppt_x</p:attrName>
                                        </p:attrNameLst>
                                      </p:cBhvr>
                                      <p:tavLst>
                                        <p:tav tm="0">
                                          <p:val>
                                            <p:strVal val="0-#ppt_w/2"/>
                                          </p:val>
                                        </p:tav>
                                        <p:tav tm="100000">
                                          <p:val>
                                            <p:strVal val="#ppt_x"/>
                                          </p:val>
                                        </p:tav>
                                      </p:tavLst>
                                    </p:anim>
                                    <p:anim calcmode="lin" valueType="num">
                                      <p:cBhvr additive="base">
                                        <p:cTn id="8" dur="500" fill="hold"/>
                                        <p:tgtEl>
                                          <p:spTgt spid="77005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vertical)">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6" fill="hold" grpId="0" nodeType="clickEffect">
                                  <p:stCondLst>
                                    <p:cond delay="0"/>
                                  </p:stCondLst>
                                  <p:childTnLst>
                                    <p:set>
                                      <p:cBhvr>
                                        <p:cTn id="27" dur="1" fill="hold">
                                          <p:stCondLst>
                                            <p:cond delay="0"/>
                                          </p:stCondLst>
                                        </p:cTn>
                                        <p:tgtEl>
                                          <p:spTgt spid="770077"/>
                                        </p:tgtEl>
                                        <p:attrNameLst>
                                          <p:attrName>style.visibility</p:attrName>
                                        </p:attrNameLst>
                                      </p:cBhvr>
                                      <p:to>
                                        <p:strVal val="visible"/>
                                      </p:to>
                                    </p:set>
                                    <p:animEffect transition="in" filter="barn(inHorizontal)">
                                      <p:cBhvr>
                                        <p:cTn id="28" dur="500"/>
                                        <p:tgtEl>
                                          <p:spTgt spid="770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3" grpId="0" autoUpdateAnimBg="0"/>
      <p:bldP spid="770077"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60" name="Rectangle 4"/>
          <p:cNvSpPr>
            <a:spLocks noGrp="1" noChangeArrowheads="1"/>
          </p:cNvSpPr>
          <p:nvPr>
            <p:ph type="body" idx="1"/>
          </p:nvPr>
        </p:nvSpPr>
        <p:spPr>
          <a:xfrm>
            <a:off x="704546" y="1427747"/>
            <a:ext cx="7772400" cy="4648200"/>
          </a:xfrm>
        </p:spPr>
        <p:txBody>
          <a:bodyPr/>
          <a:lstStyle/>
          <a:p>
            <a:pPr eaLnBrk="1" hangingPunct="1"/>
            <a:r>
              <a:rPr lang="zh-CN" altLang="en-US" sz="2400" dirty="0" smtClean="0">
                <a:latin typeface="微软雅黑" panose="020B0503020204020204" pitchFamily="34" charset="-122"/>
                <a:ea typeface="微软雅黑" panose="020B0503020204020204" pitchFamily="34" charset="-122"/>
              </a:rPr>
              <a:t>有一个</a:t>
            </a:r>
            <a:r>
              <a:rPr lang="en-US" altLang="zh-CN" sz="2400" dirty="0" smtClean="0">
                <a:latin typeface="微软雅黑" panose="020B0503020204020204" pitchFamily="34" charset="-122"/>
                <a:ea typeface="微软雅黑" panose="020B0503020204020204" pitchFamily="34" charset="-122"/>
              </a:rPr>
              <a:t>Cache</a:t>
            </a:r>
            <a:r>
              <a:rPr lang="zh-CN" altLang="en-US" sz="2400" dirty="0" smtClean="0">
                <a:latin typeface="微软雅黑" panose="020B0503020204020204" pitchFamily="34" charset="-122"/>
                <a:ea typeface="微软雅黑" panose="020B0503020204020204" pitchFamily="34" charset="-122"/>
              </a:rPr>
              <a:t>存贮器，主存共分</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个块</a:t>
            </a:r>
            <a:r>
              <a:rPr lang="en-US" altLang="zh-CN" sz="2400" dirty="0" smtClean="0">
                <a:latin typeface="微软雅黑" panose="020B0503020204020204" pitchFamily="34" charset="-122"/>
                <a:ea typeface="微软雅黑" panose="020B0503020204020204" pitchFamily="34" charset="-122"/>
              </a:rPr>
              <a:t>(0—7)</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Cache</a:t>
            </a:r>
            <a:r>
              <a:rPr lang="zh-CN" altLang="en-US" sz="2400" dirty="0" smtClean="0">
                <a:latin typeface="微软雅黑" panose="020B0503020204020204" pitchFamily="34" charset="-122"/>
                <a:ea typeface="微软雅黑" panose="020B0503020204020204" pitchFamily="34" charset="-122"/>
              </a:rPr>
              <a:t>为</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个块</a:t>
            </a:r>
            <a:r>
              <a:rPr lang="en-US" altLang="zh-CN" sz="2400" dirty="0" smtClean="0">
                <a:latin typeface="微软雅黑" panose="020B0503020204020204" pitchFamily="34" charset="-122"/>
                <a:ea typeface="微软雅黑" panose="020B0503020204020204" pitchFamily="34" charset="-122"/>
              </a:rPr>
              <a:t>(0</a:t>
            </a:r>
            <a:r>
              <a:rPr lang="zh-CN" altLang="en-US" sz="2400" dirty="0" smtClean="0">
                <a:latin typeface="微软雅黑" panose="020B0503020204020204" pitchFamily="34" charset="-122"/>
                <a:ea typeface="微软雅黑" panose="020B0503020204020204" pitchFamily="34" charset="-122"/>
              </a:rPr>
              <a:t>一</a:t>
            </a: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，采用组相联映象，组内块数为</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块，替换算法为近期最少使用法</a:t>
            </a:r>
            <a:r>
              <a:rPr lang="en-US" altLang="zh-CN" sz="2400" dirty="0" smtClean="0">
                <a:latin typeface="微软雅黑" panose="020B0503020204020204" pitchFamily="34" charset="-122"/>
                <a:ea typeface="微软雅黑" panose="020B0503020204020204" pitchFamily="34" charset="-122"/>
              </a:rPr>
              <a:t>(LRU)</a:t>
            </a:r>
            <a:r>
              <a:rPr lang="zh-CN" altLang="en-US" sz="2400" dirty="0" smtClean="0">
                <a:latin typeface="微软雅黑" panose="020B0503020204020204" pitchFamily="34" charset="-122"/>
                <a:ea typeface="微软雅黑" panose="020B0503020204020204" pitchFamily="34" charset="-122"/>
              </a:rPr>
              <a:t>。</a:t>
            </a:r>
          </a:p>
          <a:p>
            <a:pPr marL="400050" lvl="1" indent="0" eaLnBrk="1" hangingPunct="1">
              <a:buNone/>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画出主存、</a:t>
            </a:r>
            <a:r>
              <a:rPr lang="en-US" altLang="zh-CN" sz="2000" dirty="0" smtClean="0">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地址的各字段对应关系</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标出位数</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图</a:t>
            </a:r>
          </a:p>
          <a:p>
            <a:pPr marL="400050" lvl="1" indent="0" eaLnBrk="1" hangingPunct="1">
              <a:buNone/>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画出主存、</a:t>
            </a:r>
            <a:r>
              <a:rPr lang="en-US" altLang="zh-CN" sz="2000" dirty="0" smtClean="0">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空间块的映象对应关系示意图</a:t>
            </a:r>
          </a:p>
          <a:p>
            <a:pPr marL="400050" lvl="1" indent="0" eaLnBrk="1" hangingPunct="1">
              <a:buNone/>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(3) </a:t>
            </a:r>
            <a:r>
              <a:rPr lang="zh-CN" altLang="en-US" sz="2000" dirty="0" smtClean="0">
                <a:latin typeface="微软雅黑" panose="020B0503020204020204" pitchFamily="34" charset="-122"/>
                <a:ea typeface="微软雅黑" panose="020B0503020204020204" pitchFamily="34" charset="-122"/>
              </a:rPr>
              <a:t>对于如下主存块地址流： </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7</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0</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6</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7</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，如主存中内容一开始末装入</a:t>
            </a:r>
            <a:r>
              <a:rPr lang="en-US" altLang="zh-CN" sz="2000" dirty="0" smtClean="0">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中，请列出</a:t>
            </a:r>
            <a:r>
              <a:rPr lang="en-US" altLang="zh-CN" sz="2000" dirty="0" smtClean="0">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中各块随时间的使用状况 </a:t>
            </a:r>
          </a:p>
        </p:txBody>
      </p:sp>
      <p:sp>
        <p:nvSpPr>
          <p:cNvPr id="352261" name="Rectangle 5"/>
          <p:cNvSpPr>
            <a:spLocks noGrp="1" noChangeArrowheads="1"/>
          </p:cNvSpPr>
          <p:nvPr>
            <p:ph type="title"/>
          </p:nvPr>
        </p:nvSpPr>
        <p:spPr/>
        <p:txBody>
          <a:bodyPr/>
          <a:lstStyle/>
          <a:p>
            <a:pPr eaLnBrk="1" hangingPunct="1"/>
            <a:r>
              <a:rPr lang="zh-CN" altLang="en-US" dirty="0" smtClean="0"/>
              <a:t>示例</a:t>
            </a:r>
            <a:r>
              <a:rPr lang="en-US" altLang="zh-CN" dirty="0" smtClean="0"/>
              <a:t>2</a:t>
            </a:r>
            <a:endParaRPr lang="zh-CN" altLang="en-US" dirty="0"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8B7DC905-10C4-450F-ADCB-067CBA3E152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1E294E-6CFD-44CC-A5AD-C144EC15C7E0}" type="slidenum">
              <a:rPr lang="en-US" altLang="zh-CN" smtClean="0"/>
              <a:pPr>
                <a:defRPr/>
              </a:pPr>
              <a:t>148</a:t>
            </a:fld>
            <a:endParaRPr lang="en-US" altLang="zh-CN"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3284" name="Rectangle 4"/>
          <p:cNvSpPr>
            <a:spLocks noGrp="1" noChangeArrowheads="1"/>
          </p:cNvSpPr>
          <p:nvPr>
            <p:ph type="title"/>
          </p:nvPr>
        </p:nvSpPr>
        <p:spPr/>
        <p:txBody>
          <a:bodyPr/>
          <a:lstStyle/>
          <a:p>
            <a:pPr algn="l" eaLnBrk="1" hangingPunct="1"/>
            <a:r>
              <a:rPr lang="zh-CN" altLang="en-US" smtClean="0"/>
              <a:t>分析　　</a:t>
            </a:r>
          </a:p>
        </p:txBody>
      </p:sp>
      <p:sp>
        <p:nvSpPr>
          <p:cNvPr id="353285" name="Rectangle 5"/>
          <p:cNvSpPr>
            <a:spLocks noGrp="1" noChangeArrowheads="1"/>
          </p:cNvSpPr>
          <p:nvPr>
            <p:ph type="body" idx="1"/>
          </p:nvPr>
        </p:nvSpPr>
        <p:spPr/>
        <p:txBody>
          <a:bodyPr/>
          <a:lstStyle/>
          <a:p>
            <a:pPr eaLnBrk="1" hangingPunct="1">
              <a:lnSpc>
                <a:spcPct val="90000"/>
              </a:lnSpc>
            </a:pPr>
            <a:r>
              <a:rPr lang="zh-CN" altLang="en-US" smtClean="0"/>
              <a:t>首先应根据题意，求得主存和</a:t>
            </a:r>
            <a:r>
              <a:rPr lang="en-US" altLang="zh-CN" smtClean="0"/>
              <a:t>Cache</a:t>
            </a:r>
            <a:r>
              <a:rPr lang="zh-CN" altLang="en-US" smtClean="0"/>
              <a:t>地址中各字段之位数。</a:t>
            </a:r>
            <a:r>
              <a:rPr lang="en-US" altLang="zh-CN" smtClean="0"/>
              <a:t>Cache 4</a:t>
            </a:r>
            <a:r>
              <a:rPr lang="zh-CN" altLang="en-US" smtClean="0"/>
              <a:t>块，组内</a:t>
            </a:r>
            <a:r>
              <a:rPr lang="en-US" altLang="zh-CN" smtClean="0"/>
              <a:t>2</a:t>
            </a:r>
            <a:r>
              <a:rPr lang="zh-CN" altLang="en-US" smtClean="0"/>
              <a:t>块，所以组数为</a:t>
            </a:r>
            <a:r>
              <a:rPr lang="en-US" altLang="zh-CN" smtClean="0"/>
              <a:t>2</a:t>
            </a:r>
            <a:r>
              <a:rPr lang="zh-CN" altLang="en-US" smtClean="0"/>
              <a:t>组，即组号可有</a:t>
            </a:r>
            <a:r>
              <a:rPr lang="en-US" altLang="zh-CN" smtClean="0"/>
              <a:t>0</a:t>
            </a:r>
            <a:r>
              <a:rPr lang="zh-CN" altLang="en-US" smtClean="0"/>
              <a:t>或</a:t>
            </a:r>
            <a:r>
              <a:rPr lang="en-US" altLang="zh-CN" smtClean="0"/>
              <a:t>1</a:t>
            </a:r>
            <a:r>
              <a:rPr lang="zh-CN" altLang="en-US" smtClean="0"/>
              <a:t>之分。组内块号</a:t>
            </a:r>
            <a:r>
              <a:rPr lang="en-US" altLang="zh-CN" smtClean="0"/>
              <a:t>s</a:t>
            </a:r>
            <a:r>
              <a:rPr lang="zh-CN" altLang="en-US" smtClean="0"/>
              <a:t>为</a:t>
            </a:r>
            <a:r>
              <a:rPr lang="en-US" altLang="zh-CN" smtClean="0"/>
              <a:t>1</a:t>
            </a:r>
            <a:r>
              <a:rPr lang="zh-CN" altLang="en-US" smtClean="0"/>
              <a:t>位。主存</a:t>
            </a:r>
            <a:r>
              <a:rPr lang="en-US" altLang="zh-CN" smtClean="0"/>
              <a:t>8</a:t>
            </a:r>
            <a:r>
              <a:rPr lang="zh-CN" altLang="en-US" smtClean="0"/>
              <a:t>块，</a:t>
            </a:r>
            <a:r>
              <a:rPr lang="en-US" altLang="zh-CN" smtClean="0"/>
              <a:t>Cache 4</a:t>
            </a:r>
            <a:r>
              <a:rPr lang="zh-CN" altLang="en-US" smtClean="0"/>
              <a:t>块，所以区号</a:t>
            </a:r>
            <a:r>
              <a:rPr lang="en-US" altLang="zh-CN" smtClean="0"/>
              <a:t>nd</a:t>
            </a:r>
            <a:r>
              <a:rPr lang="zh-CN" altLang="en-US" smtClean="0"/>
              <a:t>为</a:t>
            </a:r>
            <a:r>
              <a:rPr lang="en-US" altLang="zh-CN" smtClean="0"/>
              <a:t>1</a:t>
            </a:r>
            <a:r>
              <a:rPr lang="zh-CN" altLang="en-US" smtClean="0"/>
              <a:t>位。</a:t>
            </a:r>
          </a:p>
          <a:p>
            <a:pPr eaLnBrk="1" hangingPunct="1">
              <a:lnSpc>
                <a:spcPct val="90000"/>
              </a:lnSpc>
            </a:pPr>
            <a:r>
              <a:rPr lang="zh-CN" altLang="en-US" smtClean="0"/>
              <a:t>    由于组相联采用的映象规则是组间直接，组内相联，所以由主存块地址号，先要判断其是在哪一个组中，然后就只能在该组中装入或替换。</a:t>
            </a:r>
            <a:r>
              <a:rPr lang="en-US" altLang="zh-CN" smtClean="0"/>
              <a:t>0</a:t>
            </a:r>
            <a:r>
              <a:rPr lang="zh-CN" altLang="en-US" smtClean="0"/>
              <a:t>组和</a:t>
            </a:r>
            <a:r>
              <a:rPr lang="en-US" altLang="zh-CN" smtClean="0"/>
              <a:t>l</a:t>
            </a:r>
            <a:r>
              <a:rPr lang="zh-CN" altLang="en-US" smtClean="0"/>
              <a:t>组，每组都有其自己的装入和替换问题。 </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68F85A53-1F53-473D-B788-620D9604676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1E294E-6CFD-44CC-A5AD-C144EC15C7E0}" type="slidenum">
              <a:rPr lang="en-US" altLang="zh-CN" smtClean="0"/>
              <a:pPr>
                <a:defRPr/>
              </a:pPr>
              <a:t>149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47700" y="7985"/>
            <a:ext cx="7772400" cy="1143000"/>
          </a:xfrm>
        </p:spPr>
        <p:txBody>
          <a:bodyPr/>
          <a:lstStyle/>
          <a:p>
            <a:r>
              <a:rPr lang="en-US" altLang="zh-CN" dirty="0" smtClean="0">
                <a:ea typeface="ＭＳ Ｐゴシック" panose="020B0600070205080204" pitchFamily="34" charset="-128"/>
              </a:rPr>
              <a:t>The Problem</a:t>
            </a:r>
          </a:p>
        </p:txBody>
      </p:sp>
      <p:sp>
        <p:nvSpPr>
          <p:cNvPr id="3" name="Content Placeholder 2"/>
          <p:cNvSpPr>
            <a:spLocks noGrp="1"/>
          </p:cNvSpPr>
          <p:nvPr>
            <p:ph idx="1"/>
          </p:nvPr>
        </p:nvSpPr>
        <p:spPr>
          <a:xfrm>
            <a:off x="228600" y="1256508"/>
            <a:ext cx="8610600" cy="5194300"/>
          </a:xfrm>
        </p:spPr>
        <p:txBody>
          <a:bodyPr/>
          <a:lstStyle/>
          <a:p>
            <a:r>
              <a:rPr lang="en-US" altLang="zh-CN" sz="1800" dirty="0" smtClean="0">
                <a:ea typeface="ＭＳ Ｐゴシック" panose="020B0600070205080204" pitchFamily="34" charset="-128"/>
              </a:rPr>
              <a:t>Ideal memory</a:t>
            </a:r>
            <a:r>
              <a:rPr lang="en-US" altLang="en-US" sz="1800" dirty="0" smtClean="0">
                <a:ea typeface="ＭＳ Ｐゴシック" panose="020B0600070205080204" pitchFamily="34" charset="-128"/>
              </a:rPr>
              <a:t>’</a:t>
            </a:r>
            <a:r>
              <a:rPr lang="en-US" altLang="zh-CN" sz="1800" dirty="0" smtClean="0">
                <a:ea typeface="ＭＳ Ｐゴシック" panose="020B0600070205080204" pitchFamily="34" charset="-128"/>
              </a:rPr>
              <a:t>s requirements oppose each other</a:t>
            </a:r>
          </a:p>
          <a:p>
            <a:r>
              <a:rPr lang="en-US" altLang="zh-CN" sz="1800" dirty="0" smtClean="0">
                <a:ea typeface="ＭＳ Ｐゴシック" panose="020B0600070205080204" pitchFamily="34" charset="-128"/>
              </a:rPr>
              <a:t>Bigger </a:t>
            </a:r>
            <a:r>
              <a:rPr lang="en-US" altLang="zh-CN" sz="1800" dirty="0" smtClean="0">
                <a:ea typeface="ＭＳ Ｐゴシック" panose="020B0600070205080204" pitchFamily="34" charset="-128"/>
              </a:rPr>
              <a:t>is slower</a:t>
            </a:r>
          </a:p>
          <a:p>
            <a:pPr lvl="1"/>
            <a:r>
              <a:rPr lang="en-US" altLang="zh-CN" sz="1600" dirty="0" smtClean="0">
                <a:ea typeface="ＭＳ Ｐゴシック" panose="020B0600070205080204" pitchFamily="34" charset="-128"/>
              </a:rPr>
              <a:t>Bigger </a:t>
            </a:r>
            <a:r>
              <a:rPr lang="en-US" altLang="zh-CN" sz="1600" dirty="0" smtClean="0">
                <a:ea typeface="ＭＳ Ｐゴシック" panose="020B0600070205080204" pitchFamily="34" charset="-128"/>
                <a:sym typeface="Wingdings" panose="05000000000000000000" pitchFamily="2" charset="2"/>
              </a:rPr>
              <a:t> Takes longer to determine the location</a:t>
            </a:r>
            <a:endParaRPr lang="en-US" altLang="zh-CN" sz="1600" dirty="0" smtClean="0">
              <a:ea typeface="ＭＳ Ｐゴシック" panose="020B0600070205080204" pitchFamily="34" charset="-128"/>
            </a:endParaRPr>
          </a:p>
          <a:p>
            <a:r>
              <a:rPr lang="en-US" altLang="zh-CN" sz="1800" dirty="0" smtClean="0">
                <a:ea typeface="ＭＳ Ｐゴシック" panose="020B0600070205080204" pitchFamily="34" charset="-128"/>
              </a:rPr>
              <a:t>Faster </a:t>
            </a:r>
            <a:r>
              <a:rPr lang="en-US" altLang="zh-CN" sz="1800" dirty="0" smtClean="0">
                <a:ea typeface="ＭＳ Ｐゴシック" panose="020B0600070205080204" pitchFamily="34" charset="-128"/>
              </a:rPr>
              <a:t>is more expensive</a:t>
            </a:r>
          </a:p>
          <a:p>
            <a:pPr lvl="1"/>
            <a:r>
              <a:rPr lang="en-US" altLang="zh-CN" sz="1600" dirty="0" smtClean="0">
                <a:ea typeface="ＭＳ Ｐゴシック" panose="020B0600070205080204" pitchFamily="34" charset="-128"/>
              </a:rPr>
              <a:t>Memory technology: SRAM vs. DRAM vs. Disk vs. Tape</a:t>
            </a:r>
          </a:p>
          <a:p>
            <a:r>
              <a:rPr lang="en-US" altLang="zh-CN" sz="1800" dirty="0" smtClean="0">
                <a:ea typeface="ＭＳ Ｐゴシック" panose="020B0600070205080204" pitchFamily="34" charset="-128"/>
              </a:rPr>
              <a:t>Higher </a:t>
            </a:r>
            <a:r>
              <a:rPr lang="en-US" altLang="zh-CN" sz="1800" dirty="0" smtClean="0">
                <a:ea typeface="ＭＳ Ｐゴシック" panose="020B0600070205080204" pitchFamily="34" charset="-128"/>
              </a:rPr>
              <a:t>bandwidth is more expensive</a:t>
            </a:r>
          </a:p>
          <a:p>
            <a:pPr lvl="1"/>
            <a:r>
              <a:rPr lang="en-US" altLang="zh-CN" sz="1600" dirty="0" smtClean="0">
                <a:ea typeface="ＭＳ Ｐゴシック" panose="020B0600070205080204" pitchFamily="34" charset="-128"/>
              </a:rPr>
              <a:t>Need more banks, more ports, higher frequency, or faster technology</a:t>
            </a:r>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F78A0E7A-9A75-40D6-95BB-B517BFA30A89}"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15</a:t>
            </a:fld>
            <a:endParaRPr lang="en-US" altLang="zh-CN" dirty="0"/>
          </a:p>
        </p:txBody>
      </p:sp>
      <p:sp>
        <p:nvSpPr>
          <p:cNvPr id="4" name="矩形 3"/>
          <p:cNvSpPr/>
          <p:nvPr/>
        </p:nvSpPr>
        <p:spPr>
          <a:xfrm>
            <a:off x="288659" y="3712847"/>
            <a:ext cx="7739725" cy="2723823"/>
          </a:xfrm>
          <a:prstGeom prst="rect">
            <a:avLst/>
          </a:prstGeom>
        </p:spPr>
        <p:txBody>
          <a:bodyPr wrap="square">
            <a:spAutoFit/>
          </a:bodyPr>
          <a:lstStyle/>
          <a:p>
            <a:pPr algn="l" eaLnBrk="1" hangingPunct="1">
              <a:lnSpc>
                <a:spcPct val="90000"/>
              </a:lnSpc>
            </a:pPr>
            <a:r>
              <a:rPr lang="en-US" altLang="zh-CN" dirty="0">
                <a:solidFill>
                  <a:srgbClr val="FF00FF"/>
                </a:solidFill>
              </a:rPr>
              <a:t>How do we create a memory that is large, cheap and fast (most of the time) ?</a:t>
            </a:r>
          </a:p>
          <a:p>
            <a:pPr lvl="1" algn="l" eaLnBrk="1" hangingPunct="1">
              <a:lnSpc>
                <a:spcPct val="90000"/>
              </a:lnSpc>
            </a:pPr>
            <a:r>
              <a:rPr lang="en-US" altLang="zh-CN" dirty="0">
                <a:solidFill>
                  <a:srgbClr val="FF0000"/>
                </a:solidFill>
              </a:rPr>
              <a:t>Hierarchy</a:t>
            </a:r>
          </a:p>
          <a:p>
            <a:pPr lvl="1" algn="l" eaLnBrk="1" hangingPunct="1">
              <a:lnSpc>
                <a:spcPct val="90000"/>
              </a:lnSpc>
            </a:pPr>
            <a:endParaRPr lang="en-US" altLang="zh-CN" dirty="0">
              <a:solidFill>
                <a:srgbClr val="FF00FF"/>
              </a:solidFill>
            </a:endParaRPr>
          </a:p>
          <a:p>
            <a:pPr lvl="1" algn="l" eaLnBrk="1" hangingPunct="1">
              <a:lnSpc>
                <a:spcPct val="90000"/>
              </a:lnSpc>
            </a:pPr>
            <a:endParaRPr lang="en-US" altLang="zh-CN" dirty="0">
              <a:solidFill>
                <a:srgbClr val="FF00FF"/>
              </a:solidFill>
            </a:endParaRPr>
          </a:p>
          <a:p>
            <a:pPr lvl="1" algn="l" eaLnBrk="1" hangingPunct="1">
              <a:lnSpc>
                <a:spcPct val="90000"/>
              </a:lnSpc>
            </a:pPr>
            <a:endParaRPr lang="en-US" altLang="zh-CN" dirty="0">
              <a:solidFill>
                <a:srgbClr val="FF00FF"/>
              </a:solidFill>
            </a:endParaRPr>
          </a:p>
          <a:p>
            <a:pPr lvl="1" algn="l" eaLnBrk="1" hangingPunct="1">
              <a:lnSpc>
                <a:spcPct val="90000"/>
              </a:lnSpc>
            </a:pPr>
            <a:endParaRPr lang="en-US" altLang="zh-CN" dirty="0">
              <a:solidFill>
                <a:srgbClr val="FF00FF"/>
              </a:solidFill>
            </a:endParaRPr>
          </a:p>
          <a:p>
            <a:pPr lvl="1" algn="l" eaLnBrk="1" hangingPunct="1">
              <a:lnSpc>
                <a:spcPct val="90000"/>
              </a:lnSpc>
            </a:pPr>
            <a:endParaRPr lang="en-US" altLang="zh-CN" dirty="0">
              <a:solidFill>
                <a:srgbClr val="FF00FF"/>
              </a:solidFill>
            </a:endParaRPr>
          </a:p>
          <a:p>
            <a:pPr lvl="1" algn="l" eaLnBrk="1" hangingPunct="1">
              <a:lnSpc>
                <a:spcPct val="90000"/>
              </a:lnSpc>
            </a:pPr>
            <a:r>
              <a:rPr lang="en-US" altLang="zh-CN" dirty="0" smtClean="0">
                <a:solidFill>
                  <a:srgbClr val="FF0000"/>
                </a:solidFill>
              </a:rPr>
              <a:t>Parallelism</a:t>
            </a:r>
            <a:endParaRPr lang="en-US" altLang="zh-CN" dirty="0">
              <a:solidFill>
                <a:srgbClr val="FF0000"/>
              </a:solidFill>
            </a:endParaRPr>
          </a:p>
        </p:txBody>
      </p:sp>
      <p:grpSp>
        <p:nvGrpSpPr>
          <p:cNvPr id="9" name="组合 8"/>
          <p:cNvGrpSpPr/>
          <p:nvPr/>
        </p:nvGrpSpPr>
        <p:grpSpPr>
          <a:xfrm>
            <a:off x="1857375" y="4414693"/>
            <a:ext cx="5353050" cy="1828800"/>
            <a:chOff x="1498600" y="2295525"/>
            <a:chExt cx="5353050" cy="1828800"/>
          </a:xfrm>
        </p:grpSpPr>
        <p:sp>
          <p:nvSpPr>
            <p:cNvPr id="10" name="Text Box 1030"/>
            <p:cNvSpPr txBox="1">
              <a:spLocks noChangeArrowheads="1"/>
            </p:cNvSpPr>
            <p:nvPr/>
          </p:nvSpPr>
          <p:spPr bwMode="auto">
            <a:xfrm>
              <a:off x="1498600" y="2905125"/>
              <a:ext cx="1066800" cy="3698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solidFill>
                    <a:srgbClr val="00B050"/>
                  </a:solidFill>
                  <a:latin typeface="Arial" panose="020B0604020202020204" pitchFamily="34" charset="0"/>
                </a:rPr>
                <a:t>CPU</a:t>
              </a:r>
            </a:p>
          </p:txBody>
        </p:sp>
        <p:sp>
          <p:nvSpPr>
            <p:cNvPr id="11" name="Text Box 1031"/>
            <p:cNvSpPr txBox="1">
              <a:spLocks noChangeArrowheads="1"/>
            </p:cNvSpPr>
            <p:nvPr/>
          </p:nvSpPr>
          <p:spPr bwMode="auto">
            <a:xfrm>
              <a:off x="3022600" y="2752725"/>
              <a:ext cx="5334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solidFill>
                    <a:srgbClr val="00B050"/>
                  </a:solidFill>
                  <a:latin typeface="Arial" panose="020B0604020202020204" pitchFamily="34" charset="0"/>
                </a:rPr>
                <a:t>M1</a:t>
              </a:r>
            </a:p>
          </p:txBody>
        </p:sp>
        <p:sp>
          <p:nvSpPr>
            <p:cNvPr id="12" name="Text Box 1032"/>
            <p:cNvSpPr txBox="1">
              <a:spLocks noChangeArrowheads="1"/>
            </p:cNvSpPr>
            <p:nvPr/>
          </p:nvSpPr>
          <p:spPr bwMode="auto">
            <a:xfrm>
              <a:off x="4241800" y="2486025"/>
              <a:ext cx="533400" cy="1295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solidFill>
                    <a:srgbClr val="00B050"/>
                  </a:solidFill>
                  <a:latin typeface="Arial" panose="020B0604020202020204" pitchFamily="34" charset="0"/>
                </a:rPr>
                <a:t>M2</a:t>
              </a:r>
            </a:p>
          </p:txBody>
        </p:sp>
        <p:sp>
          <p:nvSpPr>
            <p:cNvPr id="13" name="Text Box 1033"/>
            <p:cNvSpPr txBox="1">
              <a:spLocks noChangeArrowheads="1"/>
            </p:cNvSpPr>
            <p:nvPr/>
          </p:nvSpPr>
          <p:spPr bwMode="auto">
            <a:xfrm>
              <a:off x="6318250" y="2295525"/>
              <a:ext cx="533400" cy="1828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solidFill>
                    <a:srgbClr val="00B050"/>
                  </a:solidFill>
                  <a:latin typeface="Arial" panose="020B0604020202020204" pitchFamily="34" charset="0"/>
                </a:rPr>
                <a:t>Mn</a:t>
              </a:r>
            </a:p>
          </p:txBody>
        </p:sp>
        <p:sp>
          <p:nvSpPr>
            <p:cNvPr id="14" name="Text Box 1034"/>
            <p:cNvSpPr txBox="1">
              <a:spLocks noChangeArrowheads="1"/>
            </p:cNvSpPr>
            <p:nvPr/>
          </p:nvSpPr>
          <p:spPr bwMode="auto">
            <a:xfrm>
              <a:off x="5080000" y="282892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a:solidFill>
                    <a:srgbClr val="00B050"/>
                  </a:solidFill>
                  <a:latin typeface="Arial" panose="020B0604020202020204" pitchFamily="34" charset="0"/>
                </a:rPr>
                <a:t>………..</a:t>
              </a:r>
            </a:p>
          </p:txBody>
        </p:sp>
      </p:grpSp>
    </p:spTree>
    <p:extLst>
      <p:ext uri="{BB962C8B-B14F-4D97-AF65-F5344CB8AC3E}">
        <p14:creationId xmlns:p14="http://schemas.microsoft.com/office/powerpoint/2010/main" val="83266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 calcmode="lin" valueType="num">
                                      <p:cBhvr additive="base">
                                        <p:cTn id="5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8" name="Picture 6" descr="4"/>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504825" y="476672"/>
            <a:ext cx="8134350" cy="5256212"/>
          </a:xfrm>
          <a:noFill/>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B36745E9-DB1C-46C0-A7FB-A122EC1600C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0A1EA803-5779-4C0C-975D-64D12F2602CE}" type="slidenum">
              <a:rPr lang="en-US" altLang="zh-CN" smtClean="0"/>
              <a:pPr>
                <a:defRPr/>
              </a:pPr>
              <a:t>150</a:t>
            </a:fld>
            <a:endParaRPr lang="en-US" altLang="zh-CN"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2" name="Rectangle 87"/>
          <p:cNvSpPr>
            <a:spLocks noGrp="1" noChangeArrowheads="1"/>
          </p:cNvSpPr>
          <p:nvPr>
            <p:ph type="title"/>
          </p:nvPr>
        </p:nvSpPr>
        <p:spPr/>
        <p:txBody>
          <a:bodyPr/>
          <a:lstStyle/>
          <a:p>
            <a:pPr eaLnBrk="1" hangingPunct="1"/>
            <a:endParaRPr lang="zh-CN" altLang="zh-CN" smtClean="0"/>
          </a:p>
        </p:txBody>
      </p:sp>
      <p:sp>
        <p:nvSpPr>
          <p:cNvPr id="355333" name="Rectangle 5"/>
          <p:cNvSpPr>
            <a:spLocks noGrp="1" noChangeArrowheads="1"/>
          </p:cNvSpPr>
          <p:nvPr>
            <p:ph type="body" sz="half" idx="1"/>
          </p:nvPr>
        </p:nvSpPr>
        <p:spPr>
          <a:xfrm>
            <a:off x="685800" y="1447800"/>
            <a:ext cx="7270750" cy="896938"/>
          </a:xfrm>
        </p:spPr>
        <p:txBody>
          <a:bodyPr/>
          <a:lstStyle/>
          <a:p>
            <a:pPr eaLnBrk="1" hangingPunct="1">
              <a:lnSpc>
                <a:spcPct val="90000"/>
              </a:lnSpc>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程序运行时，由给出的主存块地址流可得到</a:t>
            </a:r>
            <a:r>
              <a:rPr lang="en-US" altLang="zh-CN" sz="2000" dirty="0" smtClean="0">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中各个块的使用状况，如表所示。表中标*的是候选替换块的块号。 </a:t>
            </a:r>
          </a:p>
        </p:txBody>
      </p:sp>
      <p:graphicFrame>
        <p:nvGraphicFramePr>
          <p:cNvPr id="1094750" name="Group 94"/>
          <p:cNvGraphicFramePr>
            <a:graphicFrameLocks noGrp="1"/>
          </p:cNvGraphicFramePr>
          <p:nvPr>
            <p:ph sz="half" idx="2"/>
            <p:extLst>
              <p:ext uri="{D42A27DB-BD31-4B8C-83A1-F6EECF244321}">
                <p14:modId xmlns:p14="http://schemas.microsoft.com/office/powerpoint/2010/main" val="916078949"/>
              </p:ext>
            </p:extLst>
          </p:nvPr>
        </p:nvGraphicFramePr>
        <p:xfrm>
          <a:off x="827088" y="2420938"/>
          <a:ext cx="7489825" cy="3175000"/>
        </p:xfrm>
        <a:graphic>
          <a:graphicData uri="http://schemas.openxmlformats.org/drawingml/2006/table">
            <a:tbl>
              <a:tblPr/>
              <a:tblGrid>
                <a:gridCol w="885825"/>
                <a:gridCol w="476250"/>
                <a:gridCol w="6127750"/>
              </a:tblGrid>
              <a:tr h="509588">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时间</a:t>
                      </a: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1   2   3   4   5   6   7   8   9   10   11   12   13   14   15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8000">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主存块地址</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1   2   4   1   3   7   0   1   2    5    4    6    4    7    2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912">
                <a:tc rowSpan="2">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Cache</a:t>
                      </a:r>
                      <a:r>
                        <a:rPr kumimoji="1"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块</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0</a:t>
                      </a:r>
                      <a:endPar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   1   1*  1   1   1   1*  1   1    1*   4    4    4    4    4</a:t>
                      </a:r>
                      <a:endPar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          4   4*  4* 4* 0    0*  0*  5    5*  5*  5*  5*   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912">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endPar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    2   2   2   2*  7   7   7   7*   7*   7*   6    6    6*   2</a:t>
                      </a:r>
                      <a:endPar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　　           </a:t>
                      </a:r>
                      <a:r>
                        <a:rPr kumimoji="1"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   3*  3*  3*  2    2    2    2*   2*   7    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9588">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命中情况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失  失  失  </a:t>
                      </a:r>
                      <a:r>
                        <a:rPr kumimoji="1"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H  </a:t>
                      </a:r>
                      <a:r>
                        <a:rPr kumimoji="1"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失  替  替  </a:t>
                      </a:r>
                      <a:r>
                        <a:rPr kumimoji="1"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H   </a:t>
                      </a:r>
                      <a:r>
                        <a:rPr kumimoji="1"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替   替   替   替   </a:t>
                      </a:r>
                      <a:r>
                        <a:rPr kumimoji="1"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H   </a:t>
                      </a:r>
                      <a:r>
                        <a:rPr kumimoji="1"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替   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55356" name="Rectangle 95"/>
          <p:cNvSpPr>
            <a:spLocks noChangeArrowheads="1"/>
          </p:cNvSpPr>
          <p:nvPr/>
        </p:nvSpPr>
        <p:spPr bwMode="auto">
          <a:xfrm>
            <a:off x="1547813" y="5876925"/>
            <a:ext cx="492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a:t>Cache</a:t>
            </a:r>
            <a:r>
              <a:rPr lang="zh-CN" altLang="en-US"/>
              <a:t>的块命中率为 </a:t>
            </a:r>
            <a:r>
              <a:rPr lang="en-US" altLang="zh-CN"/>
              <a:t>Hc = 3 / 15 = 0.2</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B4A75542-2CDE-432C-B8D1-DE8B5CAB769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C03B691-B655-48A3-8F36-C876A2816D0A}" type="slidenum">
              <a:rPr lang="en-US" altLang="zh-CN" smtClean="0"/>
              <a:pPr>
                <a:defRPr/>
              </a:pPr>
              <a:t>151</a:t>
            </a:fld>
            <a:endParaRPr lang="en-US" altLang="zh-CN"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2"/>
          <p:cNvSpPr>
            <a:spLocks noGrp="1" noChangeArrowheads="1"/>
          </p:cNvSpPr>
          <p:nvPr>
            <p:ph type="title"/>
          </p:nvPr>
        </p:nvSpPr>
        <p:spPr>
          <a:xfrm>
            <a:off x="457200" y="476250"/>
            <a:ext cx="8382000" cy="590550"/>
          </a:xfrm>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替换算法及其实现</a:t>
            </a:r>
          </a:p>
        </p:txBody>
      </p:sp>
      <p:sp>
        <p:nvSpPr>
          <p:cNvPr id="360453" name="Rectangle 3"/>
          <p:cNvSpPr>
            <a:spLocks noGrp="1" noChangeArrowheads="1"/>
          </p:cNvSpPr>
          <p:nvPr>
            <p:ph type="body" idx="1"/>
          </p:nvPr>
        </p:nvSpPr>
        <p:spPr>
          <a:xfrm>
            <a:off x="457200" y="1196975"/>
            <a:ext cx="8382000" cy="5203825"/>
          </a:xfrm>
        </p:spPr>
        <p:txBody>
          <a:bodyPr/>
          <a:lstStyle/>
          <a:p>
            <a:pPr eaLnBrk="1" hangingPunct="1">
              <a:lnSpc>
                <a:spcPct val="150000"/>
              </a:lnSpc>
            </a:pPr>
            <a:r>
              <a:rPr lang="zh-CN" altLang="en-US" dirty="0" smtClean="0">
                <a:solidFill>
                  <a:srgbClr val="0000FF"/>
                </a:solidFill>
                <a:latin typeface="楷体_GB2312" pitchFamily="49" charset="-122"/>
              </a:rPr>
              <a:t>使用的场合：</a:t>
            </a:r>
          </a:p>
          <a:p>
            <a:pPr lvl="1" eaLnBrk="1" hangingPunct="1">
              <a:lnSpc>
                <a:spcPct val="150000"/>
              </a:lnSpc>
            </a:pPr>
            <a:r>
              <a:rPr lang="zh-CN" altLang="en-US" dirty="0" smtClean="0">
                <a:latin typeface="楷体_GB2312" pitchFamily="49" charset="-122"/>
              </a:rPr>
              <a:t>直接映象方式实际上不需要替换算法。</a:t>
            </a:r>
          </a:p>
          <a:p>
            <a:pPr lvl="1" eaLnBrk="1" hangingPunct="1">
              <a:lnSpc>
                <a:spcPct val="150000"/>
              </a:lnSpc>
            </a:pPr>
            <a:r>
              <a:rPr lang="zh-CN" altLang="en-US" dirty="0" smtClean="0">
                <a:latin typeface="楷体_GB2312" pitchFamily="49" charset="-122"/>
              </a:rPr>
              <a:t>全相联映象方式的替换算法最复杂。</a:t>
            </a:r>
          </a:p>
          <a:p>
            <a:pPr lvl="1" eaLnBrk="1" hangingPunct="1">
              <a:lnSpc>
                <a:spcPct val="150000"/>
              </a:lnSpc>
            </a:pPr>
            <a:r>
              <a:rPr lang="zh-CN" altLang="en-US" dirty="0" smtClean="0">
                <a:latin typeface="楷体_GB2312" pitchFamily="49" charset="-122"/>
              </a:rPr>
              <a:t>主要用于</a:t>
            </a:r>
            <a:r>
              <a:rPr lang="zh-CN" altLang="en-US" dirty="0" smtClean="0">
                <a:solidFill>
                  <a:srgbClr val="FF0000"/>
                </a:solidFill>
                <a:latin typeface="楷体_GB2312" pitchFamily="49" charset="-122"/>
              </a:rPr>
              <a:t>组相联</a:t>
            </a:r>
            <a:r>
              <a:rPr lang="zh-CN" altLang="en-US" dirty="0" smtClean="0">
                <a:latin typeface="楷体_GB2312" pitchFamily="49" charset="-122"/>
              </a:rPr>
              <a:t>、段相联等映象方式中。</a:t>
            </a:r>
          </a:p>
          <a:p>
            <a:pPr eaLnBrk="1" hangingPunct="1">
              <a:lnSpc>
                <a:spcPct val="150000"/>
              </a:lnSpc>
            </a:pPr>
            <a:r>
              <a:rPr lang="zh-CN" altLang="en-US" dirty="0" smtClean="0">
                <a:solidFill>
                  <a:srgbClr val="0000FF"/>
                </a:solidFill>
                <a:latin typeface="楷体_GB2312" pitchFamily="49" charset="-122"/>
              </a:rPr>
              <a:t>要解决的问题：</a:t>
            </a:r>
          </a:p>
          <a:p>
            <a:pPr lvl="1" eaLnBrk="1" hangingPunct="1">
              <a:lnSpc>
                <a:spcPct val="150000"/>
              </a:lnSpc>
            </a:pPr>
            <a:r>
              <a:rPr lang="zh-CN" altLang="en-US" dirty="0" smtClean="0">
                <a:latin typeface="楷体_GB2312" pitchFamily="49" charset="-122"/>
              </a:rPr>
              <a:t>记录每次访问</a:t>
            </a:r>
            <a:r>
              <a:rPr lang="en-US" altLang="zh-CN" dirty="0" smtClean="0">
                <a:latin typeface="楷体_GB2312" pitchFamily="49" charset="-122"/>
              </a:rPr>
              <a:t>Cache</a:t>
            </a:r>
            <a:r>
              <a:rPr lang="zh-CN" altLang="en-US" dirty="0" smtClean="0">
                <a:latin typeface="楷体_GB2312" pitchFamily="49" charset="-122"/>
              </a:rPr>
              <a:t>的块号。</a:t>
            </a:r>
          </a:p>
          <a:p>
            <a:pPr lvl="1" eaLnBrk="1" hangingPunct="1">
              <a:lnSpc>
                <a:spcPct val="150000"/>
              </a:lnSpc>
            </a:pPr>
            <a:r>
              <a:rPr lang="zh-CN" altLang="en-US" dirty="0" smtClean="0">
                <a:latin typeface="楷体_GB2312" pitchFamily="49" charset="-122"/>
              </a:rPr>
              <a:t>在访问过程中，对记录的块号进行管理。</a:t>
            </a:r>
          </a:p>
          <a:p>
            <a:pPr lvl="1" eaLnBrk="1" hangingPunct="1">
              <a:lnSpc>
                <a:spcPct val="150000"/>
              </a:lnSpc>
            </a:pPr>
            <a:r>
              <a:rPr lang="zh-CN" altLang="en-US" dirty="0" smtClean="0">
                <a:latin typeface="楷体_GB2312" pitchFamily="49" charset="-122"/>
              </a:rPr>
              <a:t>根据记录和管理结果，找出替换的块号。</a:t>
            </a:r>
          </a:p>
          <a:p>
            <a:pPr eaLnBrk="1" hangingPunct="1">
              <a:lnSpc>
                <a:spcPct val="150000"/>
              </a:lnSpc>
            </a:pPr>
            <a:r>
              <a:rPr lang="zh-CN" altLang="en-US" dirty="0" smtClean="0">
                <a:solidFill>
                  <a:srgbClr val="0000FF"/>
                </a:solidFill>
                <a:latin typeface="楷体_GB2312" pitchFamily="49" charset="-122"/>
              </a:rPr>
              <a:t>主要特点：</a:t>
            </a:r>
            <a:r>
              <a:rPr lang="zh-CN" altLang="en-US" dirty="0" smtClean="0">
                <a:latin typeface="楷体_GB2312" pitchFamily="49" charset="-122"/>
              </a:rPr>
              <a:t>全部用硬件实现。</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同心圆 3"/>
          <p:cNvSpPr/>
          <p:nvPr/>
        </p:nvSpPr>
        <p:spPr bwMode="auto">
          <a:xfrm>
            <a:off x="7452320" y="4698491"/>
            <a:ext cx="1234480" cy="1142281"/>
          </a:xfrm>
          <a:prstGeom prst="donut">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r>
              <a:rPr lang="zh-CN" altLang="en-US" dirty="0" smtClean="0">
                <a:solidFill>
                  <a:srgbClr val="FF00FF"/>
                </a:solidFill>
              </a:rPr>
              <a:t>自学</a:t>
            </a:r>
            <a:endParaRPr lang="en-US" altLang="zh-CN" dirty="0" smtClean="0">
              <a:solidFill>
                <a:srgbClr val="FF00FF"/>
              </a:solidFill>
            </a:endParaRPr>
          </a:p>
          <a:p>
            <a:pPr marL="0" marR="0" indent="0" algn="ctr" defTabSz="914400" rtl="0" eaLnBrk="1" fontAlgn="base" latinLnBrk="0" hangingPunct="1">
              <a:lnSpc>
                <a:spcPct val="100000"/>
              </a:lnSpc>
              <a:spcBef>
                <a:spcPct val="20000"/>
              </a:spcBef>
              <a:spcAft>
                <a:spcPct val="0"/>
              </a:spcAft>
              <a:buClrTx/>
              <a:buSzPct val="90000"/>
              <a:buFontTx/>
              <a:buNone/>
              <a:tabLst/>
            </a:pPr>
            <a:r>
              <a:rPr kumimoji="0" lang="zh-CN" altLang="en-US" sz="1800" b="1" i="0" u="none" strike="noStrike" cap="none" normalizeH="0" baseline="0" dirty="0" smtClean="0">
                <a:ln>
                  <a:noFill/>
                </a:ln>
                <a:solidFill>
                  <a:srgbClr val="FF00FF"/>
                </a:solidFill>
                <a:effectLst/>
              </a:rPr>
              <a:t>计数器法</a:t>
            </a:r>
            <a:endParaRPr kumimoji="0" lang="en-US" altLang="zh-CN" sz="1800" b="1" i="0" u="none" strike="noStrike" cap="none" normalizeH="0" baseline="0" dirty="0" smtClean="0">
              <a:ln>
                <a:noFill/>
              </a:ln>
              <a:solidFill>
                <a:srgbClr val="FF00FF"/>
              </a:solidFill>
              <a:effectLst/>
            </a:endParaRPr>
          </a:p>
          <a:p>
            <a:pPr marL="0" marR="0" indent="0" algn="ctr" defTabSz="914400" rtl="0" eaLnBrk="1" fontAlgn="base" latinLnBrk="0" hangingPunct="1">
              <a:lnSpc>
                <a:spcPct val="100000"/>
              </a:lnSpc>
              <a:spcBef>
                <a:spcPct val="20000"/>
              </a:spcBef>
              <a:spcAft>
                <a:spcPct val="0"/>
              </a:spcAft>
              <a:buClrTx/>
              <a:buSzPct val="90000"/>
              <a:buFontTx/>
              <a:buNone/>
              <a:tabLst/>
            </a:pPr>
            <a:r>
              <a:rPr lang="zh-CN" altLang="en-US" dirty="0">
                <a:solidFill>
                  <a:srgbClr val="FF00FF"/>
                </a:solidFill>
              </a:rPr>
              <a:t>比较</a:t>
            </a:r>
            <a:r>
              <a:rPr lang="zh-CN" altLang="en-US" dirty="0" smtClean="0">
                <a:solidFill>
                  <a:srgbClr val="FF00FF"/>
                </a:solidFill>
              </a:rPr>
              <a:t>对法</a:t>
            </a:r>
            <a:endParaRPr kumimoji="0" lang="zh-CN" altLang="en-US" sz="1800" b="1" i="0" u="none" strike="noStrike" cap="none" normalizeH="0" baseline="0" dirty="0" smtClean="0">
              <a:ln>
                <a:noFill/>
              </a:ln>
              <a:solidFill>
                <a:srgbClr val="FF00FF"/>
              </a:solidFill>
              <a:effectLst/>
            </a:endParaRPr>
          </a:p>
        </p:txBody>
      </p:sp>
      <p:sp>
        <p:nvSpPr>
          <p:cNvPr id="5" name="日期占位符 4"/>
          <p:cNvSpPr>
            <a:spLocks noGrp="1"/>
          </p:cNvSpPr>
          <p:nvPr>
            <p:ph type="dt" sz="half" idx="10"/>
          </p:nvPr>
        </p:nvSpPr>
        <p:spPr/>
        <p:txBody>
          <a:bodyPr/>
          <a:lstStyle/>
          <a:p>
            <a:pPr>
              <a:defRPr/>
            </a:pPr>
            <a:fld id="{6A429B4D-8B12-492E-977A-4317BA95A9AB}"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152</a:t>
            </a:fld>
            <a:endParaRPr lang="en-US" altLang="zh-CN" dirty="0"/>
          </a:p>
        </p:txBody>
      </p:sp>
      <p:sp>
        <p:nvSpPr>
          <p:cNvPr id="9" name="动作按钮: 后退或前一项 8">
            <a:hlinkClick r:id="rId2" action="ppaction://hlinksldjump" highlightClick="1"/>
          </p:cNvPr>
          <p:cNvSpPr/>
          <p:nvPr/>
        </p:nvSpPr>
        <p:spPr bwMode="auto">
          <a:xfrm>
            <a:off x="8172400" y="6014715"/>
            <a:ext cx="818456" cy="412279"/>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1476" name="Rectangle 2"/>
          <p:cNvSpPr>
            <a:spLocks noGrp="1" noChangeArrowheads="1"/>
          </p:cNvSpPr>
          <p:nvPr>
            <p:ph type="body" idx="1"/>
          </p:nvPr>
        </p:nvSpPr>
        <p:spPr>
          <a:xfrm>
            <a:off x="381000" y="1268413"/>
            <a:ext cx="8458200" cy="5056187"/>
          </a:xfrm>
        </p:spPr>
        <p:txBody>
          <a:bodyPr/>
          <a:lstStyle/>
          <a:p>
            <a:pPr eaLnBrk="1" hangingPunct="1">
              <a:lnSpc>
                <a:spcPct val="190000"/>
              </a:lnSpc>
              <a:spcBef>
                <a:spcPct val="10000"/>
              </a:spcBef>
            </a:pPr>
            <a:r>
              <a:rPr lang="en-US" altLang="zh-CN" smtClean="0">
                <a:solidFill>
                  <a:srgbClr val="800000"/>
                </a:solidFill>
                <a:latin typeface="楷体_GB2312" pitchFamily="49" charset="-122"/>
              </a:rPr>
              <a:t>1. </a:t>
            </a:r>
            <a:r>
              <a:rPr lang="zh-CN" altLang="en-US" smtClean="0">
                <a:solidFill>
                  <a:srgbClr val="800000"/>
                </a:solidFill>
                <a:latin typeface="楷体_GB2312" pitchFamily="49" charset="-122"/>
              </a:rPr>
              <a:t>轮换法及其实现</a:t>
            </a:r>
          </a:p>
          <a:p>
            <a:pPr lvl="1" eaLnBrk="1" hangingPunct="1">
              <a:lnSpc>
                <a:spcPct val="190000"/>
              </a:lnSpc>
              <a:spcBef>
                <a:spcPct val="10000"/>
              </a:spcBef>
            </a:pPr>
            <a:r>
              <a:rPr lang="zh-CN" altLang="en-US" smtClean="0">
                <a:latin typeface="楷体_GB2312" pitchFamily="49" charset="-122"/>
              </a:rPr>
              <a:t>用于组相联映象方式中，有两种实现方法。</a:t>
            </a:r>
          </a:p>
          <a:p>
            <a:pPr lvl="1" eaLnBrk="1" hangingPunct="1">
              <a:lnSpc>
                <a:spcPct val="190000"/>
              </a:lnSpc>
              <a:spcBef>
                <a:spcPct val="10000"/>
              </a:spcBef>
            </a:pPr>
            <a:r>
              <a:rPr lang="zh-CN" altLang="en-US" smtClean="0">
                <a:solidFill>
                  <a:srgbClr val="0000FF"/>
                </a:solidFill>
                <a:latin typeface="楷体_GB2312" pitchFamily="49" charset="-122"/>
              </a:rPr>
              <a:t>方法一：每块一个计数器</a:t>
            </a:r>
          </a:p>
          <a:p>
            <a:pPr lvl="2" eaLnBrk="1" hangingPunct="1">
              <a:lnSpc>
                <a:spcPct val="190000"/>
              </a:lnSpc>
              <a:spcBef>
                <a:spcPct val="10000"/>
              </a:spcBef>
            </a:pPr>
            <a:r>
              <a:rPr lang="zh-CN" altLang="en-US" smtClean="0">
                <a:latin typeface="楷体_GB2312" pitchFamily="49" charset="-122"/>
              </a:rPr>
              <a:t>在块表内增加一个替换计数器字段。</a:t>
            </a:r>
          </a:p>
          <a:p>
            <a:pPr lvl="2" eaLnBrk="1" hangingPunct="1">
              <a:lnSpc>
                <a:spcPct val="190000"/>
              </a:lnSpc>
              <a:spcBef>
                <a:spcPct val="10000"/>
              </a:spcBef>
            </a:pPr>
            <a:r>
              <a:rPr lang="zh-CN" altLang="en-US" smtClean="0">
                <a:latin typeface="楷体_GB2312" pitchFamily="49" charset="-122"/>
              </a:rPr>
              <a:t>计数器的长度与</a:t>
            </a:r>
            <a:r>
              <a:rPr lang="en-US" altLang="zh-CN" smtClean="0">
                <a:latin typeface="楷体_GB2312" pitchFamily="49" charset="-122"/>
              </a:rPr>
              <a:t>Cache</a:t>
            </a:r>
            <a:r>
              <a:rPr lang="zh-CN" altLang="en-US" smtClean="0">
                <a:latin typeface="楷体_GB2312" pitchFamily="49" charset="-122"/>
              </a:rPr>
              <a:t>地址中的组内块号字段的长度相同。</a:t>
            </a:r>
          </a:p>
          <a:p>
            <a:pPr lvl="1" eaLnBrk="1" hangingPunct="1">
              <a:lnSpc>
                <a:spcPct val="190000"/>
              </a:lnSpc>
              <a:spcBef>
                <a:spcPct val="10000"/>
              </a:spcBef>
            </a:pPr>
            <a:r>
              <a:rPr lang="zh-CN" altLang="en-US" smtClean="0">
                <a:solidFill>
                  <a:srgbClr val="FF00FF"/>
                </a:solidFill>
                <a:latin typeface="楷体_GB2312" pitchFamily="49" charset="-122"/>
              </a:rPr>
              <a:t>替换方法及计数器的管理规则：</a:t>
            </a:r>
          </a:p>
          <a:p>
            <a:pPr lvl="2" eaLnBrk="1" hangingPunct="1">
              <a:lnSpc>
                <a:spcPct val="190000"/>
              </a:lnSpc>
              <a:spcBef>
                <a:spcPct val="10000"/>
              </a:spcBef>
            </a:pPr>
            <a:r>
              <a:rPr lang="zh-CN" altLang="en-US" smtClean="0">
                <a:solidFill>
                  <a:schemeClr val="tx2"/>
                </a:solidFill>
                <a:latin typeface="楷体_GB2312" pitchFamily="49" charset="-122"/>
              </a:rPr>
              <a:t>新装入或替换的块，它的计数器清</a:t>
            </a:r>
            <a:r>
              <a:rPr lang="en-US" altLang="zh-CN" smtClean="0">
                <a:solidFill>
                  <a:schemeClr val="tx2"/>
                </a:solidFill>
                <a:latin typeface="楷体_GB2312" pitchFamily="49" charset="-122"/>
              </a:rPr>
              <a:t>0</a:t>
            </a:r>
            <a:r>
              <a:rPr lang="zh-CN" altLang="en-US" smtClean="0">
                <a:solidFill>
                  <a:schemeClr val="tx2"/>
                </a:solidFill>
                <a:latin typeface="楷体_GB2312" pitchFamily="49" charset="-122"/>
              </a:rPr>
              <a:t>，同组其它块的计数器都加</a:t>
            </a:r>
            <a:r>
              <a:rPr lang="zh-CN" altLang="en-US" smtClean="0">
                <a:solidFill>
                  <a:schemeClr val="tx2"/>
                </a:solidFill>
                <a:latin typeface="Arial" pitchFamily="34" charset="0"/>
              </a:rPr>
              <a:t>“</a:t>
            </a:r>
            <a:r>
              <a:rPr lang="en-US" altLang="zh-CN" smtClean="0">
                <a:solidFill>
                  <a:schemeClr val="tx2"/>
                </a:solidFill>
                <a:latin typeface="楷体_GB2312" pitchFamily="49" charset="-122"/>
              </a:rPr>
              <a:t>1</a:t>
            </a:r>
            <a:r>
              <a:rPr lang="en-US" altLang="zh-CN" smtClean="0">
                <a:solidFill>
                  <a:schemeClr val="tx2"/>
                </a:solidFill>
                <a:latin typeface="Arial" pitchFamily="34" charset="0"/>
              </a:rPr>
              <a:t>”</a:t>
            </a:r>
            <a:r>
              <a:rPr lang="zh-CN" altLang="en-US" smtClean="0">
                <a:solidFill>
                  <a:schemeClr val="tx2"/>
                </a:solidFill>
                <a:latin typeface="楷体_GB2312" pitchFamily="49" charset="-122"/>
              </a:rPr>
              <a:t>。</a:t>
            </a:r>
          </a:p>
          <a:p>
            <a:pPr lvl="2" eaLnBrk="1" hangingPunct="1">
              <a:lnSpc>
                <a:spcPct val="190000"/>
              </a:lnSpc>
              <a:spcBef>
                <a:spcPct val="10000"/>
              </a:spcBef>
            </a:pPr>
            <a:r>
              <a:rPr lang="zh-CN" altLang="en-US" smtClean="0">
                <a:solidFill>
                  <a:schemeClr val="tx2"/>
                </a:solidFill>
                <a:latin typeface="楷体_GB2312" pitchFamily="49" charset="-122"/>
              </a:rPr>
              <a:t>在同组中选择计数器的值最大的块作为被替换的块。</a:t>
            </a:r>
          </a:p>
        </p:txBody>
      </p:sp>
      <p:sp>
        <p:nvSpPr>
          <p:cNvPr id="361477" name="Rectangle 3"/>
          <p:cNvSpPr>
            <a:spLocks noGrp="1" noChangeArrowheads="1"/>
          </p:cNvSpPr>
          <p:nvPr>
            <p:ph type="title"/>
          </p:nvPr>
        </p:nvSpPr>
        <p:spPr>
          <a:xfrm>
            <a:off x="457200" y="476250"/>
            <a:ext cx="8382000" cy="590550"/>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C220C86-FC91-462C-9855-03824B83A85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500" name="Rectangle 2"/>
          <p:cNvSpPr>
            <a:spLocks noGrp="1" noChangeArrowheads="1"/>
          </p:cNvSpPr>
          <p:nvPr>
            <p:ph type="body" idx="1"/>
          </p:nvPr>
        </p:nvSpPr>
        <p:spPr>
          <a:xfrm>
            <a:off x="381000" y="1196975"/>
            <a:ext cx="8458200" cy="1368425"/>
          </a:xfrm>
        </p:spPr>
        <p:txBody>
          <a:bodyPr/>
          <a:lstStyle/>
          <a:p>
            <a:pPr eaLnBrk="1" hangingPunct="1">
              <a:lnSpc>
                <a:spcPct val="170000"/>
              </a:lnSpc>
              <a:spcBef>
                <a:spcPct val="0"/>
              </a:spcBef>
              <a:buFontTx/>
              <a:buNone/>
            </a:pPr>
            <a:r>
              <a:rPr lang="zh-CN" altLang="en-US" smtClean="0">
                <a:latin typeface="楷体_GB2312" pitchFamily="49" charset="-122"/>
              </a:rPr>
              <a:t>例：</a:t>
            </a:r>
            <a:r>
              <a:rPr lang="en-US" altLang="zh-CN" smtClean="0">
                <a:latin typeface="楷体_GB2312" pitchFamily="49" charset="-122"/>
              </a:rPr>
              <a:t>Solar-16/65</a:t>
            </a:r>
            <a:r>
              <a:rPr lang="zh-CN" altLang="en-US" smtClean="0">
                <a:latin typeface="楷体_GB2312" pitchFamily="49" charset="-122"/>
              </a:rPr>
              <a:t>小型机的</a:t>
            </a:r>
            <a:r>
              <a:rPr lang="en-US" altLang="zh-CN" smtClean="0">
                <a:latin typeface="楷体_GB2312" pitchFamily="49" charset="-122"/>
              </a:rPr>
              <a:t>Cache</a:t>
            </a:r>
            <a:r>
              <a:rPr lang="zh-CN" altLang="en-US" smtClean="0">
                <a:latin typeface="楷体_GB2312" pitchFamily="49" charset="-122"/>
              </a:rPr>
              <a:t>采用位选择组相联映象方式。</a:t>
            </a:r>
            <a:r>
              <a:rPr lang="en-US" altLang="zh-CN" smtClean="0">
                <a:latin typeface="楷体_GB2312" pitchFamily="49" charset="-122"/>
              </a:rPr>
              <a:t>Cache</a:t>
            </a:r>
            <a:r>
              <a:rPr lang="zh-CN" altLang="en-US" smtClean="0">
                <a:latin typeface="楷体_GB2312" pitchFamily="49" charset="-122"/>
              </a:rPr>
              <a:t>每组的块数为</a:t>
            </a:r>
            <a:r>
              <a:rPr lang="en-US" altLang="zh-CN" smtClean="0">
                <a:latin typeface="楷体_GB2312" pitchFamily="49" charset="-122"/>
              </a:rPr>
              <a:t>4</a:t>
            </a:r>
            <a:r>
              <a:rPr lang="zh-CN" altLang="en-US" smtClean="0">
                <a:latin typeface="楷体_GB2312" pitchFamily="49" charset="-122"/>
              </a:rPr>
              <a:t>，因此，每块用一个</a:t>
            </a:r>
            <a:r>
              <a:rPr lang="en-US" altLang="zh-CN" smtClean="0">
                <a:latin typeface="楷体_GB2312" pitchFamily="49" charset="-122"/>
              </a:rPr>
              <a:t>2</a:t>
            </a:r>
            <a:r>
              <a:rPr lang="zh-CN" altLang="en-US" smtClean="0">
                <a:latin typeface="楷体_GB2312" pitchFamily="49" charset="-122"/>
              </a:rPr>
              <a:t>位的计数器。</a:t>
            </a:r>
          </a:p>
        </p:txBody>
      </p:sp>
      <p:graphicFrame>
        <p:nvGraphicFramePr>
          <p:cNvPr id="770051" name="Object 3"/>
          <p:cNvGraphicFramePr>
            <a:graphicFrameLocks noChangeAspect="1"/>
          </p:cNvGraphicFramePr>
          <p:nvPr/>
        </p:nvGraphicFramePr>
        <p:xfrm>
          <a:off x="758825" y="2779713"/>
          <a:ext cx="7643813" cy="2524125"/>
        </p:xfrm>
        <a:graphic>
          <a:graphicData uri="http://schemas.openxmlformats.org/presentationml/2006/ole">
            <mc:AlternateContent xmlns:mc="http://schemas.openxmlformats.org/markup-compatibility/2006">
              <mc:Choice xmlns:v="urn:schemas-microsoft-com:vml" Requires="v">
                <p:oleObj spid="_x0000_s362591" name="文档" r:id="rId3" imgW="6419734" imgH="2114660" progId="Word.Document.8">
                  <p:embed/>
                </p:oleObj>
              </mc:Choice>
              <mc:Fallback>
                <p:oleObj name="文档" r:id="rId3" imgW="6419734" imgH="211466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2779713"/>
                        <a:ext cx="7643813" cy="2524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2502" name="Rectangle 4"/>
          <p:cNvSpPr>
            <a:spLocks noGrp="1" noChangeArrowheads="1"/>
          </p:cNvSpPr>
          <p:nvPr>
            <p:ph type="title"/>
          </p:nvPr>
        </p:nvSpPr>
        <p:spPr>
          <a:xfrm>
            <a:off x="457200" y="476250"/>
            <a:ext cx="8382000" cy="590550"/>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58579413-C6D1-491B-8829-E6DC32A9689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0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3524" name="Rectangle 2"/>
          <p:cNvSpPr>
            <a:spLocks noGrp="1" noChangeArrowheads="1"/>
          </p:cNvSpPr>
          <p:nvPr>
            <p:ph type="body" idx="1"/>
          </p:nvPr>
        </p:nvSpPr>
        <p:spPr>
          <a:xfrm>
            <a:off x="381000" y="1268413"/>
            <a:ext cx="8078788" cy="5056187"/>
          </a:xfrm>
        </p:spPr>
        <p:txBody>
          <a:bodyPr/>
          <a:lstStyle/>
          <a:p>
            <a:pPr eaLnBrk="1" hangingPunct="1">
              <a:lnSpc>
                <a:spcPct val="120000"/>
              </a:lnSpc>
              <a:spcBef>
                <a:spcPct val="0"/>
              </a:spcBef>
            </a:pPr>
            <a:r>
              <a:rPr lang="zh-CN" altLang="en-US" sz="1800" smtClean="0">
                <a:solidFill>
                  <a:srgbClr val="0000FF"/>
                </a:solidFill>
                <a:latin typeface="楷体_GB2312" pitchFamily="49" charset="-122"/>
              </a:rPr>
              <a:t>方法二：每组一个计数器</a:t>
            </a:r>
          </a:p>
          <a:p>
            <a:pPr lvl="1" eaLnBrk="1" hangingPunct="1">
              <a:lnSpc>
                <a:spcPct val="120000"/>
              </a:lnSpc>
              <a:spcBef>
                <a:spcPct val="0"/>
              </a:spcBef>
            </a:pPr>
            <a:r>
              <a:rPr lang="zh-CN" altLang="en-US" sz="1800" smtClean="0">
                <a:solidFill>
                  <a:schemeClr val="tx2"/>
                </a:solidFill>
                <a:latin typeface="楷体_GB2312" pitchFamily="49" charset="-122"/>
              </a:rPr>
              <a:t>替换规则和计数器的管理：</a:t>
            </a:r>
          </a:p>
          <a:p>
            <a:pPr lvl="2" eaLnBrk="1" hangingPunct="1">
              <a:lnSpc>
                <a:spcPct val="120000"/>
              </a:lnSpc>
              <a:spcBef>
                <a:spcPct val="0"/>
              </a:spcBef>
            </a:pPr>
            <a:r>
              <a:rPr lang="zh-CN" altLang="en-US" sz="1600" smtClean="0">
                <a:solidFill>
                  <a:schemeClr val="tx2"/>
                </a:solidFill>
                <a:latin typeface="楷体_GB2312" pitchFamily="49" charset="-122"/>
              </a:rPr>
              <a:t>本组有替换时，计数器加</a:t>
            </a:r>
            <a:r>
              <a:rPr lang="zh-CN" altLang="en-US" sz="1600" smtClean="0">
                <a:solidFill>
                  <a:schemeClr val="tx2"/>
                </a:solidFill>
                <a:latin typeface="Arial" pitchFamily="34" charset="0"/>
              </a:rPr>
              <a:t>“</a:t>
            </a:r>
            <a:r>
              <a:rPr lang="en-US" altLang="zh-CN" sz="1600" smtClean="0">
                <a:solidFill>
                  <a:schemeClr val="tx2"/>
                </a:solidFill>
                <a:latin typeface="楷体_GB2312" pitchFamily="49" charset="-122"/>
              </a:rPr>
              <a:t>1</a:t>
            </a:r>
            <a:r>
              <a:rPr lang="en-US" altLang="zh-CN" sz="1600" smtClean="0">
                <a:solidFill>
                  <a:schemeClr val="tx2"/>
                </a:solidFill>
                <a:latin typeface="Arial" pitchFamily="34" charset="0"/>
              </a:rPr>
              <a:t>”</a:t>
            </a:r>
            <a:r>
              <a:rPr lang="zh-CN" altLang="en-US" sz="1600" smtClean="0">
                <a:solidFill>
                  <a:schemeClr val="tx2"/>
                </a:solidFill>
                <a:latin typeface="楷体_GB2312" pitchFamily="49" charset="-122"/>
              </a:rPr>
              <a:t>，</a:t>
            </a:r>
          </a:p>
          <a:p>
            <a:pPr lvl="2" eaLnBrk="1" hangingPunct="1">
              <a:lnSpc>
                <a:spcPct val="120000"/>
              </a:lnSpc>
              <a:spcBef>
                <a:spcPct val="0"/>
              </a:spcBef>
            </a:pPr>
            <a:r>
              <a:rPr lang="zh-CN" altLang="en-US" sz="1600" smtClean="0">
                <a:solidFill>
                  <a:schemeClr val="tx2"/>
                </a:solidFill>
                <a:latin typeface="楷体_GB2312" pitchFamily="49" charset="-122"/>
              </a:rPr>
              <a:t>计数器的值就是要被替换出去的块号。</a:t>
            </a:r>
          </a:p>
          <a:p>
            <a:pPr lvl="2" eaLnBrk="1" hangingPunct="1">
              <a:lnSpc>
                <a:spcPct val="120000"/>
              </a:lnSpc>
              <a:spcBef>
                <a:spcPct val="0"/>
              </a:spcBef>
            </a:pPr>
            <a:endParaRPr lang="zh-CN" altLang="en-US" sz="1600" smtClean="0">
              <a:solidFill>
                <a:schemeClr val="tx2"/>
              </a:solidFill>
              <a:latin typeface="楷体_GB2312" pitchFamily="49" charset="-122"/>
            </a:endParaRPr>
          </a:p>
          <a:p>
            <a:pPr eaLnBrk="1" hangingPunct="1">
              <a:lnSpc>
                <a:spcPct val="120000"/>
              </a:lnSpc>
              <a:spcBef>
                <a:spcPct val="0"/>
              </a:spcBef>
            </a:pPr>
            <a:r>
              <a:rPr lang="zh-CN" altLang="en-US" sz="2000" smtClean="0">
                <a:solidFill>
                  <a:schemeClr val="tx2"/>
                </a:solidFill>
                <a:latin typeface="楷体_GB2312" pitchFamily="49" charset="-122"/>
              </a:rPr>
              <a:t>例：</a:t>
            </a:r>
            <a:r>
              <a:rPr lang="en-US" altLang="zh-CN" sz="2000" smtClean="0">
                <a:solidFill>
                  <a:schemeClr val="tx2"/>
                </a:solidFill>
                <a:latin typeface="楷体_GB2312" pitchFamily="49" charset="-122"/>
              </a:rPr>
              <a:t>NOVA3</a:t>
            </a:r>
            <a:r>
              <a:rPr lang="zh-CN" altLang="en-US" sz="2000" smtClean="0">
                <a:solidFill>
                  <a:schemeClr val="tx2"/>
                </a:solidFill>
                <a:latin typeface="楷体_GB2312" pitchFamily="49" charset="-122"/>
              </a:rPr>
              <a:t>机的</a:t>
            </a:r>
            <a:r>
              <a:rPr lang="en-US" altLang="zh-CN" sz="2000" smtClean="0">
                <a:solidFill>
                  <a:schemeClr val="tx2"/>
                </a:solidFill>
                <a:latin typeface="楷体_GB2312" pitchFamily="49" charset="-122"/>
              </a:rPr>
              <a:t>Cache</a:t>
            </a:r>
            <a:r>
              <a:rPr lang="zh-CN" altLang="en-US" sz="2000" smtClean="0">
                <a:solidFill>
                  <a:schemeClr val="tx2"/>
                </a:solidFill>
                <a:latin typeface="楷体_GB2312" pitchFamily="49" charset="-122"/>
              </a:rPr>
              <a:t>采用组相联映象方式，</a:t>
            </a:r>
            <a:r>
              <a:rPr lang="en-US" altLang="zh-CN" sz="2000" smtClean="0">
                <a:solidFill>
                  <a:schemeClr val="tx2"/>
                </a:solidFill>
                <a:latin typeface="楷体_GB2312" pitchFamily="49" charset="-122"/>
              </a:rPr>
              <a:t>Cache</a:t>
            </a:r>
            <a:r>
              <a:rPr lang="zh-CN" altLang="en-US" sz="2000" smtClean="0">
                <a:solidFill>
                  <a:schemeClr val="tx2"/>
                </a:solidFill>
                <a:latin typeface="楷体_GB2312" pitchFamily="49" charset="-122"/>
              </a:rPr>
              <a:t>每组的块数为</a:t>
            </a:r>
            <a:r>
              <a:rPr lang="en-US" altLang="zh-CN" sz="2000" smtClean="0">
                <a:solidFill>
                  <a:schemeClr val="tx2"/>
                </a:solidFill>
                <a:latin typeface="楷体_GB2312" pitchFamily="49" charset="-122"/>
              </a:rPr>
              <a:t>8</a:t>
            </a:r>
            <a:r>
              <a:rPr lang="zh-CN" altLang="en-US" sz="2000" smtClean="0">
                <a:solidFill>
                  <a:schemeClr val="tx2"/>
                </a:solidFill>
                <a:latin typeface="楷体_GB2312" pitchFamily="49" charset="-122"/>
              </a:rPr>
              <a:t>，每组设置一个</a:t>
            </a:r>
            <a:r>
              <a:rPr lang="en-US" altLang="zh-CN" sz="2000" smtClean="0">
                <a:solidFill>
                  <a:schemeClr val="tx2"/>
                </a:solidFill>
                <a:latin typeface="楷体_GB2312" pitchFamily="49" charset="-122"/>
              </a:rPr>
              <a:t>3</a:t>
            </a:r>
            <a:r>
              <a:rPr lang="zh-CN" altLang="en-US" sz="2000" smtClean="0">
                <a:solidFill>
                  <a:schemeClr val="tx2"/>
                </a:solidFill>
                <a:latin typeface="楷体_GB2312" pitchFamily="49" charset="-122"/>
              </a:rPr>
              <a:t>位计数器。在需要替换时，计数器的值加</a:t>
            </a:r>
            <a:r>
              <a:rPr lang="zh-CN" altLang="en-US" sz="2000" smtClean="0">
                <a:solidFill>
                  <a:schemeClr val="tx2"/>
                </a:solidFill>
                <a:latin typeface="Arial" pitchFamily="34" charset="0"/>
              </a:rPr>
              <a:t>“</a:t>
            </a:r>
            <a:r>
              <a:rPr lang="en-US" altLang="zh-CN" sz="2000" smtClean="0">
                <a:solidFill>
                  <a:schemeClr val="tx2"/>
                </a:solidFill>
                <a:latin typeface="楷体_GB2312" pitchFamily="49" charset="-122"/>
              </a:rPr>
              <a:t>1</a:t>
            </a:r>
            <a:r>
              <a:rPr lang="en-US" altLang="zh-CN" sz="2000" smtClean="0">
                <a:solidFill>
                  <a:schemeClr val="tx2"/>
                </a:solidFill>
                <a:latin typeface="Arial" pitchFamily="34" charset="0"/>
              </a:rPr>
              <a:t>”</a:t>
            </a:r>
            <a:r>
              <a:rPr lang="zh-CN" altLang="en-US" sz="2000" smtClean="0">
                <a:solidFill>
                  <a:schemeClr val="tx2"/>
                </a:solidFill>
                <a:latin typeface="楷体_GB2312" pitchFamily="49" charset="-122"/>
              </a:rPr>
              <a:t>，用</a:t>
            </a:r>
            <a:r>
              <a:rPr lang="zh-CN" altLang="en-US" sz="2000" smtClean="0">
                <a:solidFill>
                  <a:srgbClr val="003300"/>
                </a:solidFill>
                <a:latin typeface="楷体_GB2312" pitchFamily="49" charset="-122"/>
              </a:rPr>
              <a:t>计数器的值</a:t>
            </a:r>
            <a:r>
              <a:rPr lang="zh-CN" altLang="en-US" sz="2000" smtClean="0">
                <a:solidFill>
                  <a:schemeClr val="tx2"/>
                </a:solidFill>
                <a:latin typeface="楷体_GB2312" pitchFamily="49" charset="-122"/>
              </a:rPr>
              <a:t>直接作为被替换块的块号。</a:t>
            </a:r>
          </a:p>
          <a:p>
            <a:pPr eaLnBrk="1" hangingPunct="1">
              <a:lnSpc>
                <a:spcPct val="120000"/>
              </a:lnSpc>
              <a:spcBef>
                <a:spcPct val="0"/>
              </a:spcBef>
            </a:pPr>
            <a:endParaRPr lang="zh-CN" altLang="en-US" sz="2000" smtClean="0">
              <a:solidFill>
                <a:schemeClr val="tx2"/>
              </a:solidFill>
              <a:latin typeface="楷体_GB2312" pitchFamily="49" charset="-122"/>
            </a:endParaRPr>
          </a:p>
          <a:p>
            <a:pPr eaLnBrk="1" hangingPunct="1">
              <a:lnSpc>
                <a:spcPct val="120000"/>
              </a:lnSpc>
              <a:spcBef>
                <a:spcPct val="0"/>
              </a:spcBef>
            </a:pPr>
            <a:r>
              <a:rPr lang="zh-CN" altLang="en-US" sz="2000" smtClean="0">
                <a:solidFill>
                  <a:srgbClr val="FF0000"/>
                </a:solidFill>
                <a:latin typeface="楷体_GB2312" pitchFamily="49" charset="-122"/>
              </a:rPr>
              <a:t>轮换法的优点：</a:t>
            </a:r>
          </a:p>
          <a:p>
            <a:pPr lvl="1" eaLnBrk="1" hangingPunct="1">
              <a:lnSpc>
                <a:spcPct val="120000"/>
              </a:lnSpc>
              <a:spcBef>
                <a:spcPct val="0"/>
              </a:spcBef>
            </a:pPr>
            <a:r>
              <a:rPr lang="zh-CN" altLang="en-US" sz="1800" smtClean="0">
                <a:solidFill>
                  <a:schemeClr val="tx2"/>
                </a:solidFill>
                <a:latin typeface="楷体_GB2312" pitchFamily="49" charset="-122"/>
              </a:rPr>
              <a:t>实现比较简单，能够利用</a:t>
            </a:r>
            <a:r>
              <a:rPr lang="zh-CN" altLang="en-US" sz="1800" smtClean="0">
                <a:solidFill>
                  <a:srgbClr val="FF0000"/>
                </a:solidFill>
                <a:latin typeface="楷体_GB2312" pitchFamily="49" charset="-122"/>
              </a:rPr>
              <a:t>历史上的块地址流情况</a:t>
            </a:r>
            <a:r>
              <a:rPr lang="zh-CN" altLang="en-US" sz="1800" smtClean="0">
                <a:solidFill>
                  <a:schemeClr val="tx2"/>
                </a:solidFill>
                <a:latin typeface="楷体_GB2312" pitchFamily="49" charset="-122"/>
              </a:rPr>
              <a:t>。</a:t>
            </a:r>
          </a:p>
          <a:p>
            <a:pPr eaLnBrk="1" hangingPunct="1">
              <a:lnSpc>
                <a:spcPct val="120000"/>
              </a:lnSpc>
              <a:spcBef>
                <a:spcPct val="0"/>
              </a:spcBef>
            </a:pPr>
            <a:endParaRPr lang="zh-CN" altLang="en-US" sz="2000" smtClean="0">
              <a:solidFill>
                <a:schemeClr val="tx2"/>
              </a:solidFill>
              <a:latin typeface="楷体_GB2312" pitchFamily="49" charset="-122"/>
            </a:endParaRPr>
          </a:p>
          <a:p>
            <a:pPr eaLnBrk="1" hangingPunct="1">
              <a:lnSpc>
                <a:spcPct val="120000"/>
              </a:lnSpc>
              <a:spcBef>
                <a:spcPct val="0"/>
              </a:spcBef>
            </a:pPr>
            <a:r>
              <a:rPr lang="zh-CN" altLang="en-US" sz="2000" smtClean="0">
                <a:solidFill>
                  <a:srgbClr val="FF0000"/>
                </a:solidFill>
                <a:latin typeface="楷体_GB2312" pitchFamily="49" charset="-122"/>
              </a:rPr>
              <a:t>轮换法的缺点：</a:t>
            </a:r>
          </a:p>
          <a:p>
            <a:pPr lvl="1" eaLnBrk="1" hangingPunct="1">
              <a:lnSpc>
                <a:spcPct val="120000"/>
              </a:lnSpc>
              <a:spcBef>
                <a:spcPct val="0"/>
              </a:spcBef>
            </a:pPr>
            <a:r>
              <a:rPr lang="zh-CN" altLang="en-US" sz="1800" smtClean="0">
                <a:solidFill>
                  <a:schemeClr val="tx2"/>
                </a:solidFill>
                <a:latin typeface="楷体_GB2312" pitchFamily="49" charset="-122"/>
              </a:rPr>
              <a:t>没有利用程序的</a:t>
            </a:r>
            <a:r>
              <a:rPr lang="zh-CN" altLang="en-US" sz="1800" smtClean="0">
                <a:solidFill>
                  <a:srgbClr val="FF0000"/>
                </a:solidFill>
                <a:latin typeface="楷体_GB2312" pitchFamily="49" charset="-122"/>
              </a:rPr>
              <a:t>局部性特点</a:t>
            </a:r>
            <a:r>
              <a:rPr lang="zh-CN" altLang="en-US" sz="1800" smtClean="0">
                <a:solidFill>
                  <a:schemeClr val="tx2"/>
                </a:solidFill>
                <a:latin typeface="楷体_GB2312" pitchFamily="49" charset="-122"/>
              </a:rPr>
              <a:t>。</a:t>
            </a:r>
          </a:p>
        </p:txBody>
      </p:sp>
      <p:sp>
        <p:nvSpPr>
          <p:cNvPr id="363525" name="Rectangle 3"/>
          <p:cNvSpPr>
            <a:spLocks noGrp="1" noChangeArrowheads="1"/>
          </p:cNvSpPr>
          <p:nvPr>
            <p:ph type="title"/>
          </p:nvPr>
        </p:nvSpPr>
        <p:spPr>
          <a:xfrm>
            <a:off x="457200" y="476250"/>
            <a:ext cx="8382000" cy="590550"/>
          </a:xfrm>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6006B10-2B77-4DDA-9CD0-364A08FE835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8" name="Rectangle 2"/>
          <p:cNvSpPr>
            <a:spLocks noGrp="1" noChangeArrowheads="1"/>
          </p:cNvSpPr>
          <p:nvPr>
            <p:ph type="body" idx="1"/>
          </p:nvPr>
        </p:nvSpPr>
        <p:spPr>
          <a:xfrm>
            <a:off x="323850" y="1196975"/>
            <a:ext cx="8458200" cy="5056188"/>
          </a:xfrm>
        </p:spPr>
        <p:txBody>
          <a:bodyPr/>
          <a:lstStyle/>
          <a:p>
            <a:pPr eaLnBrk="1" hangingPunct="1">
              <a:lnSpc>
                <a:spcPct val="135000"/>
              </a:lnSpc>
              <a:spcBef>
                <a:spcPct val="5000"/>
              </a:spcBef>
            </a:pPr>
            <a:r>
              <a:rPr lang="en-US" altLang="zh-CN" smtClean="0">
                <a:solidFill>
                  <a:srgbClr val="800000"/>
                </a:solidFill>
                <a:latin typeface="楷体_GB2312" pitchFamily="49" charset="-122"/>
              </a:rPr>
              <a:t>2. LRU</a:t>
            </a:r>
            <a:r>
              <a:rPr lang="zh-CN" altLang="en-US" smtClean="0">
                <a:solidFill>
                  <a:srgbClr val="800000"/>
                </a:solidFill>
                <a:latin typeface="楷体_GB2312" pitchFamily="49" charset="-122"/>
              </a:rPr>
              <a:t>算法及其实现</a:t>
            </a:r>
          </a:p>
          <a:p>
            <a:pPr lvl="1" eaLnBrk="1" hangingPunct="1">
              <a:lnSpc>
                <a:spcPct val="135000"/>
              </a:lnSpc>
              <a:spcBef>
                <a:spcPct val="10000"/>
              </a:spcBef>
            </a:pPr>
            <a:r>
              <a:rPr lang="zh-CN" altLang="en-US" smtClean="0">
                <a:solidFill>
                  <a:srgbClr val="0000FF"/>
                </a:solidFill>
                <a:latin typeface="楷体_GB2312" pitchFamily="49" charset="-122"/>
              </a:rPr>
              <a:t>为每一块设置一个计数器</a:t>
            </a:r>
          </a:p>
          <a:p>
            <a:pPr lvl="2" eaLnBrk="1" hangingPunct="1">
              <a:lnSpc>
                <a:spcPct val="135000"/>
              </a:lnSpc>
              <a:spcBef>
                <a:spcPct val="10000"/>
              </a:spcBef>
            </a:pPr>
            <a:r>
              <a:rPr lang="zh-CN" altLang="en-US" smtClean="0">
                <a:latin typeface="楷体_GB2312" pitchFamily="49" charset="-122"/>
              </a:rPr>
              <a:t>计数器的长度与块号字段的长度相同</a:t>
            </a:r>
          </a:p>
          <a:p>
            <a:pPr lvl="2" eaLnBrk="1" hangingPunct="1">
              <a:lnSpc>
                <a:spcPct val="135000"/>
              </a:lnSpc>
              <a:spcBef>
                <a:spcPct val="10000"/>
              </a:spcBef>
            </a:pPr>
            <a:endParaRPr lang="zh-CN" altLang="en-US" smtClean="0">
              <a:latin typeface="楷体_GB2312" pitchFamily="49" charset="-122"/>
            </a:endParaRPr>
          </a:p>
          <a:p>
            <a:pPr lvl="1" eaLnBrk="1" hangingPunct="1">
              <a:lnSpc>
                <a:spcPct val="135000"/>
              </a:lnSpc>
              <a:spcBef>
                <a:spcPct val="10000"/>
              </a:spcBef>
            </a:pPr>
            <a:r>
              <a:rPr lang="zh-CN" altLang="en-US" smtClean="0">
                <a:solidFill>
                  <a:srgbClr val="0000FF"/>
                </a:solidFill>
                <a:latin typeface="楷体_GB2312" pitchFamily="49" charset="-122"/>
              </a:rPr>
              <a:t>计数器的使用及管理规则：</a:t>
            </a:r>
          </a:p>
          <a:p>
            <a:pPr lvl="2" eaLnBrk="1" hangingPunct="1">
              <a:lnSpc>
                <a:spcPct val="135000"/>
              </a:lnSpc>
              <a:spcBef>
                <a:spcPct val="10000"/>
              </a:spcBef>
            </a:pPr>
            <a:r>
              <a:rPr lang="zh-CN" altLang="en-US" smtClean="0">
                <a:latin typeface="楷体_GB2312" pitchFamily="49" charset="-122"/>
              </a:rPr>
              <a:t>新装入或替换的块，计数器清</a:t>
            </a:r>
            <a:r>
              <a:rPr lang="en-US" altLang="zh-CN" smtClean="0">
                <a:latin typeface="楷体_GB2312" pitchFamily="49" charset="-122"/>
              </a:rPr>
              <a:t>0</a:t>
            </a:r>
            <a:r>
              <a:rPr lang="zh-CN" altLang="en-US" smtClean="0">
                <a:latin typeface="楷体_GB2312" pitchFamily="49" charset="-122"/>
              </a:rPr>
              <a:t>，同组中其它块的计数器加</a:t>
            </a:r>
            <a:r>
              <a:rPr lang="en-US" altLang="zh-CN" smtClean="0">
                <a:latin typeface="楷体_GB2312" pitchFamily="49" charset="-122"/>
              </a:rPr>
              <a:t>1</a:t>
            </a:r>
            <a:r>
              <a:rPr lang="zh-CN" altLang="en-US" smtClean="0">
                <a:latin typeface="楷体_GB2312" pitchFamily="49" charset="-122"/>
              </a:rPr>
              <a:t>。</a:t>
            </a:r>
          </a:p>
          <a:p>
            <a:pPr lvl="2" eaLnBrk="1" hangingPunct="1">
              <a:lnSpc>
                <a:spcPct val="135000"/>
              </a:lnSpc>
              <a:spcBef>
                <a:spcPct val="10000"/>
              </a:spcBef>
            </a:pPr>
            <a:endParaRPr lang="zh-CN" altLang="en-US" smtClean="0">
              <a:latin typeface="楷体_GB2312" pitchFamily="49" charset="-122"/>
            </a:endParaRPr>
          </a:p>
          <a:p>
            <a:pPr lvl="2" eaLnBrk="1" hangingPunct="1">
              <a:lnSpc>
                <a:spcPct val="135000"/>
              </a:lnSpc>
              <a:spcBef>
                <a:spcPct val="10000"/>
              </a:spcBef>
            </a:pPr>
            <a:r>
              <a:rPr lang="zh-CN" altLang="en-US" smtClean="0">
                <a:solidFill>
                  <a:srgbClr val="FF0000"/>
                </a:solidFill>
                <a:latin typeface="楷体_GB2312" pitchFamily="49" charset="-122"/>
              </a:rPr>
              <a:t>命中块的计数器清</a:t>
            </a:r>
            <a:r>
              <a:rPr lang="en-US" altLang="zh-CN" smtClean="0">
                <a:solidFill>
                  <a:srgbClr val="FF0000"/>
                </a:solidFill>
                <a:latin typeface="楷体_GB2312" pitchFamily="49" charset="-122"/>
              </a:rPr>
              <a:t>0</a:t>
            </a:r>
            <a:r>
              <a:rPr lang="zh-CN" altLang="en-US" smtClean="0">
                <a:solidFill>
                  <a:srgbClr val="FF0000"/>
                </a:solidFill>
                <a:latin typeface="楷体_GB2312" pitchFamily="49" charset="-122"/>
              </a:rPr>
              <a:t>，同组的其它计数器中，凡计数器的值小于命中块计数器原来值的加</a:t>
            </a:r>
            <a:r>
              <a:rPr lang="en-US" altLang="zh-CN" smtClean="0">
                <a:solidFill>
                  <a:srgbClr val="FF0000"/>
                </a:solidFill>
                <a:latin typeface="楷体_GB2312" pitchFamily="49" charset="-122"/>
              </a:rPr>
              <a:t>1</a:t>
            </a:r>
            <a:r>
              <a:rPr lang="zh-CN" altLang="en-US" smtClean="0">
                <a:solidFill>
                  <a:srgbClr val="FF0000"/>
                </a:solidFill>
                <a:latin typeface="楷体_GB2312" pitchFamily="49" charset="-122"/>
              </a:rPr>
              <a:t>，其余计数器不变。</a:t>
            </a:r>
          </a:p>
          <a:p>
            <a:pPr lvl="2" eaLnBrk="1" hangingPunct="1">
              <a:lnSpc>
                <a:spcPct val="135000"/>
              </a:lnSpc>
              <a:spcBef>
                <a:spcPct val="10000"/>
              </a:spcBef>
            </a:pPr>
            <a:endParaRPr lang="zh-CN" altLang="en-US" smtClean="0">
              <a:solidFill>
                <a:srgbClr val="FF0000"/>
              </a:solidFill>
              <a:latin typeface="楷体_GB2312" pitchFamily="49" charset="-122"/>
            </a:endParaRPr>
          </a:p>
          <a:p>
            <a:pPr lvl="2" eaLnBrk="1" hangingPunct="1">
              <a:lnSpc>
                <a:spcPct val="135000"/>
              </a:lnSpc>
              <a:spcBef>
                <a:spcPct val="10000"/>
              </a:spcBef>
            </a:pPr>
            <a:r>
              <a:rPr lang="zh-CN" altLang="en-US" smtClean="0">
                <a:latin typeface="楷体_GB2312" pitchFamily="49" charset="-122"/>
              </a:rPr>
              <a:t>需要替换时，在同组的所有计数器中选择计数值最大的计数器，它所对应的块被替换。</a:t>
            </a:r>
          </a:p>
        </p:txBody>
      </p:sp>
      <p:sp>
        <p:nvSpPr>
          <p:cNvPr id="364549" name="Rectangle 3"/>
          <p:cNvSpPr>
            <a:spLocks noGrp="1" noChangeArrowheads="1"/>
          </p:cNvSpPr>
          <p:nvPr>
            <p:ph type="title"/>
          </p:nvPr>
        </p:nvSpPr>
        <p:spPr>
          <a:xfrm>
            <a:off x="457200" y="476250"/>
            <a:ext cx="8382000" cy="590550"/>
          </a:xfrm>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B64021A-E692-4771-ADCA-65ECA5A9DD6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5572" name="Rectangle 2"/>
          <p:cNvSpPr>
            <a:spLocks noGrp="1" noChangeArrowheads="1"/>
          </p:cNvSpPr>
          <p:nvPr>
            <p:ph type="body" idx="1"/>
          </p:nvPr>
        </p:nvSpPr>
        <p:spPr>
          <a:xfrm>
            <a:off x="381000" y="1196975"/>
            <a:ext cx="8458200" cy="5127625"/>
          </a:xfrm>
        </p:spPr>
        <p:txBody>
          <a:bodyPr/>
          <a:lstStyle/>
          <a:p>
            <a:pPr eaLnBrk="1" hangingPunct="1">
              <a:lnSpc>
                <a:spcPct val="170000"/>
              </a:lnSpc>
            </a:pPr>
            <a:r>
              <a:rPr lang="en-US" altLang="zh-CN" smtClean="0">
                <a:solidFill>
                  <a:srgbClr val="0000FF"/>
                </a:solidFill>
                <a:latin typeface="楷体_GB2312" pitchFamily="49" charset="-122"/>
              </a:rPr>
              <a:t>LRU</a:t>
            </a:r>
            <a:r>
              <a:rPr lang="zh-CN" altLang="en-US" smtClean="0">
                <a:solidFill>
                  <a:srgbClr val="0000FF"/>
                </a:solidFill>
                <a:latin typeface="楷体_GB2312" pitchFamily="49" charset="-122"/>
              </a:rPr>
              <a:t>算法的优缺点</a:t>
            </a:r>
          </a:p>
          <a:p>
            <a:pPr lvl="1" eaLnBrk="1" hangingPunct="1">
              <a:lnSpc>
                <a:spcPct val="170000"/>
              </a:lnSpc>
            </a:pPr>
            <a:r>
              <a:rPr lang="zh-CN" altLang="en-US" smtClean="0">
                <a:solidFill>
                  <a:srgbClr val="FF0000"/>
                </a:solidFill>
                <a:latin typeface="楷体_GB2312" pitchFamily="49" charset="-122"/>
              </a:rPr>
              <a:t>主要优点：</a:t>
            </a:r>
          </a:p>
          <a:p>
            <a:pPr lvl="2" eaLnBrk="1" hangingPunct="1">
              <a:lnSpc>
                <a:spcPct val="170000"/>
              </a:lnSpc>
            </a:pPr>
            <a:r>
              <a:rPr lang="en-US" altLang="zh-CN" smtClean="0">
                <a:solidFill>
                  <a:schemeClr val="tx2"/>
                </a:solidFill>
                <a:latin typeface="楷体_GB2312" pitchFamily="49" charset="-122"/>
              </a:rPr>
              <a:t>(1)</a:t>
            </a:r>
            <a:r>
              <a:rPr lang="zh-CN" altLang="en-US" smtClean="0">
                <a:solidFill>
                  <a:schemeClr val="tx2"/>
                </a:solidFill>
                <a:latin typeface="楷体_GB2312" pitchFamily="49" charset="-122"/>
              </a:rPr>
              <a:t>命中率比较高，</a:t>
            </a:r>
          </a:p>
          <a:p>
            <a:pPr lvl="2" eaLnBrk="1" hangingPunct="1">
              <a:lnSpc>
                <a:spcPct val="170000"/>
              </a:lnSpc>
            </a:pPr>
            <a:r>
              <a:rPr lang="en-US" altLang="zh-CN" smtClean="0">
                <a:solidFill>
                  <a:schemeClr val="tx2"/>
                </a:solidFill>
                <a:latin typeface="楷体_GB2312" pitchFamily="49" charset="-122"/>
              </a:rPr>
              <a:t>(2)</a:t>
            </a:r>
            <a:r>
              <a:rPr lang="zh-CN" altLang="en-US" smtClean="0">
                <a:solidFill>
                  <a:schemeClr val="tx2"/>
                </a:solidFill>
                <a:latin typeface="楷体_GB2312" pitchFamily="49" charset="-122"/>
              </a:rPr>
              <a:t>能够比较正确地利用程序的局部性特点，</a:t>
            </a:r>
          </a:p>
          <a:p>
            <a:pPr lvl="2" eaLnBrk="1" hangingPunct="1">
              <a:lnSpc>
                <a:spcPct val="170000"/>
              </a:lnSpc>
            </a:pPr>
            <a:r>
              <a:rPr lang="en-US" altLang="zh-CN" smtClean="0">
                <a:solidFill>
                  <a:schemeClr val="tx2"/>
                </a:solidFill>
                <a:latin typeface="楷体_GB2312" pitchFamily="49" charset="-122"/>
              </a:rPr>
              <a:t>(3)</a:t>
            </a:r>
            <a:r>
              <a:rPr lang="zh-CN" altLang="en-US" smtClean="0">
                <a:solidFill>
                  <a:schemeClr val="tx2"/>
                </a:solidFill>
                <a:latin typeface="楷体_GB2312" pitchFamily="49" charset="-122"/>
              </a:rPr>
              <a:t>充分地利用历史上块地址流的分布情况，</a:t>
            </a:r>
          </a:p>
          <a:p>
            <a:pPr lvl="2" eaLnBrk="1" hangingPunct="1">
              <a:lnSpc>
                <a:spcPct val="170000"/>
              </a:lnSpc>
            </a:pPr>
            <a:r>
              <a:rPr lang="en-US" altLang="zh-CN" smtClean="0">
                <a:solidFill>
                  <a:schemeClr val="tx2"/>
                </a:solidFill>
                <a:latin typeface="楷体_GB2312" pitchFamily="49" charset="-122"/>
              </a:rPr>
              <a:t>(4)</a:t>
            </a:r>
            <a:r>
              <a:rPr lang="zh-CN" altLang="en-US" smtClean="0">
                <a:solidFill>
                  <a:schemeClr val="tx2"/>
                </a:solidFill>
                <a:latin typeface="楷体_GB2312" pitchFamily="49" charset="-122"/>
              </a:rPr>
              <a:t>是一种堆栈型算法，随着组内块数增加，</a:t>
            </a:r>
            <a:r>
              <a:rPr lang="zh-CN" altLang="en-US" smtClean="0">
                <a:solidFill>
                  <a:srgbClr val="FF0000"/>
                </a:solidFill>
                <a:latin typeface="楷体_GB2312" pitchFamily="49" charset="-122"/>
              </a:rPr>
              <a:t>命中率单调上升</a:t>
            </a:r>
            <a:r>
              <a:rPr lang="zh-CN" altLang="en-US" smtClean="0">
                <a:solidFill>
                  <a:schemeClr val="tx2"/>
                </a:solidFill>
                <a:latin typeface="楷体_GB2312" pitchFamily="49" charset="-122"/>
              </a:rPr>
              <a:t>。</a:t>
            </a:r>
          </a:p>
          <a:p>
            <a:pPr lvl="1" eaLnBrk="1" hangingPunct="1">
              <a:lnSpc>
                <a:spcPct val="170000"/>
              </a:lnSpc>
            </a:pPr>
            <a:r>
              <a:rPr lang="zh-CN" altLang="en-US" smtClean="0">
                <a:solidFill>
                  <a:srgbClr val="FF0000"/>
                </a:solidFill>
                <a:latin typeface="楷体_GB2312" pitchFamily="49" charset="-122"/>
              </a:rPr>
              <a:t>主要缺点：</a:t>
            </a:r>
          </a:p>
          <a:p>
            <a:pPr lvl="2" eaLnBrk="1" hangingPunct="1">
              <a:lnSpc>
                <a:spcPct val="170000"/>
              </a:lnSpc>
            </a:pPr>
            <a:r>
              <a:rPr lang="zh-CN" altLang="en-US" smtClean="0">
                <a:solidFill>
                  <a:srgbClr val="0000FF"/>
                </a:solidFill>
                <a:latin typeface="楷体_GB2312" pitchFamily="49" charset="-122"/>
              </a:rPr>
              <a:t>控制逻辑复杂，</a:t>
            </a:r>
            <a:r>
              <a:rPr lang="zh-CN" altLang="en-US" smtClean="0">
                <a:latin typeface="楷体_GB2312" pitchFamily="49" charset="-122"/>
              </a:rPr>
              <a:t>因为增加了判断和处理是否命中的情况。  </a:t>
            </a:r>
          </a:p>
        </p:txBody>
      </p:sp>
      <p:sp>
        <p:nvSpPr>
          <p:cNvPr id="365573" name="Rectangle 3"/>
          <p:cNvSpPr>
            <a:spLocks noGrp="1" noChangeArrowheads="1"/>
          </p:cNvSpPr>
          <p:nvPr>
            <p:ph type="title"/>
          </p:nvPr>
        </p:nvSpPr>
        <p:spPr>
          <a:xfrm>
            <a:off x="457200" y="476250"/>
            <a:ext cx="8382000" cy="590550"/>
          </a:xfrm>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6AB45E7-967B-4EF4-8C03-718CB90E3A1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6596" name="Rectangle 2"/>
          <p:cNvSpPr>
            <a:spLocks noGrp="1" noChangeArrowheads="1"/>
          </p:cNvSpPr>
          <p:nvPr>
            <p:ph type="body" idx="1"/>
          </p:nvPr>
        </p:nvSpPr>
        <p:spPr>
          <a:xfrm>
            <a:off x="250825" y="1196975"/>
            <a:ext cx="8458200" cy="1871663"/>
          </a:xfrm>
        </p:spPr>
        <p:txBody>
          <a:bodyPr/>
          <a:lstStyle/>
          <a:p>
            <a:pPr eaLnBrk="1" hangingPunct="1">
              <a:lnSpc>
                <a:spcPct val="175000"/>
              </a:lnSpc>
              <a:spcBef>
                <a:spcPct val="0"/>
              </a:spcBef>
              <a:buFontTx/>
              <a:buNone/>
            </a:pPr>
            <a:r>
              <a:rPr lang="zh-CN" altLang="en-US" sz="2000" smtClean="0">
                <a:solidFill>
                  <a:srgbClr val="0000FF"/>
                </a:solidFill>
                <a:latin typeface="楷体_GB2312" pitchFamily="49" charset="-122"/>
              </a:rPr>
              <a:t>例：</a:t>
            </a:r>
            <a:r>
              <a:rPr lang="en-US" altLang="zh-CN" sz="2000" smtClean="0">
                <a:latin typeface="楷体_GB2312" pitchFamily="49" charset="-122"/>
              </a:rPr>
              <a:t>IBM 370/165</a:t>
            </a:r>
            <a:r>
              <a:rPr lang="zh-CN" altLang="en-US" sz="2000" smtClean="0">
                <a:latin typeface="楷体_GB2312" pitchFamily="49" charset="-122"/>
              </a:rPr>
              <a:t>机的</a:t>
            </a:r>
            <a:r>
              <a:rPr lang="en-US" altLang="zh-CN" sz="2000" smtClean="0">
                <a:latin typeface="楷体_GB2312" pitchFamily="49" charset="-122"/>
              </a:rPr>
              <a:t>Cache</a:t>
            </a:r>
            <a:r>
              <a:rPr lang="zh-CN" altLang="en-US" sz="2000" smtClean="0">
                <a:latin typeface="楷体_GB2312" pitchFamily="49" charset="-122"/>
              </a:rPr>
              <a:t>采用组相联映象方式。每组有</a:t>
            </a:r>
            <a:r>
              <a:rPr lang="en-US" altLang="zh-CN" sz="2000" smtClean="0">
                <a:latin typeface="楷体_GB2312" pitchFamily="49" charset="-122"/>
              </a:rPr>
              <a:t>4</a:t>
            </a:r>
            <a:r>
              <a:rPr lang="zh-CN" altLang="en-US" sz="2000" smtClean="0">
                <a:latin typeface="楷体_GB2312" pitchFamily="49" charset="-122"/>
              </a:rPr>
              <a:t>块，为了实现</a:t>
            </a:r>
            <a:r>
              <a:rPr lang="en-US" altLang="zh-CN" sz="2000" smtClean="0">
                <a:latin typeface="楷体_GB2312" pitchFamily="49" charset="-122"/>
              </a:rPr>
              <a:t>LRU</a:t>
            </a:r>
            <a:r>
              <a:rPr lang="zh-CN" altLang="en-US" sz="2000" smtClean="0">
                <a:latin typeface="楷体_GB2312" pitchFamily="49" charset="-122"/>
              </a:rPr>
              <a:t>替换算法，在块表中为每一块设置一个</a:t>
            </a:r>
            <a:r>
              <a:rPr lang="en-US" altLang="zh-CN" sz="2000" smtClean="0">
                <a:latin typeface="楷体_GB2312" pitchFamily="49" charset="-122"/>
              </a:rPr>
              <a:t>2</a:t>
            </a:r>
            <a:r>
              <a:rPr lang="zh-CN" altLang="en-US" sz="2000" smtClean="0">
                <a:latin typeface="楷体_GB2312" pitchFamily="49" charset="-122"/>
              </a:rPr>
              <a:t>位的计数器。在访问</a:t>
            </a:r>
            <a:r>
              <a:rPr lang="en-US" altLang="zh-CN" sz="2000" smtClean="0">
                <a:latin typeface="楷体_GB2312" pitchFamily="49" charset="-122"/>
              </a:rPr>
              <a:t>Cache</a:t>
            </a:r>
            <a:r>
              <a:rPr lang="zh-CN" altLang="en-US" sz="2000" smtClean="0">
                <a:latin typeface="楷体_GB2312" pitchFamily="49" charset="-122"/>
              </a:rPr>
              <a:t>的过程中，块的装入、替换及命中时，计数器的工作情况如表：</a:t>
            </a:r>
          </a:p>
        </p:txBody>
      </p:sp>
      <p:graphicFrame>
        <p:nvGraphicFramePr>
          <p:cNvPr id="366597" name="Object 3"/>
          <p:cNvGraphicFramePr>
            <a:graphicFrameLocks noChangeAspect="1"/>
          </p:cNvGraphicFramePr>
          <p:nvPr/>
        </p:nvGraphicFramePr>
        <p:xfrm>
          <a:off x="895350" y="2998788"/>
          <a:ext cx="7370763" cy="2441575"/>
        </p:xfrm>
        <a:graphic>
          <a:graphicData uri="http://schemas.openxmlformats.org/presentationml/2006/ole">
            <mc:AlternateContent xmlns:mc="http://schemas.openxmlformats.org/markup-compatibility/2006">
              <mc:Choice xmlns:v="urn:schemas-microsoft-com:vml" Requires="v">
                <p:oleObj spid="_x0000_s366687" name="文档" r:id="rId3" imgW="5476830" imgH="1809635" progId="Word.Document.8">
                  <p:embed/>
                </p:oleObj>
              </mc:Choice>
              <mc:Fallback>
                <p:oleObj name="文档" r:id="rId3" imgW="5476830" imgH="1809635"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2998788"/>
                        <a:ext cx="7370763" cy="24415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6598" name="Rectangle 4"/>
          <p:cNvSpPr>
            <a:spLocks noGrp="1" noChangeArrowheads="1"/>
          </p:cNvSpPr>
          <p:nvPr>
            <p:ph type="title"/>
          </p:nvPr>
        </p:nvSpPr>
        <p:spPr>
          <a:xfrm>
            <a:off x="457200" y="476250"/>
            <a:ext cx="8382000" cy="590550"/>
          </a:xfrm>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9D4E7D3-D0F0-4991-A3B2-2CFE3ED5EC9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7620"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67621" name="Rectangle 3"/>
          <p:cNvSpPr>
            <a:spLocks noGrp="1" noChangeArrowheads="1"/>
          </p:cNvSpPr>
          <p:nvPr>
            <p:ph type="body" idx="1"/>
          </p:nvPr>
        </p:nvSpPr>
        <p:spPr/>
        <p:txBody>
          <a:bodyPr/>
          <a:lstStyle/>
          <a:p>
            <a:pPr eaLnBrk="1" hangingPunct="1">
              <a:lnSpc>
                <a:spcPct val="165000"/>
              </a:lnSpc>
              <a:spcBef>
                <a:spcPct val="10000"/>
              </a:spcBef>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比较对法</a:t>
            </a:r>
          </a:p>
          <a:p>
            <a:pPr lvl="1" eaLnBrk="1" hangingPunct="1">
              <a:lnSpc>
                <a:spcPct val="165000"/>
              </a:lnSpc>
            </a:pPr>
            <a:r>
              <a:rPr lang="zh-CN" altLang="en-US" smtClean="0"/>
              <a:t>一个两态的触发器可以记录两个块之间的先后顺序，多个块之间的先后顺序可以用多个两态触发器组合来实现。</a:t>
            </a:r>
          </a:p>
          <a:p>
            <a:pPr lvl="1" eaLnBrk="1" hangingPunct="1">
              <a:lnSpc>
                <a:spcPct val="165000"/>
              </a:lnSpc>
            </a:pPr>
            <a:endParaRPr lang="zh-CN" altLang="en-US" smtClean="0"/>
          </a:p>
          <a:p>
            <a:pPr lvl="1" eaLnBrk="1" hangingPunct="1">
              <a:lnSpc>
                <a:spcPct val="165000"/>
              </a:lnSpc>
              <a:spcBef>
                <a:spcPct val="10000"/>
              </a:spcBef>
            </a:pPr>
            <a:r>
              <a:rPr lang="zh-CN" altLang="en-US" smtClean="0">
                <a:latin typeface="楷体_GB2312" pitchFamily="49" charset="-122"/>
              </a:rPr>
              <a:t>以三个块为例，分别称为块</a:t>
            </a:r>
            <a:r>
              <a:rPr lang="en-US" altLang="zh-CN" smtClean="0">
                <a:latin typeface="楷体_GB2312" pitchFamily="49" charset="-122"/>
              </a:rPr>
              <a:t>A</a:t>
            </a:r>
            <a:r>
              <a:rPr lang="zh-CN" altLang="en-US" smtClean="0">
                <a:latin typeface="楷体_GB2312" pitchFamily="49" charset="-122"/>
              </a:rPr>
              <a:t>、块</a:t>
            </a:r>
            <a:r>
              <a:rPr lang="en-US" altLang="zh-CN" smtClean="0">
                <a:latin typeface="楷体_GB2312" pitchFamily="49" charset="-122"/>
              </a:rPr>
              <a:t>B</a:t>
            </a:r>
            <a:r>
              <a:rPr lang="zh-CN" altLang="en-US" smtClean="0">
                <a:latin typeface="楷体_GB2312" pitchFamily="49" charset="-122"/>
              </a:rPr>
              <a:t>、块</a:t>
            </a:r>
            <a:r>
              <a:rPr lang="en-US" altLang="zh-CN" smtClean="0">
                <a:latin typeface="楷体_GB2312" pitchFamily="49" charset="-122"/>
              </a:rPr>
              <a:t>C</a:t>
            </a:r>
            <a:r>
              <a:rPr lang="zh-CN" altLang="en-US" smtClean="0">
                <a:latin typeface="楷体_GB2312" pitchFamily="49" charset="-122"/>
              </a:rPr>
              <a:t>，共有</a:t>
            </a:r>
            <a:r>
              <a:rPr lang="en-US" altLang="zh-CN" smtClean="0">
                <a:latin typeface="楷体_GB2312" pitchFamily="49" charset="-122"/>
              </a:rPr>
              <a:t>3</a:t>
            </a:r>
            <a:r>
              <a:rPr lang="zh-CN" altLang="en-US" smtClean="0">
                <a:latin typeface="楷体_GB2312" pitchFamily="49" charset="-122"/>
              </a:rPr>
              <a:t>种组合。</a:t>
            </a:r>
            <a:r>
              <a:rPr lang="en-US" altLang="zh-CN" smtClean="0">
                <a:latin typeface="楷体_GB2312" pitchFamily="49" charset="-122"/>
              </a:rPr>
              <a:t>AB</a:t>
            </a:r>
            <a:r>
              <a:rPr lang="zh-CN" altLang="en-US" smtClean="0">
                <a:latin typeface="楷体_GB2312" pitchFamily="49" charset="-122"/>
              </a:rPr>
              <a:t>，</a:t>
            </a:r>
            <a:r>
              <a:rPr lang="en-US" altLang="zh-CN" smtClean="0">
                <a:latin typeface="楷体_GB2312" pitchFamily="49" charset="-122"/>
              </a:rPr>
              <a:t>BC</a:t>
            </a:r>
            <a:r>
              <a:rPr lang="zh-CN" altLang="en-US" smtClean="0">
                <a:latin typeface="楷体_GB2312" pitchFamily="49" charset="-122"/>
              </a:rPr>
              <a:t>，</a:t>
            </a:r>
            <a:r>
              <a:rPr lang="en-US" altLang="zh-CN" smtClean="0">
                <a:latin typeface="楷体_GB2312" pitchFamily="49" charset="-122"/>
              </a:rPr>
              <a:t>AC</a:t>
            </a:r>
            <a:r>
              <a:rPr lang="zh-CN" altLang="en-US" smtClean="0">
                <a:latin typeface="楷体_GB2312" pitchFamily="49" charset="-122"/>
              </a:rPr>
              <a:t>。</a:t>
            </a:r>
          </a:p>
          <a:p>
            <a:pPr lvl="1" eaLnBrk="1" hangingPunct="1">
              <a:lnSpc>
                <a:spcPct val="165000"/>
              </a:lnSpc>
              <a:spcBef>
                <a:spcPct val="10000"/>
              </a:spcBef>
            </a:pPr>
            <a:endParaRPr lang="zh-CN" altLang="en-US" smtClean="0">
              <a:latin typeface="楷体_GB2312" pitchFamily="49" charset="-122"/>
            </a:endParaRPr>
          </a:p>
          <a:p>
            <a:pPr lvl="1" eaLnBrk="1" hangingPunct="1">
              <a:lnSpc>
                <a:spcPct val="165000"/>
              </a:lnSpc>
              <a:spcBef>
                <a:spcPct val="10000"/>
              </a:spcBef>
            </a:pPr>
            <a:r>
              <a:rPr lang="zh-CN" altLang="en-US" smtClean="0">
                <a:latin typeface="楷体_GB2312" pitchFamily="49" charset="-122"/>
              </a:rPr>
              <a:t>用</a:t>
            </a:r>
            <a:r>
              <a:rPr lang="en-US" altLang="zh-CN" smtClean="0">
                <a:latin typeface="楷体_GB2312" pitchFamily="49" charset="-122"/>
              </a:rPr>
              <a:t>T</a:t>
            </a:r>
            <a:r>
              <a:rPr lang="en-US" altLang="zh-CN" baseline="-25000" smtClean="0">
                <a:latin typeface="楷体_GB2312" pitchFamily="49" charset="-122"/>
              </a:rPr>
              <a:t>AB</a:t>
            </a:r>
            <a:r>
              <a:rPr lang="zh-CN" altLang="en-US" smtClean="0">
                <a:latin typeface="楷体_GB2312" pitchFamily="49" charset="-122"/>
              </a:rPr>
              <a:t>表示</a:t>
            </a:r>
            <a:r>
              <a:rPr lang="en-US" altLang="zh-CN" smtClean="0">
                <a:latin typeface="楷体_GB2312" pitchFamily="49" charset="-122"/>
              </a:rPr>
              <a:t>B</a:t>
            </a:r>
            <a:r>
              <a:rPr lang="zh-CN" altLang="en-US" smtClean="0">
                <a:latin typeface="楷体_GB2312" pitchFamily="49" charset="-122"/>
              </a:rPr>
              <a:t>块比</a:t>
            </a:r>
            <a:r>
              <a:rPr lang="en-US" altLang="zh-CN" smtClean="0">
                <a:latin typeface="楷体_GB2312" pitchFamily="49" charset="-122"/>
              </a:rPr>
              <a:t>A</a:t>
            </a:r>
            <a:r>
              <a:rPr lang="zh-CN" altLang="en-US" smtClean="0">
                <a:latin typeface="楷体_GB2312" pitchFamily="49" charset="-122"/>
              </a:rPr>
              <a:t>块更久没有被访问。</a:t>
            </a:r>
            <a:r>
              <a:rPr lang="en-US" altLang="zh-CN" smtClean="0">
                <a:latin typeface="楷体_GB2312" pitchFamily="49" charset="-122"/>
              </a:rPr>
              <a:t>3</a:t>
            </a:r>
            <a:r>
              <a:rPr lang="zh-CN" altLang="en-US" smtClean="0">
                <a:latin typeface="楷体_GB2312" pitchFamily="49" charset="-122"/>
              </a:rPr>
              <a:t>个块有</a:t>
            </a:r>
            <a:r>
              <a:rPr lang="en-US" altLang="zh-CN" smtClean="0">
                <a:latin typeface="楷体_GB2312" pitchFamily="49" charset="-122"/>
              </a:rPr>
              <a:t>6</a:t>
            </a:r>
            <a:r>
              <a:rPr lang="zh-CN" altLang="en-US" smtClean="0">
                <a:latin typeface="楷体_GB2312" pitchFamily="49" charset="-122"/>
              </a:rPr>
              <a:t>种排列。</a:t>
            </a:r>
            <a:r>
              <a:rPr lang="en-US" altLang="zh-CN" smtClean="0">
                <a:latin typeface="楷体_GB2312" pitchFamily="49" charset="-122"/>
              </a:rPr>
              <a:t>T</a:t>
            </a:r>
            <a:r>
              <a:rPr lang="en-US" altLang="zh-CN" baseline="-25000" smtClean="0">
                <a:latin typeface="楷体_GB2312" pitchFamily="49" charset="-122"/>
              </a:rPr>
              <a:t>AB</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BC</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AC</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AB</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BC</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AC</a:t>
            </a:r>
            <a:endParaRPr lang="en-US" altLang="zh-CN" smtClean="0"/>
          </a:p>
        </p:txBody>
      </p:sp>
      <p:grpSp>
        <p:nvGrpSpPr>
          <p:cNvPr id="367622" name="Group 7"/>
          <p:cNvGrpSpPr>
            <a:grpSpLocks/>
          </p:cNvGrpSpPr>
          <p:nvPr/>
        </p:nvGrpSpPr>
        <p:grpSpPr bwMode="auto">
          <a:xfrm>
            <a:off x="1836738" y="5843588"/>
            <a:ext cx="1406525" cy="6350"/>
            <a:chOff x="1157" y="3681"/>
            <a:chExt cx="886" cy="4"/>
          </a:xfrm>
        </p:grpSpPr>
        <p:sp>
          <p:nvSpPr>
            <p:cNvPr id="367624" name="Line 4"/>
            <p:cNvSpPr>
              <a:spLocks noChangeShapeType="1"/>
            </p:cNvSpPr>
            <p:nvPr/>
          </p:nvSpPr>
          <p:spPr bwMode="auto">
            <a:xfrm>
              <a:off x="1157" y="3681"/>
              <a:ext cx="18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7625" name="Line 5"/>
            <p:cNvSpPr>
              <a:spLocks noChangeShapeType="1"/>
            </p:cNvSpPr>
            <p:nvPr/>
          </p:nvSpPr>
          <p:spPr bwMode="auto">
            <a:xfrm>
              <a:off x="1506" y="3685"/>
              <a:ext cx="18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7626" name="Line 6"/>
            <p:cNvSpPr>
              <a:spLocks noChangeShapeType="1"/>
            </p:cNvSpPr>
            <p:nvPr/>
          </p:nvSpPr>
          <p:spPr bwMode="auto">
            <a:xfrm>
              <a:off x="1862" y="3681"/>
              <a:ext cx="18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06F6609-8AA7-4377-BFA0-9F32C91E4F6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159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pic>
        <p:nvPicPr>
          <p:cNvPr id="2" name="图片 1"/>
          <p:cNvPicPr>
            <a:picLocks noChangeAspect="1"/>
          </p:cNvPicPr>
          <p:nvPr/>
        </p:nvPicPr>
        <p:blipFill>
          <a:blip r:embed="rId3"/>
          <a:stretch>
            <a:fillRect/>
          </a:stretch>
        </p:blipFill>
        <p:spPr>
          <a:xfrm>
            <a:off x="323528" y="1178248"/>
            <a:ext cx="1582156" cy="1564445"/>
          </a:xfrm>
          <a:prstGeom prst="rect">
            <a:avLst/>
          </a:prstGeom>
        </p:spPr>
      </p:pic>
      <p:pic>
        <p:nvPicPr>
          <p:cNvPr id="5" name="图片 4"/>
          <p:cNvPicPr>
            <a:picLocks noChangeAspect="1"/>
          </p:cNvPicPr>
          <p:nvPr/>
        </p:nvPicPr>
        <p:blipFill>
          <a:blip r:embed="rId4"/>
          <a:stretch>
            <a:fillRect/>
          </a:stretch>
        </p:blipFill>
        <p:spPr>
          <a:xfrm>
            <a:off x="2430565" y="1222460"/>
            <a:ext cx="1812395" cy="1534928"/>
          </a:xfrm>
          <a:prstGeom prst="rect">
            <a:avLst/>
          </a:prstGeom>
        </p:spPr>
      </p:pic>
      <p:pic>
        <p:nvPicPr>
          <p:cNvPr id="6" name="图片 5"/>
          <p:cNvPicPr>
            <a:picLocks noChangeAspect="1"/>
          </p:cNvPicPr>
          <p:nvPr/>
        </p:nvPicPr>
        <p:blipFill>
          <a:blip r:embed="rId5"/>
          <a:stretch>
            <a:fillRect/>
          </a:stretch>
        </p:blipFill>
        <p:spPr>
          <a:xfrm>
            <a:off x="4800581" y="1188906"/>
            <a:ext cx="1912425" cy="1612672"/>
          </a:xfrm>
          <a:prstGeom prst="rect">
            <a:avLst/>
          </a:prstGeom>
        </p:spPr>
      </p:pic>
      <p:pic>
        <p:nvPicPr>
          <p:cNvPr id="7" name="图片 6"/>
          <p:cNvPicPr>
            <a:picLocks noChangeAspect="1"/>
          </p:cNvPicPr>
          <p:nvPr/>
        </p:nvPicPr>
        <p:blipFill>
          <a:blip r:embed="rId6"/>
          <a:stretch>
            <a:fillRect/>
          </a:stretch>
        </p:blipFill>
        <p:spPr>
          <a:xfrm>
            <a:off x="7274538" y="1197230"/>
            <a:ext cx="1610650" cy="1693411"/>
          </a:xfrm>
          <a:prstGeom prst="rect">
            <a:avLst/>
          </a:prstGeom>
        </p:spPr>
      </p:pic>
      <p:pic>
        <p:nvPicPr>
          <p:cNvPr id="9" name="图片 8"/>
          <p:cNvPicPr>
            <a:picLocks noChangeAspect="1"/>
          </p:cNvPicPr>
          <p:nvPr/>
        </p:nvPicPr>
        <p:blipFill>
          <a:blip r:embed="rId7"/>
          <a:stretch>
            <a:fillRect/>
          </a:stretch>
        </p:blipFill>
        <p:spPr>
          <a:xfrm>
            <a:off x="486401" y="2773510"/>
            <a:ext cx="3314700" cy="3752850"/>
          </a:xfrm>
          <a:prstGeom prst="rect">
            <a:avLst/>
          </a:prstGeom>
        </p:spPr>
      </p:pic>
      <p:sp>
        <p:nvSpPr>
          <p:cNvPr id="10" name="矩形 9"/>
          <p:cNvSpPr/>
          <p:nvPr/>
        </p:nvSpPr>
        <p:spPr>
          <a:xfrm>
            <a:off x="4082716" y="3062821"/>
            <a:ext cx="4572000" cy="646331"/>
          </a:xfrm>
          <a:prstGeom prst="rect">
            <a:avLst/>
          </a:prstGeom>
        </p:spPr>
        <p:txBody>
          <a:bodyPr>
            <a:spAutoFit/>
          </a:bodyPr>
          <a:lstStyle/>
          <a:p>
            <a:r>
              <a:rPr lang="en-US" altLang="zh-CN" b="0" dirty="0">
                <a:latin typeface="URWPalladioL-Roma"/>
              </a:rPr>
              <a:t>translate a book author and title into a physical location</a:t>
            </a:r>
            <a:endParaRPr lang="zh-CN" altLang="en-US" dirty="0"/>
          </a:p>
        </p:txBody>
      </p:sp>
      <p:sp>
        <p:nvSpPr>
          <p:cNvPr id="11" name="矩形 10"/>
          <p:cNvSpPr/>
          <p:nvPr/>
        </p:nvSpPr>
        <p:spPr>
          <a:xfrm>
            <a:off x="4242960" y="4084918"/>
            <a:ext cx="4572000" cy="1865126"/>
          </a:xfrm>
          <a:prstGeom prst="rect">
            <a:avLst/>
          </a:prstGeom>
        </p:spPr>
        <p:txBody>
          <a:bodyPr>
            <a:spAutoFit/>
          </a:bodyPr>
          <a:lstStyle/>
          <a:p>
            <a:pPr algn="l"/>
            <a:r>
              <a:rPr lang="en-US" altLang="zh-CN" b="0" dirty="0">
                <a:latin typeface="URWPalladioL-Roma"/>
              </a:rPr>
              <a:t>Average latency to access a book: 40 minutes</a:t>
            </a:r>
          </a:p>
          <a:p>
            <a:pPr algn="l"/>
            <a:r>
              <a:rPr lang="en-US" altLang="zh-CN" b="0" dirty="0">
                <a:latin typeface="URWPalladioL-Roma"/>
              </a:rPr>
              <a:t>• Average throughput including reading time: 1.2 books/hour</a:t>
            </a:r>
          </a:p>
          <a:p>
            <a:pPr algn="l"/>
            <a:r>
              <a:rPr lang="en-US" altLang="zh-CN" b="0" dirty="0">
                <a:latin typeface="URWPalladioL-Roma"/>
              </a:rPr>
              <a:t>• Latency to access library limits our throughput</a:t>
            </a:r>
            <a:endParaRPr lang="zh-CN" altLang="en-US" dirty="0"/>
          </a:p>
        </p:txBody>
      </p:sp>
      <p:sp>
        <p:nvSpPr>
          <p:cNvPr id="12" name="页脚占位符 11"/>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3" name="日期占位符 2"/>
          <p:cNvSpPr>
            <a:spLocks noGrp="1"/>
          </p:cNvSpPr>
          <p:nvPr>
            <p:ph type="dt" sz="half" idx="10"/>
          </p:nvPr>
        </p:nvSpPr>
        <p:spPr/>
        <p:txBody>
          <a:bodyPr/>
          <a:lstStyle/>
          <a:p>
            <a:pPr>
              <a:defRPr/>
            </a:pPr>
            <a:fld id="{A557D1E3-4721-430B-A037-6A0F8D7671A1}" type="datetime2">
              <a:rPr lang="zh-CN" altLang="en-US" smtClean="0"/>
              <a:t>2021年10月14日</a:t>
            </a:fld>
            <a:endParaRPr lang="en-US" altLang="zh-CN"/>
          </a:p>
        </p:txBody>
      </p:sp>
      <p:sp>
        <p:nvSpPr>
          <p:cNvPr id="14" name="灯片编号占位符 13"/>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16</a:t>
            </a:fld>
            <a:endParaRPr lang="en-US" altLang="zh-CN" dirty="0"/>
          </a:p>
        </p:txBody>
      </p:sp>
    </p:spTree>
    <p:extLst>
      <p:ext uri="{BB962C8B-B14F-4D97-AF65-F5344CB8AC3E}">
        <p14:creationId xmlns:p14="http://schemas.microsoft.com/office/powerpoint/2010/main" val="12389391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44" name="Rectangle 4"/>
          <p:cNvSpPr>
            <a:spLocks noGrp="1" noChangeArrowheads="1"/>
          </p:cNvSpPr>
          <p:nvPr>
            <p:ph type="title"/>
          </p:nvPr>
        </p:nvSpPr>
        <p:spPr>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941059" name="Rectangle 3"/>
          <p:cNvSpPr>
            <a:spLocks noGrp="1" noChangeArrowheads="1"/>
          </p:cNvSpPr>
          <p:nvPr>
            <p:ph type="body" sz="half" idx="1"/>
          </p:nvPr>
        </p:nvSpPr>
        <p:spPr>
          <a:xfrm>
            <a:off x="457200" y="1235075"/>
            <a:ext cx="8291513" cy="5146675"/>
          </a:xfrm>
        </p:spPr>
        <p:txBody>
          <a:bodyPr/>
          <a:lstStyle/>
          <a:p>
            <a:pPr eaLnBrk="1" hangingPunct="1">
              <a:lnSpc>
                <a:spcPct val="135000"/>
              </a:lnSpc>
              <a:spcBef>
                <a:spcPct val="10000"/>
              </a:spcBef>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比较对法</a:t>
            </a:r>
          </a:p>
          <a:p>
            <a:pPr lvl="1" eaLnBrk="1" hangingPunct="1">
              <a:lnSpc>
                <a:spcPct val="135000"/>
              </a:lnSpc>
              <a:spcBef>
                <a:spcPct val="10000"/>
              </a:spcBef>
            </a:pPr>
            <a:r>
              <a:rPr lang="zh-CN" altLang="en-US" smtClean="0">
                <a:solidFill>
                  <a:srgbClr val="0000FF"/>
                </a:solidFill>
                <a:latin typeface="楷体_GB2312" pitchFamily="49" charset="-122"/>
              </a:rPr>
              <a:t>表示方法：</a:t>
            </a:r>
          </a:p>
          <a:p>
            <a:pPr lvl="1" eaLnBrk="1" hangingPunct="1">
              <a:lnSpc>
                <a:spcPct val="135000"/>
              </a:lnSpc>
              <a:spcBef>
                <a:spcPct val="10000"/>
              </a:spcBef>
            </a:pPr>
            <a:r>
              <a:rPr lang="zh-CN" altLang="en-US" smtClean="0">
                <a:latin typeface="楷体_GB2312" pitchFamily="49" charset="-122"/>
              </a:rPr>
              <a:t>表示块</a:t>
            </a:r>
            <a:r>
              <a:rPr lang="en-US" altLang="zh-CN" smtClean="0">
                <a:latin typeface="楷体_GB2312" pitchFamily="49" charset="-122"/>
              </a:rPr>
              <a:t>C</a:t>
            </a:r>
            <a:r>
              <a:rPr lang="zh-CN" altLang="en-US" smtClean="0">
                <a:latin typeface="楷体_GB2312" pitchFamily="49" charset="-122"/>
              </a:rPr>
              <a:t>最久没有被访问过，有两种可能 ：</a:t>
            </a:r>
            <a:r>
              <a:rPr lang="en-US" altLang="zh-CN" smtClean="0">
                <a:solidFill>
                  <a:srgbClr val="FF0000"/>
                </a:solidFill>
                <a:latin typeface="楷体_GB2312" pitchFamily="49" charset="-122"/>
              </a:rPr>
              <a:t>A</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B</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C</a:t>
            </a:r>
            <a:r>
              <a:rPr lang="zh-CN" altLang="en-US" smtClean="0">
                <a:solidFill>
                  <a:srgbClr val="FF0000"/>
                </a:solidFill>
                <a:latin typeface="楷体_GB2312" pitchFamily="49" charset="-122"/>
              </a:rPr>
              <a:t>或者</a:t>
            </a:r>
            <a:r>
              <a:rPr lang="en-US" altLang="zh-CN" smtClean="0">
                <a:solidFill>
                  <a:srgbClr val="FF0000"/>
                </a:solidFill>
                <a:latin typeface="楷体_GB2312" pitchFamily="49" charset="-122"/>
              </a:rPr>
              <a:t>B</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A</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C</a:t>
            </a:r>
            <a:r>
              <a:rPr lang="zh-CN" altLang="en-US" smtClean="0">
                <a:solidFill>
                  <a:srgbClr val="FF0000"/>
                </a:solidFill>
                <a:latin typeface="楷体_GB2312" pitchFamily="49" charset="-122"/>
              </a:rPr>
              <a:t>。</a:t>
            </a:r>
          </a:p>
          <a:p>
            <a:pPr lvl="1" eaLnBrk="1" hangingPunct="1">
              <a:lnSpc>
                <a:spcPct val="135000"/>
              </a:lnSpc>
              <a:spcBef>
                <a:spcPct val="10000"/>
              </a:spcBef>
            </a:pPr>
            <a:endParaRPr lang="zh-CN" altLang="en-US" smtClean="0">
              <a:solidFill>
                <a:srgbClr val="FF0000"/>
              </a:solidFill>
              <a:latin typeface="楷体_GB2312" pitchFamily="49" charset="-122"/>
            </a:endParaRPr>
          </a:p>
          <a:p>
            <a:pPr lvl="1" eaLnBrk="1" hangingPunct="1">
              <a:lnSpc>
                <a:spcPct val="135000"/>
              </a:lnSpc>
              <a:spcBef>
                <a:spcPct val="10000"/>
              </a:spcBef>
            </a:pPr>
            <a:endParaRPr lang="zh-CN" altLang="en-US" smtClean="0">
              <a:solidFill>
                <a:srgbClr val="FF0000"/>
              </a:solidFill>
              <a:latin typeface="楷体_GB2312" pitchFamily="49" charset="-122"/>
            </a:endParaRPr>
          </a:p>
          <a:p>
            <a:pPr lvl="1" eaLnBrk="1" hangingPunct="1">
              <a:lnSpc>
                <a:spcPct val="135000"/>
              </a:lnSpc>
              <a:spcBef>
                <a:spcPct val="10000"/>
              </a:spcBef>
            </a:pPr>
            <a:r>
              <a:rPr lang="zh-CN" altLang="en-US" smtClean="0">
                <a:latin typeface="楷体_GB2312" pitchFamily="49" charset="-122"/>
              </a:rPr>
              <a:t>表示块</a:t>
            </a:r>
            <a:r>
              <a:rPr lang="en-US" altLang="zh-CN" smtClean="0">
                <a:latin typeface="楷体_GB2312" pitchFamily="49" charset="-122"/>
              </a:rPr>
              <a:t>A</a:t>
            </a:r>
            <a:r>
              <a:rPr lang="zh-CN" altLang="en-US" smtClean="0">
                <a:latin typeface="楷体_GB2312" pitchFamily="49" charset="-122"/>
              </a:rPr>
              <a:t>最久没有被访问过，有两种可能 ： </a:t>
            </a:r>
            <a:r>
              <a:rPr lang="en-US" altLang="zh-CN" smtClean="0">
                <a:solidFill>
                  <a:srgbClr val="FF0000"/>
                </a:solidFill>
                <a:latin typeface="楷体_GB2312" pitchFamily="49" charset="-122"/>
              </a:rPr>
              <a:t>B</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C</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A</a:t>
            </a:r>
            <a:r>
              <a:rPr lang="zh-CN" altLang="en-US" smtClean="0">
                <a:solidFill>
                  <a:srgbClr val="FF0000"/>
                </a:solidFill>
                <a:latin typeface="楷体_GB2312" pitchFamily="49" charset="-122"/>
              </a:rPr>
              <a:t>或者</a:t>
            </a:r>
            <a:r>
              <a:rPr lang="en-US" altLang="zh-CN" smtClean="0">
                <a:solidFill>
                  <a:srgbClr val="FF0000"/>
                </a:solidFill>
                <a:latin typeface="楷体_GB2312" pitchFamily="49" charset="-122"/>
              </a:rPr>
              <a:t>C</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B</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A</a:t>
            </a:r>
            <a:r>
              <a:rPr lang="zh-CN" altLang="en-US" smtClean="0">
                <a:solidFill>
                  <a:srgbClr val="FF0000"/>
                </a:solidFill>
                <a:latin typeface="楷体_GB2312" pitchFamily="49" charset="-122"/>
              </a:rPr>
              <a:t>。</a:t>
            </a:r>
          </a:p>
          <a:p>
            <a:pPr lvl="1" eaLnBrk="1" hangingPunct="1">
              <a:lnSpc>
                <a:spcPct val="135000"/>
              </a:lnSpc>
              <a:spcBef>
                <a:spcPct val="10000"/>
              </a:spcBef>
            </a:pPr>
            <a:endParaRPr lang="zh-CN" altLang="en-US" smtClean="0">
              <a:solidFill>
                <a:srgbClr val="FF0000"/>
              </a:solidFill>
              <a:latin typeface="楷体_GB2312" pitchFamily="49" charset="-122"/>
            </a:endParaRPr>
          </a:p>
          <a:p>
            <a:pPr lvl="1" eaLnBrk="1" hangingPunct="1">
              <a:lnSpc>
                <a:spcPct val="135000"/>
              </a:lnSpc>
              <a:spcBef>
                <a:spcPct val="10000"/>
              </a:spcBef>
            </a:pPr>
            <a:endParaRPr lang="zh-CN" altLang="en-US" smtClean="0">
              <a:solidFill>
                <a:srgbClr val="FF0000"/>
              </a:solidFill>
              <a:latin typeface="楷体_GB2312" pitchFamily="49" charset="-122"/>
            </a:endParaRPr>
          </a:p>
          <a:p>
            <a:pPr lvl="1" eaLnBrk="1" hangingPunct="1">
              <a:lnSpc>
                <a:spcPct val="135000"/>
              </a:lnSpc>
              <a:spcBef>
                <a:spcPct val="10000"/>
              </a:spcBef>
            </a:pPr>
            <a:r>
              <a:rPr lang="zh-CN" altLang="en-US" smtClean="0">
                <a:latin typeface="楷体_GB2312" pitchFamily="49" charset="-122"/>
              </a:rPr>
              <a:t>表示块</a:t>
            </a:r>
            <a:r>
              <a:rPr lang="en-US" altLang="zh-CN" smtClean="0">
                <a:latin typeface="楷体_GB2312" pitchFamily="49" charset="-122"/>
              </a:rPr>
              <a:t>B</a:t>
            </a:r>
            <a:r>
              <a:rPr lang="zh-CN" altLang="en-US" smtClean="0">
                <a:latin typeface="楷体_GB2312" pitchFamily="49" charset="-122"/>
              </a:rPr>
              <a:t>最久没有被访问过，有两种可能 ： </a:t>
            </a:r>
            <a:r>
              <a:rPr lang="en-US" altLang="zh-CN" smtClean="0">
                <a:solidFill>
                  <a:srgbClr val="FF0000"/>
                </a:solidFill>
                <a:latin typeface="楷体_GB2312" pitchFamily="49" charset="-122"/>
              </a:rPr>
              <a:t>A</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C</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B</a:t>
            </a:r>
            <a:r>
              <a:rPr lang="zh-CN" altLang="en-US" smtClean="0">
                <a:solidFill>
                  <a:srgbClr val="FF0000"/>
                </a:solidFill>
                <a:latin typeface="楷体_GB2312" pitchFamily="49" charset="-122"/>
              </a:rPr>
              <a:t>或者</a:t>
            </a:r>
            <a:r>
              <a:rPr lang="en-US" altLang="zh-CN" smtClean="0">
                <a:solidFill>
                  <a:srgbClr val="FF0000"/>
                </a:solidFill>
                <a:latin typeface="楷体_GB2312" pitchFamily="49" charset="-122"/>
              </a:rPr>
              <a:t>C</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A</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B</a:t>
            </a:r>
            <a:r>
              <a:rPr lang="zh-CN" altLang="en-US" smtClean="0">
                <a:solidFill>
                  <a:srgbClr val="FF0000"/>
                </a:solidFill>
                <a:latin typeface="楷体_GB2312" pitchFamily="49" charset="-122"/>
              </a:rPr>
              <a:t>。</a:t>
            </a:r>
          </a:p>
        </p:txBody>
      </p:sp>
      <p:graphicFrame>
        <p:nvGraphicFramePr>
          <p:cNvPr id="941061" name="Object 5"/>
          <p:cNvGraphicFramePr>
            <a:graphicFrameLocks noChangeAspect="1"/>
          </p:cNvGraphicFramePr>
          <p:nvPr/>
        </p:nvGraphicFramePr>
        <p:xfrm>
          <a:off x="1547813" y="2708275"/>
          <a:ext cx="6624637" cy="762000"/>
        </p:xfrm>
        <a:graphic>
          <a:graphicData uri="http://schemas.openxmlformats.org/presentationml/2006/ole">
            <mc:AlternateContent xmlns:mc="http://schemas.openxmlformats.org/markup-compatibility/2006">
              <mc:Choice xmlns:v="urn:schemas-microsoft-com:vml" Requires="v">
                <p:oleObj spid="_x0000_s368911" name="公式" r:id="rId3" imgW="2800367" imgH="247529" progId="Equation.3">
                  <p:embed/>
                </p:oleObj>
              </mc:Choice>
              <mc:Fallback>
                <p:oleObj name="公式" r:id="rId3" imgW="2800367" imgH="24752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708275"/>
                        <a:ext cx="6624637" cy="762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1062" name="Object 6"/>
          <p:cNvGraphicFramePr>
            <a:graphicFrameLocks noChangeAspect="1"/>
          </p:cNvGraphicFramePr>
          <p:nvPr/>
        </p:nvGraphicFramePr>
        <p:xfrm>
          <a:off x="1403350" y="4076700"/>
          <a:ext cx="7272338" cy="644525"/>
        </p:xfrm>
        <a:graphic>
          <a:graphicData uri="http://schemas.openxmlformats.org/presentationml/2006/ole">
            <mc:AlternateContent xmlns:mc="http://schemas.openxmlformats.org/markup-compatibility/2006">
              <mc:Choice xmlns:v="urn:schemas-microsoft-com:vml" Requires="v">
                <p:oleObj spid="_x0000_s368912" name="公式" r:id="rId5" imgW="2800367" imgH="247529" progId="Equation.3">
                  <p:embed/>
                </p:oleObj>
              </mc:Choice>
              <mc:Fallback>
                <p:oleObj name="公式" r:id="rId5" imgW="2800367" imgH="247529"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076700"/>
                        <a:ext cx="7272338" cy="6445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1064" name="Object 8"/>
          <p:cNvGraphicFramePr>
            <a:graphicFrameLocks noGrp="1" noChangeAspect="1"/>
          </p:cNvGraphicFramePr>
          <p:nvPr>
            <p:ph sz="half" idx="2"/>
          </p:nvPr>
        </p:nvGraphicFramePr>
        <p:xfrm>
          <a:off x="1403350" y="5516563"/>
          <a:ext cx="6913563" cy="625475"/>
        </p:xfrm>
        <a:graphic>
          <a:graphicData uri="http://schemas.openxmlformats.org/presentationml/2006/ole">
            <mc:AlternateContent xmlns:mc="http://schemas.openxmlformats.org/markup-compatibility/2006">
              <mc:Choice xmlns:v="urn:schemas-microsoft-com:vml" Requires="v">
                <p:oleObj spid="_x0000_s368913" name="公式" r:id="rId7" imgW="2800367" imgH="247529" progId="Equation.3">
                  <p:embed/>
                </p:oleObj>
              </mc:Choice>
              <mc:Fallback>
                <p:oleObj name="公式" r:id="rId7" imgW="2800367" imgH="24752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5516563"/>
                        <a:ext cx="6913563" cy="625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EDB058B4-DD90-43A2-B6C0-B137E664E45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160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941061"/>
                                        </p:tgtEl>
                                        <p:attrNameLst>
                                          <p:attrName>style.visibility</p:attrName>
                                        </p:attrNameLst>
                                      </p:cBhvr>
                                      <p:to>
                                        <p:strVal val="visible"/>
                                      </p:to>
                                    </p:set>
                                    <p:animEffect transition="in" filter="plus(in)">
                                      <p:cBhvr>
                                        <p:cTn id="7" dur="500"/>
                                        <p:tgtEl>
                                          <p:spTgt spid="941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941059">
                                            <p:txEl>
                                              <p:pRg st="5" end="5"/>
                                            </p:txEl>
                                          </p:spTgt>
                                        </p:tgtEl>
                                        <p:attrNameLst>
                                          <p:attrName>style.visibility</p:attrName>
                                        </p:attrNameLst>
                                      </p:cBhvr>
                                      <p:to>
                                        <p:strVal val="visible"/>
                                      </p:to>
                                    </p:set>
                                    <p:animEffect transition="in" filter="plus(in)">
                                      <p:cBhvr>
                                        <p:cTn id="12" dur="500"/>
                                        <p:tgtEl>
                                          <p:spTgt spid="941059">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41062"/>
                                        </p:tgtEl>
                                        <p:attrNameLst>
                                          <p:attrName>style.visibility</p:attrName>
                                        </p:attrNameLst>
                                      </p:cBhvr>
                                      <p:to>
                                        <p:strVal val="visible"/>
                                      </p:to>
                                    </p:set>
                                    <p:animEffect transition="in" filter="box(in)">
                                      <p:cBhvr>
                                        <p:cTn id="17" dur="500"/>
                                        <p:tgtEl>
                                          <p:spTgt spid="9410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941059">
                                            <p:txEl>
                                              <p:pRg st="8" end="8"/>
                                            </p:txEl>
                                          </p:spTgt>
                                        </p:tgtEl>
                                        <p:attrNameLst>
                                          <p:attrName>style.visibility</p:attrName>
                                        </p:attrNameLst>
                                      </p:cBhvr>
                                      <p:to>
                                        <p:strVal val="visible"/>
                                      </p:to>
                                    </p:set>
                                    <p:anim calcmode="lin" valueType="num">
                                      <p:cBhvr additive="base">
                                        <p:cTn id="22" dur="500" fill="hold"/>
                                        <p:tgtEl>
                                          <p:spTgt spid="941059">
                                            <p:txEl>
                                              <p:pRg st="8" end="8"/>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410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941064"/>
                                        </p:tgtEl>
                                        <p:attrNameLst>
                                          <p:attrName>style.visibility</p:attrName>
                                        </p:attrNameLst>
                                      </p:cBhvr>
                                      <p:to>
                                        <p:strVal val="visible"/>
                                      </p:to>
                                    </p:set>
                                    <p:anim calcmode="lin" valueType="num">
                                      <p:cBhvr additive="base">
                                        <p:cTn id="28" dur="500" fill="hold"/>
                                        <p:tgtEl>
                                          <p:spTgt spid="941064"/>
                                        </p:tgtEl>
                                        <p:attrNameLst>
                                          <p:attrName>ppt_x</p:attrName>
                                        </p:attrNameLst>
                                      </p:cBhvr>
                                      <p:tavLst>
                                        <p:tav tm="0">
                                          <p:val>
                                            <p:strVal val="#ppt_x"/>
                                          </p:val>
                                        </p:tav>
                                        <p:tav tm="100000">
                                          <p:val>
                                            <p:strVal val="#ppt_x"/>
                                          </p:val>
                                        </p:tav>
                                      </p:tavLst>
                                    </p:anim>
                                    <p:anim calcmode="lin" valueType="num">
                                      <p:cBhvr additive="base">
                                        <p:cTn id="29" dur="500" fill="hold"/>
                                        <p:tgtEl>
                                          <p:spTgt spid="9410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668"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69669" name="Rectangle 3"/>
          <p:cNvSpPr>
            <a:spLocks noGrp="1" noChangeArrowheads="1"/>
          </p:cNvSpPr>
          <p:nvPr>
            <p:ph type="body" sz="half" idx="1"/>
          </p:nvPr>
        </p:nvSpPr>
        <p:spPr>
          <a:xfrm>
            <a:off x="457200" y="1235075"/>
            <a:ext cx="8218488" cy="5146675"/>
          </a:xfrm>
        </p:spPr>
        <p:txBody>
          <a:bodyPr/>
          <a:lstStyle/>
          <a:p>
            <a:pPr eaLnBrk="1" hangingPunct="1"/>
            <a:r>
              <a:rPr kumimoji="1" lang="zh-CN" altLang="en-US" smtClean="0">
                <a:solidFill>
                  <a:srgbClr val="0000FF"/>
                </a:solidFill>
              </a:rPr>
              <a:t>每组３个块的比较对法</a:t>
            </a:r>
          </a:p>
        </p:txBody>
      </p:sp>
      <p:graphicFrame>
        <p:nvGraphicFramePr>
          <p:cNvPr id="369670" name="Object 4"/>
          <p:cNvGraphicFramePr>
            <a:graphicFrameLocks noGrp="1" noChangeAspect="1"/>
          </p:cNvGraphicFramePr>
          <p:nvPr>
            <p:ph sz="half" idx="2"/>
          </p:nvPr>
        </p:nvGraphicFramePr>
        <p:xfrm>
          <a:off x="685800" y="1847850"/>
          <a:ext cx="7689850" cy="3811588"/>
        </p:xfrm>
        <a:graphic>
          <a:graphicData uri="http://schemas.openxmlformats.org/presentationml/2006/ole">
            <mc:AlternateContent xmlns:mc="http://schemas.openxmlformats.org/markup-compatibility/2006">
              <mc:Choice xmlns:v="urn:schemas-microsoft-com:vml" Requires="v">
                <p:oleObj spid="_x0000_s369759" name="文档" r:id="rId3" imgW="5257908" imgH="2600270" progId="Word.Document.8">
                  <p:embed/>
                </p:oleObj>
              </mc:Choice>
              <mc:Fallback>
                <p:oleObj name="文档" r:id="rId3" imgW="5257908" imgH="260027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47850"/>
                        <a:ext cx="7689850" cy="38115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F5D82DC-DDE4-412F-B5F8-8581CF8979C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161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0692"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70693" name="Rectangle 3"/>
          <p:cNvSpPr>
            <a:spLocks noGrp="1" noChangeArrowheads="1"/>
          </p:cNvSpPr>
          <p:nvPr>
            <p:ph type="body" idx="1"/>
          </p:nvPr>
        </p:nvSpPr>
        <p:spPr/>
        <p:txBody>
          <a:bodyPr/>
          <a:lstStyle/>
          <a:p>
            <a:pPr eaLnBrk="1" hangingPunct="1">
              <a:lnSpc>
                <a:spcPct val="305000"/>
              </a:lnSpc>
              <a:spcBef>
                <a:spcPct val="10000"/>
              </a:spcBef>
            </a:pPr>
            <a:r>
              <a:rPr lang="zh-CN" altLang="en-US" smtClean="0">
                <a:solidFill>
                  <a:srgbClr val="0000FF"/>
                </a:solidFill>
                <a:latin typeface="楷体_GB2312" pitchFamily="49" charset="-122"/>
              </a:rPr>
              <a:t>每次访问之后要改变触发器的状态</a:t>
            </a:r>
          </a:p>
          <a:p>
            <a:pPr lvl="1" eaLnBrk="1" hangingPunct="1">
              <a:lnSpc>
                <a:spcPct val="305000"/>
              </a:lnSpc>
              <a:spcBef>
                <a:spcPct val="10000"/>
              </a:spcBef>
            </a:pPr>
            <a:r>
              <a:rPr lang="zh-CN" altLang="en-US" smtClean="0">
                <a:latin typeface="楷体_GB2312" pitchFamily="49" charset="-122"/>
              </a:rPr>
              <a:t>在访问块</a:t>
            </a:r>
            <a:r>
              <a:rPr lang="en-US" altLang="zh-CN" smtClean="0">
                <a:latin typeface="楷体_GB2312" pitchFamily="49" charset="-122"/>
              </a:rPr>
              <a:t>A</a:t>
            </a:r>
            <a:r>
              <a:rPr lang="zh-CN" altLang="en-US" smtClean="0">
                <a:latin typeface="楷体_GB2312" pitchFamily="49" charset="-122"/>
              </a:rPr>
              <a:t>之后：</a:t>
            </a:r>
            <a:r>
              <a:rPr lang="en-US" altLang="zh-CN" smtClean="0">
                <a:latin typeface="楷体_GB2312" pitchFamily="49" charset="-122"/>
              </a:rPr>
              <a:t>T</a:t>
            </a:r>
            <a:r>
              <a:rPr lang="en-US" altLang="zh-CN" baseline="-25000" smtClean="0">
                <a:latin typeface="楷体_GB2312" pitchFamily="49" charset="-122"/>
              </a:rPr>
              <a:t>AB</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AC</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，触发器</a:t>
            </a:r>
            <a:r>
              <a:rPr lang="en-US" altLang="zh-CN" smtClean="0">
                <a:latin typeface="楷体_GB2312" pitchFamily="49" charset="-122"/>
              </a:rPr>
              <a:t>T</a:t>
            </a:r>
            <a:r>
              <a:rPr lang="en-US" altLang="zh-CN" baseline="-25000" smtClean="0">
                <a:latin typeface="楷体_GB2312" pitchFamily="49" charset="-122"/>
              </a:rPr>
              <a:t>BC</a:t>
            </a:r>
            <a:r>
              <a:rPr lang="zh-CN" altLang="en-US" smtClean="0">
                <a:latin typeface="楷体_GB2312" pitchFamily="49" charset="-122"/>
              </a:rPr>
              <a:t>没有关联。</a:t>
            </a:r>
          </a:p>
          <a:p>
            <a:pPr lvl="1" eaLnBrk="1" hangingPunct="1">
              <a:lnSpc>
                <a:spcPct val="305000"/>
              </a:lnSpc>
              <a:spcBef>
                <a:spcPct val="10000"/>
              </a:spcBef>
            </a:pPr>
            <a:r>
              <a:rPr lang="zh-CN" altLang="en-US" smtClean="0">
                <a:latin typeface="楷体_GB2312" pitchFamily="49" charset="-122"/>
              </a:rPr>
              <a:t>在访问块</a:t>
            </a:r>
            <a:r>
              <a:rPr lang="en-US" altLang="zh-CN" smtClean="0">
                <a:latin typeface="楷体_GB2312" pitchFamily="49" charset="-122"/>
              </a:rPr>
              <a:t>B</a:t>
            </a:r>
            <a:r>
              <a:rPr lang="zh-CN" altLang="en-US" smtClean="0">
                <a:latin typeface="楷体_GB2312" pitchFamily="49" charset="-122"/>
              </a:rPr>
              <a:t>之后：</a:t>
            </a:r>
            <a:r>
              <a:rPr lang="en-US" altLang="zh-CN" smtClean="0">
                <a:latin typeface="楷体_GB2312" pitchFamily="49" charset="-122"/>
              </a:rPr>
              <a:t>T</a:t>
            </a:r>
            <a:r>
              <a:rPr lang="en-US" altLang="zh-CN" baseline="-25000" smtClean="0">
                <a:latin typeface="楷体_GB2312" pitchFamily="49" charset="-122"/>
              </a:rPr>
              <a:t>AB</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BC</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，触发器</a:t>
            </a:r>
            <a:r>
              <a:rPr lang="en-US" altLang="zh-CN" smtClean="0">
                <a:latin typeface="楷体_GB2312" pitchFamily="49" charset="-122"/>
              </a:rPr>
              <a:t>T</a:t>
            </a:r>
            <a:r>
              <a:rPr lang="en-US" altLang="zh-CN" baseline="-25000" smtClean="0">
                <a:latin typeface="楷体_GB2312" pitchFamily="49" charset="-122"/>
              </a:rPr>
              <a:t>AC</a:t>
            </a:r>
            <a:r>
              <a:rPr lang="zh-CN" altLang="en-US" smtClean="0">
                <a:latin typeface="楷体_GB2312" pitchFamily="49" charset="-122"/>
              </a:rPr>
              <a:t>没有关联。</a:t>
            </a:r>
          </a:p>
          <a:p>
            <a:pPr lvl="1" eaLnBrk="1" hangingPunct="1">
              <a:lnSpc>
                <a:spcPct val="305000"/>
              </a:lnSpc>
              <a:spcBef>
                <a:spcPct val="10000"/>
              </a:spcBef>
            </a:pPr>
            <a:r>
              <a:rPr lang="zh-CN" altLang="en-US" smtClean="0">
                <a:latin typeface="楷体_GB2312" pitchFamily="49" charset="-122"/>
              </a:rPr>
              <a:t>在访问块</a:t>
            </a:r>
            <a:r>
              <a:rPr lang="en-US" altLang="zh-CN" smtClean="0">
                <a:latin typeface="楷体_GB2312" pitchFamily="49" charset="-122"/>
              </a:rPr>
              <a:t>C</a:t>
            </a:r>
            <a:r>
              <a:rPr lang="zh-CN" altLang="en-US" smtClean="0">
                <a:latin typeface="楷体_GB2312" pitchFamily="49" charset="-122"/>
              </a:rPr>
              <a:t>之后：</a:t>
            </a:r>
            <a:r>
              <a:rPr lang="en-US" altLang="zh-CN" smtClean="0">
                <a:latin typeface="楷体_GB2312" pitchFamily="49" charset="-122"/>
              </a:rPr>
              <a:t>T</a:t>
            </a:r>
            <a:r>
              <a:rPr lang="en-US" altLang="zh-CN" baseline="-25000" smtClean="0">
                <a:latin typeface="楷体_GB2312" pitchFamily="49" charset="-122"/>
              </a:rPr>
              <a:t>AC</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BC</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，触发器</a:t>
            </a:r>
            <a:r>
              <a:rPr lang="en-US" altLang="zh-CN" smtClean="0">
                <a:latin typeface="楷体_GB2312" pitchFamily="49" charset="-122"/>
              </a:rPr>
              <a:t>T</a:t>
            </a:r>
            <a:r>
              <a:rPr lang="en-US" altLang="zh-CN" baseline="-25000" smtClean="0">
                <a:latin typeface="楷体_GB2312" pitchFamily="49" charset="-122"/>
              </a:rPr>
              <a:t>AB</a:t>
            </a:r>
            <a:r>
              <a:rPr lang="zh-CN" altLang="en-US" smtClean="0">
                <a:latin typeface="楷体_GB2312" pitchFamily="49" charset="-122"/>
              </a:rPr>
              <a:t>没有关联。</a:t>
            </a:r>
          </a:p>
          <a:p>
            <a:pPr eaLnBrk="1" hangingPunct="1">
              <a:lnSpc>
                <a:spcPct val="305000"/>
              </a:lnSpc>
            </a:pPr>
            <a:endParaRPr lang="en-US" altLang="zh-CN"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B3800C9-295E-4EC1-B23B-C8A561ACF3A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162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1716" name="Rectangle 2"/>
          <p:cNvSpPr>
            <a:spLocks noGrp="1" noChangeArrowheads="1"/>
          </p:cNvSpPr>
          <p:nvPr>
            <p:ph type="body" idx="1"/>
          </p:nvPr>
        </p:nvSpPr>
        <p:spPr>
          <a:xfrm>
            <a:off x="381000" y="1268413"/>
            <a:ext cx="8458200" cy="5056187"/>
          </a:xfrm>
        </p:spPr>
        <p:txBody>
          <a:bodyPr/>
          <a:lstStyle/>
          <a:p>
            <a:pPr eaLnBrk="1" hangingPunct="1">
              <a:lnSpc>
                <a:spcPct val="150000"/>
              </a:lnSpc>
              <a:spcBef>
                <a:spcPct val="10000"/>
              </a:spcBef>
            </a:pPr>
            <a:r>
              <a:rPr lang="zh-CN" altLang="en-US" smtClean="0">
                <a:solidFill>
                  <a:srgbClr val="0000FF"/>
                </a:solidFill>
                <a:latin typeface="楷体_GB2312" pitchFamily="49" charset="-122"/>
              </a:rPr>
              <a:t>比较对法硬件需求量计算：</a:t>
            </a:r>
          </a:p>
          <a:p>
            <a:pPr lvl="1" eaLnBrk="1" hangingPunct="1">
              <a:lnSpc>
                <a:spcPct val="150000"/>
              </a:lnSpc>
              <a:spcBef>
                <a:spcPct val="10000"/>
              </a:spcBef>
            </a:pPr>
            <a:r>
              <a:rPr lang="zh-CN" altLang="en-US" smtClean="0">
                <a:latin typeface="楷体_GB2312" pitchFamily="49" charset="-122"/>
              </a:rPr>
              <a:t>需要的触发器个数为：</a:t>
            </a:r>
          </a:p>
          <a:p>
            <a:pPr lvl="1" eaLnBrk="1" hangingPunct="1">
              <a:lnSpc>
                <a:spcPct val="150000"/>
              </a:lnSpc>
              <a:spcBef>
                <a:spcPct val="10000"/>
              </a:spcBef>
            </a:pPr>
            <a:r>
              <a:rPr lang="zh-CN" altLang="en-US" smtClean="0">
                <a:latin typeface="楷体_GB2312" pitchFamily="49" charset="-122"/>
              </a:rPr>
              <a:t>与门个数为</a:t>
            </a:r>
            <a:r>
              <a:rPr lang="en-US" altLang="zh-CN" smtClean="0">
                <a:latin typeface="楷体_GB2312" pitchFamily="49" charset="-122"/>
              </a:rPr>
              <a:t>G</a:t>
            </a:r>
            <a:r>
              <a:rPr lang="en-US" altLang="zh-CN" baseline="-25000" smtClean="0">
                <a:latin typeface="楷体_GB2312" pitchFamily="49" charset="-122"/>
              </a:rPr>
              <a:t>b</a:t>
            </a:r>
            <a:r>
              <a:rPr lang="zh-CN" altLang="en-US" smtClean="0">
                <a:latin typeface="楷体_GB2312" pitchFamily="49" charset="-122"/>
              </a:rPr>
              <a:t>（即：</a:t>
            </a:r>
            <a:r>
              <a:rPr lang="zh-CN" altLang="en-US" smtClean="0">
                <a:solidFill>
                  <a:srgbClr val="FF0000"/>
                </a:solidFill>
                <a:latin typeface="楷体_GB2312" pitchFamily="49" charset="-122"/>
              </a:rPr>
              <a:t>每组块数量</a:t>
            </a:r>
            <a:r>
              <a:rPr lang="zh-CN" altLang="en-US" smtClean="0">
                <a:latin typeface="楷体_GB2312" pitchFamily="49" charset="-122"/>
              </a:rPr>
              <a:t>）。</a:t>
            </a:r>
          </a:p>
          <a:p>
            <a:pPr lvl="1" eaLnBrk="1" hangingPunct="1">
              <a:lnSpc>
                <a:spcPct val="150000"/>
              </a:lnSpc>
              <a:spcBef>
                <a:spcPct val="10000"/>
              </a:spcBef>
            </a:pPr>
            <a:r>
              <a:rPr lang="zh-CN" altLang="en-US" smtClean="0">
                <a:latin typeface="楷体_GB2312" pitchFamily="49" charset="-122"/>
              </a:rPr>
              <a:t>每个门的输入端个数为</a:t>
            </a:r>
            <a:r>
              <a:rPr lang="en-US" altLang="zh-CN" smtClean="0">
                <a:latin typeface="楷体_GB2312" pitchFamily="49" charset="-122"/>
              </a:rPr>
              <a:t>G</a:t>
            </a:r>
            <a:r>
              <a:rPr lang="en-US" altLang="zh-CN" baseline="-25000" smtClean="0">
                <a:latin typeface="楷体_GB2312" pitchFamily="49" charset="-122"/>
              </a:rPr>
              <a:t>b</a:t>
            </a:r>
            <a:r>
              <a:rPr lang="en-US" altLang="zh-CN" smtClean="0">
                <a:latin typeface="楷体_GB2312" pitchFamily="49" charset="-122"/>
              </a:rPr>
              <a:t>-1</a:t>
            </a:r>
            <a:r>
              <a:rPr lang="zh-CN" altLang="en-US" smtClean="0">
                <a:latin typeface="楷体_GB2312" pitchFamily="49" charset="-122"/>
              </a:rPr>
              <a:t>。</a:t>
            </a:r>
          </a:p>
          <a:p>
            <a:pPr lvl="1" eaLnBrk="1" hangingPunct="1">
              <a:lnSpc>
                <a:spcPct val="150000"/>
              </a:lnSpc>
              <a:spcBef>
                <a:spcPct val="10000"/>
              </a:spcBef>
            </a:pPr>
            <a:r>
              <a:rPr lang="zh-CN" altLang="en-US" smtClean="0">
                <a:latin typeface="楷体_GB2312" pitchFamily="49" charset="-122"/>
              </a:rPr>
              <a:t>当每组的块数比较多时</a:t>
            </a:r>
            <a:r>
              <a:rPr lang="en-US" altLang="zh-CN" smtClean="0">
                <a:latin typeface="楷体_GB2312" pitchFamily="49" charset="-122"/>
              </a:rPr>
              <a:t>, </a:t>
            </a:r>
            <a:r>
              <a:rPr lang="zh-CN" altLang="en-US" smtClean="0">
                <a:latin typeface="楷体_GB2312" pitchFamily="49" charset="-122"/>
              </a:rPr>
              <a:t>采用分级办法实现。</a:t>
            </a:r>
          </a:p>
          <a:p>
            <a:pPr lvl="2" eaLnBrk="1" hangingPunct="1">
              <a:lnSpc>
                <a:spcPct val="150000"/>
              </a:lnSpc>
              <a:spcBef>
                <a:spcPct val="10000"/>
              </a:spcBef>
            </a:pPr>
            <a:r>
              <a:rPr lang="zh-CN" altLang="en-US" smtClean="0">
                <a:solidFill>
                  <a:srgbClr val="FF0000"/>
                </a:solidFill>
                <a:latin typeface="楷体_GB2312" pitchFamily="49" charset="-122"/>
              </a:rPr>
              <a:t>所分级数越多，节省器件越多，器件延迟越长。</a:t>
            </a:r>
          </a:p>
          <a:p>
            <a:pPr lvl="2" eaLnBrk="1" hangingPunct="1">
              <a:lnSpc>
                <a:spcPct val="150000"/>
              </a:lnSpc>
              <a:spcBef>
                <a:spcPct val="10000"/>
              </a:spcBef>
            </a:pPr>
            <a:r>
              <a:rPr lang="zh-CN" altLang="en-US" smtClean="0">
                <a:solidFill>
                  <a:srgbClr val="FF0000"/>
                </a:solidFill>
                <a:latin typeface="楷体_GB2312" pitchFamily="49" charset="-122"/>
              </a:rPr>
              <a:t>实质上是用降低速度来换取节省器件。</a:t>
            </a:r>
          </a:p>
          <a:p>
            <a:pPr lvl="1" eaLnBrk="1" hangingPunct="1">
              <a:lnSpc>
                <a:spcPct val="150000"/>
              </a:lnSpc>
              <a:spcBef>
                <a:spcPct val="10000"/>
              </a:spcBef>
            </a:pPr>
            <a:r>
              <a:rPr lang="zh-CN" altLang="en-US" smtClean="0">
                <a:latin typeface="楷体_GB2312" pitchFamily="49" charset="-122"/>
              </a:rPr>
              <a:t>例：</a:t>
            </a:r>
            <a:r>
              <a:rPr lang="en-US" altLang="zh-CN" smtClean="0">
                <a:latin typeface="楷体_GB2312" pitchFamily="49" charset="-122"/>
              </a:rPr>
              <a:t>IBM3033</a:t>
            </a:r>
            <a:r>
              <a:rPr lang="zh-CN" altLang="en-US" smtClean="0">
                <a:latin typeface="楷体_GB2312" pitchFamily="49" charset="-122"/>
              </a:rPr>
              <a:t>机的</a:t>
            </a:r>
            <a:r>
              <a:rPr lang="en-US" altLang="zh-CN" smtClean="0">
                <a:latin typeface="楷体_GB2312" pitchFamily="49" charset="-122"/>
              </a:rPr>
              <a:t>Cache</a:t>
            </a:r>
            <a:r>
              <a:rPr lang="zh-CN" altLang="en-US" smtClean="0">
                <a:latin typeface="楷体_GB2312" pitchFamily="49" charset="-122"/>
              </a:rPr>
              <a:t>，每组的块数为</a:t>
            </a:r>
            <a:r>
              <a:rPr lang="en-US" altLang="zh-CN" smtClean="0">
                <a:latin typeface="楷体_GB2312" pitchFamily="49" charset="-122"/>
              </a:rPr>
              <a:t>16</a:t>
            </a:r>
            <a:r>
              <a:rPr lang="zh-CN" altLang="en-US" smtClean="0">
                <a:latin typeface="楷体_GB2312" pitchFamily="49" charset="-122"/>
              </a:rPr>
              <a:t>，分</a:t>
            </a:r>
            <a:r>
              <a:rPr lang="en-US" altLang="zh-CN" smtClean="0">
                <a:latin typeface="楷体_GB2312" pitchFamily="49" charset="-122"/>
              </a:rPr>
              <a:t>3</a:t>
            </a:r>
            <a:r>
              <a:rPr lang="zh-CN" altLang="en-US" smtClean="0">
                <a:latin typeface="楷体_GB2312" pitchFamily="49" charset="-122"/>
              </a:rPr>
              <a:t>级。从第</a:t>
            </a:r>
            <a:r>
              <a:rPr lang="en-US" altLang="zh-CN" smtClean="0">
                <a:latin typeface="楷体_GB2312" pitchFamily="49" charset="-122"/>
              </a:rPr>
              <a:t>1</a:t>
            </a:r>
            <a:r>
              <a:rPr lang="zh-CN" altLang="en-US" smtClean="0">
                <a:latin typeface="楷体_GB2312" pitchFamily="49" charset="-122"/>
              </a:rPr>
              <a:t>级到第</a:t>
            </a:r>
            <a:r>
              <a:rPr lang="en-US" altLang="zh-CN" smtClean="0">
                <a:latin typeface="楷体_GB2312" pitchFamily="49" charset="-122"/>
              </a:rPr>
              <a:t>3</a:t>
            </a:r>
            <a:r>
              <a:rPr lang="zh-CN" altLang="en-US" smtClean="0">
                <a:latin typeface="楷体_GB2312" pitchFamily="49" charset="-122"/>
              </a:rPr>
              <a:t>级分别为</a:t>
            </a:r>
            <a:r>
              <a:rPr lang="en-US" altLang="zh-CN" smtClean="0">
                <a:latin typeface="楷体_GB2312" pitchFamily="49" charset="-122"/>
              </a:rPr>
              <a:t>4</a:t>
            </a:r>
            <a:r>
              <a:rPr lang="zh-CN" altLang="en-US" smtClean="0">
                <a:latin typeface="楷体_GB2312" pitchFamily="49" charset="-122"/>
              </a:rPr>
              <a:t>、</a:t>
            </a:r>
            <a:r>
              <a:rPr lang="en-US" altLang="zh-CN"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2</a:t>
            </a:r>
            <a:r>
              <a:rPr lang="zh-CN" altLang="en-US" smtClean="0">
                <a:latin typeface="楷体_GB2312" pitchFamily="49" charset="-122"/>
              </a:rPr>
              <a:t>。共需要触发器个数为：</a:t>
            </a:r>
            <a:r>
              <a:rPr lang="en-US" altLang="zh-CN" smtClean="0">
                <a:latin typeface="楷体_GB2312" pitchFamily="49" charset="-122"/>
              </a:rPr>
              <a:t>6</a:t>
            </a:r>
            <a:r>
              <a:rPr lang="zh-CN" altLang="en-US" smtClean="0">
                <a:latin typeface="楷体_GB2312" pitchFamily="49" charset="-122"/>
              </a:rPr>
              <a:t>＋</a:t>
            </a:r>
            <a:r>
              <a:rPr lang="en-US" altLang="zh-CN" smtClean="0">
                <a:latin typeface="楷体_GB2312" pitchFamily="49" charset="-122"/>
              </a:rPr>
              <a:t>4</a:t>
            </a:r>
            <a:r>
              <a:rPr lang="zh-CN" altLang="en-US" smtClean="0">
                <a:latin typeface="楷体_GB2312" pitchFamily="49" charset="-122"/>
              </a:rPr>
              <a:t>＋</a:t>
            </a:r>
            <a:r>
              <a:rPr lang="en-US" altLang="zh-CN" smtClean="0">
                <a:latin typeface="楷体_GB2312" pitchFamily="49" charset="-122"/>
              </a:rPr>
              <a:t>8</a:t>
            </a:r>
            <a:r>
              <a:rPr lang="zh-CN" altLang="en-US" smtClean="0">
                <a:latin typeface="楷体_GB2312" pitchFamily="49" charset="-122"/>
              </a:rPr>
              <a:t>＝</a:t>
            </a:r>
            <a:r>
              <a:rPr lang="en-US" altLang="zh-CN" smtClean="0">
                <a:latin typeface="楷体_GB2312" pitchFamily="49" charset="-122"/>
              </a:rPr>
              <a:t>18</a:t>
            </a:r>
            <a:r>
              <a:rPr lang="zh-CN" altLang="en-US" smtClean="0">
                <a:latin typeface="楷体_GB2312" pitchFamily="49" charset="-122"/>
              </a:rPr>
              <a:t>。如果不分级则需要触发器</a:t>
            </a:r>
            <a:r>
              <a:rPr lang="en-US" altLang="zh-CN" smtClean="0">
                <a:latin typeface="楷体_GB2312" pitchFamily="49" charset="-122"/>
              </a:rPr>
              <a:t>120</a:t>
            </a:r>
            <a:r>
              <a:rPr lang="zh-CN" altLang="en-US" smtClean="0">
                <a:latin typeface="楷体_GB2312" pitchFamily="49" charset="-122"/>
              </a:rPr>
              <a:t>个。</a:t>
            </a:r>
          </a:p>
        </p:txBody>
      </p:sp>
      <p:graphicFrame>
        <p:nvGraphicFramePr>
          <p:cNvPr id="371717" name="Object 3"/>
          <p:cNvGraphicFramePr>
            <a:graphicFrameLocks noChangeAspect="1"/>
          </p:cNvGraphicFramePr>
          <p:nvPr/>
        </p:nvGraphicFramePr>
        <p:xfrm>
          <a:off x="3708400" y="1700213"/>
          <a:ext cx="2735263" cy="942975"/>
        </p:xfrm>
        <a:graphic>
          <a:graphicData uri="http://schemas.openxmlformats.org/presentationml/2006/ole">
            <mc:AlternateContent xmlns:mc="http://schemas.openxmlformats.org/markup-compatibility/2006">
              <mc:Choice xmlns:v="urn:schemas-microsoft-com:vml" Requires="v">
                <p:oleObj spid="_x0000_s371807" name="公式" r:id="rId3" imgW="1276280" imgH="438102" progId="Equation.3">
                  <p:embed/>
                </p:oleObj>
              </mc:Choice>
              <mc:Fallback>
                <p:oleObj name="公式" r:id="rId3" imgW="1276280" imgH="43810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700213"/>
                        <a:ext cx="273526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1718" name="Rectangle 4"/>
          <p:cNvSpPr>
            <a:spLocks noGrp="1" noChangeArrowheads="1"/>
          </p:cNvSpPr>
          <p:nvPr>
            <p:ph type="title"/>
          </p:nvPr>
        </p:nvSpPr>
        <p:spPr>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61A24AA-FA73-4B6D-9547-62494B7FF9E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163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48162" name="Object 2"/>
          <p:cNvGraphicFramePr>
            <a:graphicFrameLocks noChangeAspect="1"/>
          </p:cNvGraphicFramePr>
          <p:nvPr>
            <p:extLst>
              <p:ext uri="{D42A27DB-BD31-4B8C-83A1-F6EECF244321}">
                <p14:modId xmlns:p14="http://schemas.microsoft.com/office/powerpoint/2010/main" val="1021785196"/>
              </p:ext>
            </p:extLst>
          </p:nvPr>
        </p:nvGraphicFramePr>
        <p:xfrm>
          <a:off x="152400" y="1844824"/>
          <a:ext cx="8991600" cy="3505200"/>
        </p:xfrm>
        <a:graphic>
          <a:graphicData uri="http://schemas.openxmlformats.org/presentationml/2006/ole">
            <mc:AlternateContent xmlns:mc="http://schemas.openxmlformats.org/markup-compatibility/2006">
              <mc:Choice xmlns:v="urn:schemas-microsoft-com:vml" Requires="v">
                <p:oleObj spid="_x0000_s451665" name="Document" r:id="rId4" imgW="4357440" imgH="1635120" progId="Word.Document.8">
                  <p:embed/>
                </p:oleObj>
              </mc:Choice>
              <mc:Fallback>
                <p:oleObj name="Document" r:id="rId4" imgW="4357440" imgH="16351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844824"/>
                        <a:ext cx="8991600" cy="3505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63" name="Text Box 3"/>
          <p:cNvSpPr txBox="1">
            <a:spLocks noChangeArrowheads="1"/>
          </p:cNvSpPr>
          <p:nvPr/>
        </p:nvSpPr>
        <p:spPr bwMode="auto">
          <a:xfrm>
            <a:off x="457200" y="685800"/>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chemeClr val="tx1"/>
                </a:solidFill>
                <a:latin typeface="Times New Roman" panose="02020603050405020304" pitchFamily="18" charset="0"/>
              </a:rPr>
              <a:t>比较对法中每组块数与所需硬件的关系</a:t>
            </a:r>
          </a:p>
        </p:txBody>
      </p:sp>
      <p:sp>
        <p:nvSpPr>
          <p:cNvPr id="6" name="页脚占位符 5"/>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EDB18225-DE43-4AAF-8060-A1FE96AB971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46476D1E-9373-4106-936E-423206F1C898}" type="slidenum">
              <a:rPr lang="en-US" altLang="zh-CN" smtClean="0"/>
              <a:pPr>
                <a:defRPr/>
              </a:pPr>
              <a:t>164</a:t>
            </a:fld>
            <a:endParaRPr lang="en-US" altLang="zh-CN" dirty="0"/>
          </a:p>
        </p:txBody>
      </p:sp>
    </p:spTree>
    <p:extLst>
      <p:ext uri="{BB962C8B-B14F-4D97-AF65-F5344CB8AC3E}">
        <p14:creationId xmlns:p14="http://schemas.microsoft.com/office/powerpoint/2010/main" val="2638035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764" name="Text Box 1026"/>
          <p:cNvSpPr txBox="1">
            <a:spLocks noChangeArrowheads="1"/>
          </p:cNvSpPr>
          <p:nvPr/>
        </p:nvSpPr>
        <p:spPr bwMode="auto">
          <a:xfrm>
            <a:off x="228600" y="20955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0"/>
              </a:spcBef>
              <a:buSzTx/>
            </a:pPr>
            <a:r>
              <a:rPr kumimoji="1" lang="zh-CN" altLang="en-US" sz="2800">
                <a:solidFill>
                  <a:srgbClr val="FF3399"/>
                </a:solidFill>
                <a:latin typeface="宋体" pitchFamily="2" charset="-122"/>
                <a:ea typeface="宋体" pitchFamily="2" charset="-122"/>
              </a:rPr>
              <a:t>替换算法实现</a:t>
            </a:r>
            <a:endParaRPr kumimoji="1" lang="zh-CN" altLang="en-US" sz="2800">
              <a:solidFill>
                <a:srgbClr val="FF3399"/>
              </a:solidFill>
              <a:latin typeface="Times New Roman" pitchFamily="18" charset="0"/>
              <a:ea typeface="宋体" pitchFamily="2" charset="-122"/>
            </a:endParaRPr>
          </a:p>
        </p:txBody>
      </p:sp>
      <p:sp>
        <p:nvSpPr>
          <p:cNvPr id="373765" name="Rectangle 1027"/>
          <p:cNvSpPr>
            <a:spLocks noChangeArrowheads="1"/>
          </p:cNvSpPr>
          <p:nvPr/>
        </p:nvSpPr>
        <p:spPr bwMode="auto">
          <a:xfrm>
            <a:off x="0" y="1219200"/>
            <a:ext cx="91440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0"/>
              </a:spcBef>
              <a:buSzTx/>
            </a:pPr>
            <a:r>
              <a:rPr kumimoji="1" lang="zh-CN" altLang="en-US" sz="3200" b="0" dirty="0">
                <a:solidFill>
                  <a:srgbClr val="000000"/>
                </a:solidFill>
                <a:latin typeface="宋体" pitchFamily="2" charset="-122"/>
                <a:ea typeface="宋体" pitchFamily="2" charset="-122"/>
              </a:rPr>
              <a:t>从表</a:t>
            </a:r>
            <a:r>
              <a:rPr kumimoji="1" lang="en-US" altLang="zh-CN" sz="3200" b="0" dirty="0">
                <a:solidFill>
                  <a:srgbClr val="000000"/>
                </a:solidFill>
                <a:latin typeface="宋体" pitchFamily="2" charset="-122"/>
                <a:ea typeface="宋体" pitchFamily="2" charset="-122"/>
              </a:rPr>
              <a:t>3.6</a:t>
            </a:r>
            <a:r>
              <a:rPr kumimoji="1" lang="zh-CN" altLang="en-US" sz="3200" b="0" dirty="0">
                <a:solidFill>
                  <a:srgbClr val="000000"/>
                </a:solidFill>
                <a:latin typeface="宋体" pitchFamily="2" charset="-122"/>
                <a:ea typeface="宋体" pitchFamily="2" charset="-122"/>
              </a:rPr>
              <a:t>中可以看出，当每组的块数为</a:t>
            </a:r>
            <a:r>
              <a:rPr kumimoji="1" lang="en-US" altLang="zh-CN" sz="3200" b="0" dirty="0">
                <a:solidFill>
                  <a:srgbClr val="000000"/>
                </a:solidFill>
                <a:latin typeface="宋体" pitchFamily="2" charset="-122"/>
                <a:ea typeface="宋体" pitchFamily="2" charset="-122"/>
              </a:rPr>
              <a:t>8</a:t>
            </a:r>
            <a:r>
              <a:rPr kumimoji="1" lang="zh-CN" altLang="en-US" sz="3200" b="0" dirty="0">
                <a:solidFill>
                  <a:srgbClr val="000000"/>
                </a:solidFill>
                <a:latin typeface="宋体" pitchFamily="2" charset="-122"/>
                <a:ea typeface="宋体" pitchFamily="2" charset="-122"/>
              </a:rPr>
              <a:t>块或</a:t>
            </a:r>
            <a:r>
              <a:rPr kumimoji="1" lang="en-US" altLang="zh-CN" sz="3200" b="0" dirty="0">
                <a:solidFill>
                  <a:srgbClr val="000000"/>
                </a:solidFill>
                <a:latin typeface="宋体" pitchFamily="2" charset="-122"/>
                <a:ea typeface="宋体" pitchFamily="2" charset="-122"/>
              </a:rPr>
              <a:t>8</a:t>
            </a:r>
            <a:r>
              <a:rPr kumimoji="1" lang="zh-CN" altLang="en-US" sz="3200" b="0" dirty="0">
                <a:solidFill>
                  <a:srgbClr val="000000"/>
                </a:solidFill>
                <a:latin typeface="宋体" pitchFamily="2" charset="-122"/>
                <a:ea typeface="宋体" pitchFamily="2" charset="-122"/>
              </a:rPr>
              <a:t>块以上时，所要的触发器个数及与门输入端个数很多，硬件实现的成本很高。这时，要采用分级的办法来实现。一般来说，所分级数越多，能节省的器件也越多，同时，器件的延迟时间也就越大。因此，采用多级方法实现的实质是用降低速度来换取节省器件。 </a:t>
            </a:r>
          </a:p>
        </p:txBody>
      </p:sp>
      <p:sp>
        <p:nvSpPr>
          <p:cNvPr id="373766" name="Rectangle 1028"/>
          <p:cNvSpPr>
            <a:spLocks noChangeArrowheads="1"/>
          </p:cNvSpPr>
          <p:nvPr/>
        </p:nvSpPr>
        <p:spPr bwMode="auto">
          <a:xfrm>
            <a:off x="39766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27F8A67E-C41D-48FF-81DD-DACA5812B52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2C6FA273-AD2C-476F-A8B7-BCD33E14DA3C}" type="slidenum">
              <a:rPr lang="en-US" altLang="zh-CN" smtClean="0"/>
              <a:pPr>
                <a:defRPr/>
              </a:pPr>
              <a:t>165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812" name="Rectangle 2"/>
          <p:cNvSpPr>
            <a:spLocks noGrp="1" noChangeArrowheads="1"/>
          </p:cNvSpPr>
          <p:nvPr>
            <p:ph type="body" idx="1"/>
          </p:nvPr>
        </p:nvSpPr>
        <p:spPr>
          <a:xfrm>
            <a:off x="228600" y="1196975"/>
            <a:ext cx="8686800" cy="5280025"/>
          </a:xfrm>
        </p:spPr>
        <p:txBody>
          <a:bodyPr/>
          <a:lstStyle/>
          <a:p>
            <a:pPr eaLnBrk="1" hangingPunct="1">
              <a:lnSpc>
                <a:spcPct val="155000"/>
              </a:lnSpc>
              <a:spcBef>
                <a:spcPct val="5000"/>
              </a:spcBef>
            </a:pPr>
            <a:r>
              <a:rPr lang="en-US" altLang="zh-CN" smtClean="0">
                <a:solidFill>
                  <a:srgbClr val="800000"/>
                </a:solidFill>
                <a:latin typeface="楷体_GB2312" pitchFamily="49" charset="-122"/>
              </a:rPr>
              <a:t>4. </a:t>
            </a:r>
            <a:r>
              <a:rPr lang="zh-CN" altLang="en-US" smtClean="0">
                <a:solidFill>
                  <a:srgbClr val="800000"/>
                </a:solidFill>
                <a:latin typeface="楷体_GB2312" pitchFamily="49" charset="-122"/>
              </a:rPr>
              <a:t>堆栈法</a:t>
            </a:r>
          </a:p>
          <a:p>
            <a:pPr lvl="1" eaLnBrk="1" hangingPunct="1">
              <a:lnSpc>
                <a:spcPct val="155000"/>
              </a:lnSpc>
              <a:spcBef>
                <a:spcPct val="0"/>
              </a:spcBef>
            </a:pPr>
            <a:r>
              <a:rPr lang="zh-CN" altLang="en-US" smtClean="0">
                <a:latin typeface="楷体_GB2312" pitchFamily="49" charset="-122"/>
              </a:rPr>
              <a:t>堆栈法的管理规则：</a:t>
            </a:r>
          </a:p>
          <a:p>
            <a:pPr lvl="2" eaLnBrk="1" hangingPunct="1">
              <a:lnSpc>
                <a:spcPct val="155000"/>
              </a:lnSpc>
              <a:spcBef>
                <a:spcPct val="0"/>
              </a:spcBef>
            </a:pPr>
            <a:r>
              <a:rPr lang="zh-CN" altLang="en-US" smtClean="0">
                <a:latin typeface="楷体_GB2312" pitchFamily="49" charset="-122"/>
              </a:rPr>
              <a:t>把本次访问的块号与堆栈中保存的所有块号进行相联比较</a:t>
            </a:r>
            <a:r>
              <a:rPr lang="zh-CN" altLang="en-US" smtClean="0">
                <a:solidFill>
                  <a:srgbClr val="D200FF"/>
                </a:solidFill>
                <a:latin typeface="楷体_GB2312" pitchFamily="49" charset="-122"/>
              </a:rPr>
              <a:t>。</a:t>
            </a:r>
          </a:p>
          <a:p>
            <a:pPr lvl="2" eaLnBrk="1" hangingPunct="1">
              <a:lnSpc>
                <a:spcPct val="155000"/>
              </a:lnSpc>
              <a:spcBef>
                <a:spcPct val="0"/>
              </a:spcBef>
            </a:pPr>
            <a:endParaRPr lang="zh-CN" altLang="en-US" smtClean="0">
              <a:solidFill>
                <a:srgbClr val="D200FF"/>
              </a:solidFill>
              <a:latin typeface="楷体_GB2312" pitchFamily="49" charset="-122"/>
            </a:endParaRPr>
          </a:p>
          <a:p>
            <a:pPr lvl="2" eaLnBrk="1" hangingPunct="1">
              <a:lnSpc>
                <a:spcPct val="155000"/>
              </a:lnSpc>
              <a:spcBef>
                <a:spcPct val="0"/>
              </a:spcBef>
            </a:pPr>
            <a:r>
              <a:rPr lang="zh-CN" altLang="en-US" smtClean="0">
                <a:solidFill>
                  <a:srgbClr val="003300"/>
                </a:solidFill>
                <a:latin typeface="楷体_GB2312" pitchFamily="49" charset="-122"/>
              </a:rPr>
              <a:t>如果有相等的，则</a:t>
            </a:r>
            <a:r>
              <a:rPr lang="en-US" altLang="zh-CN" smtClean="0">
                <a:solidFill>
                  <a:srgbClr val="003300"/>
                </a:solidFill>
                <a:latin typeface="楷体_GB2312" pitchFamily="49" charset="-122"/>
              </a:rPr>
              <a:t>Cache</a:t>
            </a:r>
            <a:r>
              <a:rPr lang="zh-CN" altLang="en-US" smtClean="0">
                <a:solidFill>
                  <a:srgbClr val="003300"/>
                </a:solidFill>
                <a:latin typeface="楷体_GB2312" pitchFamily="49" charset="-122"/>
              </a:rPr>
              <a:t>命中。把</a:t>
            </a:r>
            <a:r>
              <a:rPr lang="zh-CN" altLang="en-US" smtClean="0">
                <a:solidFill>
                  <a:srgbClr val="FF0000"/>
                </a:solidFill>
                <a:latin typeface="楷体_GB2312" pitchFamily="49" charset="-122"/>
              </a:rPr>
              <a:t>本次访问块号从栈顶压入，堆栈内各单元中的块号依次往下移，直至与本次访问的块号相等的那个单元为止</a:t>
            </a:r>
            <a:r>
              <a:rPr lang="zh-CN" altLang="en-US" smtClean="0">
                <a:solidFill>
                  <a:srgbClr val="003300"/>
                </a:solidFill>
                <a:latin typeface="楷体_GB2312" pitchFamily="49" charset="-122"/>
              </a:rPr>
              <a:t>，再往下的单元直止栈底都不变。</a:t>
            </a:r>
          </a:p>
          <a:p>
            <a:pPr lvl="2" eaLnBrk="1" hangingPunct="1">
              <a:lnSpc>
                <a:spcPct val="155000"/>
              </a:lnSpc>
              <a:spcBef>
                <a:spcPct val="0"/>
              </a:spcBef>
            </a:pPr>
            <a:endParaRPr lang="zh-CN" altLang="en-US" smtClean="0">
              <a:solidFill>
                <a:srgbClr val="FF7401"/>
              </a:solidFill>
              <a:latin typeface="楷体_GB2312" pitchFamily="49" charset="-122"/>
            </a:endParaRPr>
          </a:p>
          <a:p>
            <a:pPr lvl="2" eaLnBrk="1" hangingPunct="1">
              <a:lnSpc>
                <a:spcPct val="155000"/>
              </a:lnSpc>
              <a:spcBef>
                <a:spcPct val="0"/>
              </a:spcBef>
            </a:pPr>
            <a:r>
              <a:rPr lang="zh-CN" altLang="en-US" smtClean="0">
                <a:latin typeface="楷体_GB2312" pitchFamily="49" charset="-122"/>
              </a:rPr>
              <a:t>如果没有相等的，则</a:t>
            </a:r>
            <a:r>
              <a:rPr lang="en-US" altLang="zh-CN" smtClean="0">
                <a:latin typeface="楷体_GB2312" pitchFamily="49" charset="-122"/>
              </a:rPr>
              <a:t>Cache</a:t>
            </a:r>
            <a:r>
              <a:rPr lang="zh-CN" altLang="en-US" smtClean="0">
                <a:latin typeface="楷体_GB2312" pitchFamily="49" charset="-122"/>
              </a:rPr>
              <a:t>块失效。本次访问的块号从栈顶压入，堆栈内各单元的块号依次往下移，直至栈底，栈底单元中的块号被移出堆栈，它就是要被替换的块号。</a:t>
            </a:r>
          </a:p>
        </p:txBody>
      </p:sp>
      <p:sp>
        <p:nvSpPr>
          <p:cNvPr id="375813" name="Rectangle 8"/>
          <p:cNvSpPr>
            <a:spLocks noGrp="1" noChangeArrowheads="1"/>
          </p:cNvSpPr>
          <p:nvPr>
            <p:ph type="title"/>
          </p:nvPr>
        </p:nvSpPr>
        <p:spPr>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99A409F-0DD0-481F-8CC8-1727C15909A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166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836"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76837" name="Rectangle 3"/>
          <p:cNvSpPr>
            <a:spLocks noGrp="1" noChangeArrowheads="1"/>
          </p:cNvSpPr>
          <p:nvPr>
            <p:ph type="body" idx="1"/>
          </p:nvPr>
        </p:nvSpPr>
        <p:spPr/>
        <p:txBody>
          <a:bodyPr/>
          <a:lstStyle/>
          <a:p>
            <a:pPr eaLnBrk="1" hangingPunct="1"/>
            <a:endParaRPr kumimoji="1" lang="en-US" altLang="zh-CN" smtClean="0">
              <a:latin typeface="楷体_GB2312" pitchFamily="49" charset="-122"/>
            </a:endParaRPr>
          </a:p>
          <a:p>
            <a:pPr eaLnBrk="1" hangingPunct="1"/>
            <a:endParaRPr kumimoji="1" lang="en-US" altLang="zh-CN" smtClean="0">
              <a:latin typeface="楷体_GB2312" pitchFamily="49" charset="-122"/>
            </a:endParaRPr>
          </a:p>
          <a:p>
            <a:pPr eaLnBrk="1" hangingPunct="1"/>
            <a:endParaRPr kumimoji="1" lang="en-US" altLang="zh-CN" smtClean="0">
              <a:latin typeface="楷体_GB2312" pitchFamily="49" charset="-122"/>
            </a:endParaRPr>
          </a:p>
          <a:p>
            <a:pPr eaLnBrk="1" hangingPunct="1"/>
            <a:endParaRPr kumimoji="1" lang="en-US" altLang="zh-CN" smtClean="0">
              <a:latin typeface="楷体_GB2312" pitchFamily="49" charset="-122"/>
            </a:endParaRPr>
          </a:p>
          <a:p>
            <a:pPr eaLnBrk="1" hangingPunct="1"/>
            <a:endParaRPr kumimoji="1" lang="en-US" altLang="zh-CN" smtClean="0">
              <a:latin typeface="楷体_GB2312" pitchFamily="49" charset="-122"/>
            </a:endParaRPr>
          </a:p>
          <a:p>
            <a:pPr eaLnBrk="1" hangingPunct="1"/>
            <a:endParaRPr kumimoji="1" lang="en-US" altLang="zh-CN" smtClean="0">
              <a:latin typeface="楷体_GB2312" pitchFamily="49" charset="-122"/>
            </a:endParaRPr>
          </a:p>
          <a:p>
            <a:pPr eaLnBrk="1" hangingPunct="1"/>
            <a:endParaRPr kumimoji="1" lang="en-US" altLang="zh-CN" smtClean="0">
              <a:latin typeface="楷体_GB2312" pitchFamily="49" charset="-122"/>
            </a:endParaRPr>
          </a:p>
          <a:p>
            <a:pPr eaLnBrk="1" hangingPunct="1"/>
            <a:r>
              <a:rPr kumimoji="1" lang="zh-CN" altLang="en-US" smtClean="0">
                <a:latin typeface="楷体_GB2312" pitchFamily="49" charset="-122"/>
              </a:rPr>
              <a:t>例如：</a:t>
            </a:r>
            <a:r>
              <a:rPr kumimoji="1" lang="zh-CN" altLang="en-US" b="0" smtClean="0">
                <a:latin typeface="楷体_GB2312" pitchFamily="49" charset="-122"/>
              </a:rPr>
              <a:t>每组为</a:t>
            </a:r>
            <a:r>
              <a:rPr kumimoji="1" lang="en-US" altLang="zh-CN" b="0" smtClean="0">
                <a:latin typeface="楷体_GB2312" pitchFamily="49" charset="-122"/>
              </a:rPr>
              <a:t>4</a:t>
            </a:r>
            <a:r>
              <a:rPr kumimoji="1" lang="zh-CN" altLang="en-US" b="0" smtClean="0">
                <a:latin typeface="楷体_GB2312" pitchFamily="49" charset="-122"/>
              </a:rPr>
              <a:t>块，则堆栈有</a:t>
            </a:r>
            <a:r>
              <a:rPr kumimoji="1" lang="en-US" altLang="zh-CN" b="0" smtClean="0">
                <a:latin typeface="楷体_GB2312" pitchFamily="49" charset="-122"/>
              </a:rPr>
              <a:t>4</a:t>
            </a:r>
            <a:r>
              <a:rPr kumimoji="1" lang="zh-CN" altLang="en-US" b="0" smtClean="0">
                <a:latin typeface="楷体_GB2312" pitchFamily="49" charset="-122"/>
              </a:rPr>
              <a:t>个存储单元</a:t>
            </a:r>
            <a:r>
              <a:rPr kumimoji="1" lang="en-US" altLang="zh-CN" b="0" smtClean="0">
                <a:latin typeface="楷体_GB2312" pitchFamily="49" charset="-122"/>
              </a:rPr>
              <a:t>,</a:t>
            </a:r>
            <a:r>
              <a:rPr kumimoji="1" lang="zh-CN" altLang="en-US" b="0" smtClean="0">
                <a:latin typeface="楷体_GB2312" pitchFamily="49" charset="-122"/>
              </a:rPr>
              <a:t>每个单元</a:t>
            </a:r>
            <a:r>
              <a:rPr kumimoji="1" lang="en-US" altLang="zh-CN" b="0" smtClean="0">
                <a:latin typeface="楷体_GB2312" pitchFamily="49" charset="-122"/>
              </a:rPr>
              <a:t>2</a:t>
            </a:r>
            <a:r>
              <a:rPr kumimoji="1" lang="zh-CN" altLang="en-US" b="0" smtClean="0">
                <a:latin typeface="楷体_GB2312" pitchFamily="49" charset="-122"/>
              </a:rPr>
              <a:t>位。</a:t>
            </a:r>
          </a:p>
        </p:txBody>
      </p:sp>
      <p:graphicFrame>
        <p:nvGraphicFramePr>
          <p:cNvPr id="376838" name="Object 4"/>
          <p:cNvGraphicFramePr>
            <a:graphicFrameLocks noChangeAspect="1"/>
          </p:cNvGraphicFramePr>
          <p:nvPr/>
        </p:nvGraphicFramePr>
        <p:xfrm>
          <a:off x="758825" y="1196975"/>
          <a:ext cx="7269163" cy="3328988"/>
        </p:xfrm>
        <a:graphic>
          <a:graphicData uri="http://schemas.openxmlformats.org/presentationml/2006/ole">
            <mc:AlternateContent xmlns:mc="http://schemas.openxmlformats.org/markup-compatibility/2006">
              <mc:Choice xmlns:v="urn:schemas-microsoft-com:vml" Requires="v">
                <p:oleObj spid="_x0000_s377015" name="文档" r:id="rId3" imgW="5010103" imgH="2238289" progId="Word.Document.8">
                  <p:embed/>
                </p:oleObj>
              </mc:Choice>
              <mc:Fallback>
                <p:oleObj name="文档" r:id="rId3" imgW="5010103" imgH="223828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1196975"/>
                        <a:ext cx="7269163" cy="332898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6839" name="Object 5"/>
          <p:cNvGraphicFramePr>
            <a:graphicFrameLocks noChangeAspect="1"/>
          </p:cNvGraphicFramePr>
          <p:nvPr/>
        </p:nvGraphicFramePr>
        <p:xfrm>
          <a:off x="2051050" y="4941888"/>
          <a:ext cx="4440238" cy="1306512"/>
        </p:xfrm>
        <a:graphic>
          <a:graphicData uri="http://schemas.openxmlformats.org/presentationml/2006/ole">
            <mc:AlternateContent xmlns:mc="http://schemas.openxmlformats.org/markup-compatibility/2006">
              <mc:Choice xmlns:v="urn:schemas-microsoft-com:vml" Requires="v">
                <p:oleObj spid="_x0000_s377016" name="公式" r:id="rId5" imgW="1847745" imgH="723962" progId="Equation.3">
                  <p:embed/>
                </p:oleObj>
              </mc:Choice>
              <mc:Fallback>
                <p:oleObj name="公式" r:id="rId5" imgW="1847745" imgH="72396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941888"/>
                        <a:ext cx="4440238"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F9DF3BF-5555-47DD-92A5-71345434C56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167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7860"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77861" name="Rectangle 3"/>
          <p:cNvSpPr>
            <a:spLocks noGrp="1" noChangeArrowheads="1"/>
          </p:cNvSpPr>
          <p:nvPr>
            <p:ph type="body" sz="half" idx="1"/>
          </p:nvPr>
        </p:nvSpPr>
        <p:spPr>
          <a:xfrm>
            <a:off x="457200" y="1235075"/>
            <a:ext cx="8147050" cy="5146675"/>
          </a:xfrm>
        </p:spPr>
        <p:txBody>
          <a:bodyPr/>
          <a:lstStyle/>
          <a:p>
            <a:pPr eaLnBrk="1" hangingPunct="1"/>
            <a:r>
              <a:rPr lang="zh-CN" altLang="en-US" smtClean="0">
                <a:solidFill>
                  <a:srgbClr val="0000FF"/>
                </a:solidFill>
                <a:latin typeface="楷体_GB2312" pitchFamily="49" charset="-122"/>
              </a:rPr>
              <a:t>每组</a:t>
            </a:r>
            <a:r>
              <a:rPr lang="en-US" altLang="zh-CN" smtClean="0">
                <a:solidFill>
                  <a:srgbClr val="0000FF"/>
                </a:solidFill>
                <a:latin typeface="楷体_GB2312" pitchFamily="49" charset="-122"/>
              </a:rPr>
              <a:t>4</a:t>
            </a:r>
            <a:r>
              <a:rPr lang="zh-CN" altLang="en-US" smtClean="0">
                <a:solidFill>
                  <a:srgbClr val="0000FF"/>
                </a:solidFill>
                <a:latin typeface="楷体_GB2312" pitchFamily="49" charset="-122"/>
              </a:rPr>
              <a:t>块的堆栈法逻辑图</a:t>
            </a:r>
          </a:p>
        </p:txBody>
      </p:sp>
      <p:graphicFrame>
        <p:nvGraphicFramePr>
          <p:cNvPr id="377862" name="Object 4"/>
          <p:cNvGraphicFramePr>
            <a:graphicFrameLocks noGrp="1" noChangeAspect="1"/>
          </p:cNvGraphicFramePr>
          <p:nvPr>
            <p:ph sz="half" idx="2"/>
          </p:nvPr>
        </p:nvGraphicFramePr>
        <p:xfrm>
          <a:off x="1476375" y="1698625"/>
          <a:ext cx="6049963" cy="5114925"/>
        </p:xfrm>
        <a:graphic>
          <a:graphicData uri="http://schemas.openxmlformats.org/presentationml/2006/ole">
            <mc:AlternateContent xmlns:mc="http://schemas.openxmlformats.org/markup-compatibility/2006">
              <mc:Choice xmlns:v="urn:schemas-microsoft-com:vml" Requires="v">
                <p:oleObj spid="_x0000_s377951" name="文档" r:id="rId3" imgW="5257908" imgH="4438518" progId="Word.Document.8">
                  <p:embed/>
                </p:oleObj>
              </mc:Choice>
              <mc:Fallback>
                <p:oleObj name="文档" r:id="rId3" imgW="5257908" imgH="443851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698625"/>
                        <a:ext cx="6049963" cy="5114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DCB7E5D-1DBA-4064-BBD0-DE9353DCD26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168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84" name="Rectangle 2"/>
          <p:cNvSpPr>
            <a:spLocks noGrp="1" noChangeArrowheads="1"/>
          </p:cNvSpPr>
          <p:nvPr>
            <p:ph type="body" idx="1"/>
          </p:nvPr>
        </p:nvSpPr>
        <p:spPr>
          <a:xfrm>
            <a:off x="381000" y="1182688"/>
            <a:ext cx="8534400" cy="5199062"/>
          </a:xfrm>
        </p:spPr>
        <p:txBody>
          <a:bodyPr/>
          <a:lstStyle/>
          <a:p>
            <a:pPr eaLnBrk="1" hangingPunct="1">
              <a:lnSpc>
                <a:spcPct val="140000"/>
              </a:lnSpc>
              <a:spcBef>
                <a:spcPct val="0"/>
              </a:spcBef>
            </a:pPr>
            <a:r>
              <a:rPr lang="zh-CN" altLang="en-US" smtClean="0">
                <a:solidFill>
                  <a:srgbClr val="0000FF"/>
                </a:solidFill>
                <a:latin typeface="楷体_GB2312" pitchFamily="49" charset="-122"/>
              </a:rPr>
              <a:t>堆栈法的主要优点：</a:t>
            </a:r>
          </a:p>
          <a:p>
            <a:pPr lvl="1" eaLnBrk="1" hangingPunct="1">
              <a:lnSpc>
                <a:spcPct val="140000"/>
              </a:lnSpc>
              <a:spcBef>
                <a:spcPct val="0"/>
              </a:spcBef>
            </a:pPr>
            <a:r>
              <a:rPr lang="zh-CN" altLang="en-US" smtClean="0">
                <a:latin typeface="楷体_GB2312" pitchFamily="49" charset="-122"/>
              </a:rPr>
              <a:t>块失效率比较低，因为它采用了</a:t>
            </a:r>
            <a:r>
              <a:rPr lang="en-US" altLang="zh-CN" smtClean="0">
                <a:latin typeface="楷体_GB2312" pitchFamily="49" charset="-122"/>
              </a:rPr>
              <a:t>LRU</a:t>
            </a:r>
            <a:r>
              <a:rPr lang="zh-CN" altLang="en-US" smtClean="0">
                <a:latin typeface="楷体_GB2312" pitchFamily="49" charset="-122"/>
              </a:rPr>
              <a:t>算法。</a:t>
            </a:r>
          </a:p>
          <a:p>
            <a:pPr lvl="1" eaLnBrk="1" hangingPunct="1">
              <a:lnSpc>
                <a:spcPct val="140000"/>
              </a:lnSpc>
              <a:spcBef>
                <a:spcPct val="0"/>
              </a:spcBef>
            </a:pPr>
            <a:r>
              <a:rPr lang="zh-CN" altLang="en-US" smtClean="0">
                <a:latin typeface="楷体_GB2312" pitchFamily="49" charset="-122"/>
              </a:rPr>
              <a:t>硬件实现相对比较简单。</a:t>
            </a:r>
          </a:p>
          <a:p>
            <a:pPr eaLnBrk="1" hangingPunct="1">
              <a:lnSpc>
                <a:spcPct val="140000"/>
              </a:lnSpc>
              <a:spcBef>
                <a:spcPct val="0"/>
              </a:spcBef>
            </a:pPr>
            <a:r>
              <a:rPr lang="zh-CN" altLang="en-US" smtClean="0">
                <a:solidFill>
                  <a:srgbClr val="0000FF"/>
                </a:solidFill>
                <a:latin typeface="楷体_GB2312" pitchFamily="49" charset="-122"/>
              </a:rPr>
              <a:t>堆栈法的主要缺点：</a:t>
            </a:r>
          </a:p>
          <a:p>
            <a:pPr lvl="1" eaLnBrk="1" hangingPunct="1">
              <a:lnSpc>
                <a:spcPct val="140000"/>
              </a:lnSpc>
              <a:spcBef>
                <a:spcPct val="0"/>
              </a:spcBef>
            </a:pPr>
            <a:r>
              <a:rPr lang="zh-CN" altLang="en-US" smtClean="0">
                <a:latin typeface="楷体_GB2312" pitchFamily="49" charset="-122"/>
              </a:rPr>
              <a:t>速度比较低，因为它需要进行相联比较。</a:t>
            </a:r>
          </a:p>
          <a:p>
            <a:pPr eaLnBrk="1" hangingPunct="1">
              <a:lnSpc>
                <a:spcPct val="140000"/>
              </a:lnSpc>
              <a:spcBef>
                <a:spcPct val="0"/>
              </a:spcBef>
            </a:pPr>
            <a:r>
              <a:rPr lang="zh-CN" altLang="en-US" smtClean="0">
                <a:solidFill>
                  <a:srgbClr val="0000FF"/>
                </a:solidFill>
                <a:latin typeface="楷体_GB2312" pitchFamily="49" charset="-122"/>
              </a:rPr>
              <a:t>堆栈法与比较对法所用触发器的比例：</a:t>
            </a:r>
          </a:p>
          <a:p>
            <a:pPr eaLnBrk="1" hangingPunct="1">
              <a:lnSpc>
                <a:spcPct val="140000"/>
              </a:lnSpc>
              <a:spcBef>
                <a:spcPct val="0"/>
              </a:spcBef>
            </a:pPr>
            <a:endParaRPr lang="zh-CN" altLang="en-US" smtClean="0">
              <a:latin typeface="楷体_GB2312" pitchFamily="49" charset="-122"/>
            </a:endParaRPr>
          </a:p>
          <a:p>
            <a:pPr eaLnBrk="1" hangingPunct="1">
              <a:lnSpc>
                <a:spcPct val="140000"/>
              </a:lnSpc>
              <a:spcBef>
                <a:spcPct val="0"/>
              </a:spcBef>
            </a:pPr>
            <a:endParaRPr lang="zh-CN" altLang="en-US" smtClean="0">
              <a:latin typeface="楷体_GB2312" pitchFamily="49" charset="-122"/>
            </a:endParaRPr>
          </a:p>
          <a:p>
            <a:pPr lvl="2" eaLnBrk="1" hangingPunct="1">
              <a:lnSpc>
                <a:spcPct val="140000"/>
              </a:lnSpc>
              <a:spcBef>
                <a:spcPct val="0"/>
              </a:spcBef>
            </a:pPr>
            <a:r>
              <a:rPr lang="zh-CN" altLang="en-US" smtClean="0">
                <a:latin typeface="楷体_GB2312" pitchFamily="49" charset="-122"/>
              </a:rPr>
              <a:t>其中，</a:t>
            </a:r>
            <a:r>
              <a:rPr lang="en-US" altLang="zh-CN" smtClean="0">
                <a:latin typeface="楷体_GB2312" pitchFamily="49" charset="-122"/>
              </a:rPr>
              <a:t>G</a:t>
            </a:r>
            <a:r>
              <a:rPr lang="en-US" altLang="zh-CN" baseline="-25000" smtClean="0">
                <a:latin typeface="楷体_GB2312" pitchFamily="49" charset="-122"/>
              </a:rPr>
              <a:t>b</a:t>
            </a:r>
            <a:r>
              <a:rPr lang="zh-CN" altLang="en-US" smtClean="0">
                <a:latin typeface="楷体_GB2312" pitchFamily="49" charset="-122"/>
              </a:rPr>
              <a:t>是</a:t>
            </a:r>
            <a:r>
              <a:rPr lang="en-US" altLang="zh-CN" smtClean="0">
                <a:latin typeface="楷体_GB2312" pitchFamily="49" charset="-122"/>
              </a:rPr>
              <a:t>Cache</a:t>
            </a:r>
            <a:r>
              <a:rPr lang="zh-CN" altLang="en-US" smtClean="0">
                <a:latin typeface="楷体_GB2312" pitchFamily="49" charset="-122"/>
              </a:rPr>
              <a:t>每一组的块数。</a:t>
            </a:r>
          </a:p>
          <a:p>
            <a:pPr lvl="1" eaLnBrk="1" hangingPunct="1">
              <a:lnSpc>
                <a:spcPct val="140000"/>
              </a:lnSpc>
              <a:spcBef>
                <a:spcPct val="0"/>
              </a:spcBef>
            </a:pPr>
            <a:r>
              <a:rPr lang="zh-CN" altLang="en-US" smtClean="0">
                <a:solidFill>
                  <a:srgbClr val="FF0000"/>
                </a:solidFill>
                <a:latin typeface="楷体_GB2312" pitchFamily="49" charset="-122"/>
              </a:rPr>
              <a:t>当</a:t>
            </a:r>
            <a:r>
              <a:rPr lang="en-US" altLang="zh-CN" smtClean="0">
                <a:solidFill>
                  <a:srgbClr val="FF0000"/>
                </a:solidFill>
                <a:latin typeface="楷体_GB2312" pitchFamily="49" charset="-122"/>
              </a:rPr>
              <a:t>G</a:t>
            </a:r>
            <a:r>
              <a:rPr lang="en-US" altLang="zh-CN" baseline="-25000" smtClean="0">
                <a:solidFill>
                  <a:srgbClr val="FF0000"/>
                </a:solidFill>
                <a:latin typeface="楷体_GB2312" pitchFamily="49" charset="-122"/>
              </a:rPr>
              <a:t>b</a:t>
            </a:r>
            <a:r>
              <a:rPr lang="zh-CN" altLang="en-US" smtClean="0">
                <a:solidFill>
                  <a:srgbClr val="FF0000"/>
                </a:solidFill>
                <a:latin typeface="楷体_GB2312" pitchFamily="49" charset="-122"/>
              </a:rPr>
              <a:t>大于</a:t>
            </a:r>
            <a:r>
              <a:rPr lang="en-US" altLang="zh-CN" smtClean="0">
                <a:solidFill>
                  <a:srgbClr val="FF0000"/>
                </a:solidFill>
                <a:latin typeface="楷体_GB2312" pitchFamily="49" charset="-122"/>
              </a:rPr>
              <a:t>8</a:t>
            </a:r>
            <a:r>
              <a:rPr lang="zh-CN" altLang="en-US" smtClean="0">
                <a:solidFill>
                  <a:srgbClr val="FF0000"/>
                </a:solidFill>
                <a:latin typeface="楷体_GB2312" pitchFamily="49" charset="-122"/>
              </a:rPr>
              <a:t>时，堆栈法所用的器件明显少于比较对法。</a:t>
            </a:r>
          </a:p>
        </p:txBody>
      </p:sp>
      <p:graphicFrame>
        <p:nvGraphicFramePr>
          <p:cNvPr id="378885" name="Object 3"/>
          <p:cNvGraphicFramePr>
            <a:graphicFrameLocks noChangeAspect="1"/>
          </p:cNvGraphicFramePr>
          <p:nvPr/>
        </p:nvGraphicFramePr>
        <p:xfrm>
          <a:off x="1476375" y="4149725"/>
          <a:ext cx="5054600" cy="954088"/>
        </p:xfrm>
        <a:graphic>
          <a:graphicData uri="http://schemas.openxmlformats.org/presentationml/2006/ole">
            <mc:AlternateContent xmlns:mc="http://schemas.openxmlformats.org/markup-compatibility/2006">
              <mc:Choice xmlns:v="urn:schemas-microsoft-com:vml" Requires="v">
                <p:oleObj spid="_x0000_s378975" name="公式" r:id="rId3" imgW="1828849" imgH="438102" progId="Equation.3">
                  <p:embed/>
                </p:oleObj>
              </mc:Choice>
              <mc:Fallback>
                <p:oleObj name="公式" r:id="rId3" imgW="1828849" imgH="43810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149725"/>
                        <a:ext cx="5054600" cy="954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886" name="Rectangle 4"/>
          <p:cNvSpPr>
            <a:spLocks noGrp="1" noChangeArrowheads="1"/>
          </p:cNvSpPr>
          <p:nvPr>
            <p:ph type="title"/>
          </p:nvPr>
        </p:nvSpPr>
        <p:spPr>
          <a:noFill/>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3C913CA-EFDD-4D09-AB5A-42422630E5F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169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pic>
        <p:nvPicPr>
          <p:cNvPr id="2" name="图片 1"/>
          <p:cNvPicPr>
            <a:picLocks noChangeAspect="1"/>
          </p:cNvPicPr>
          <p:nvPr/>
        </p:nvPicPr>
        <p:blipFill>
          <a:blip r:embed="rId3"/>
          <a:stretch>
            <a:fillRect/>
          </a:stretch>
        </p:blipFill>
        <p:spPr>
          <a:xfrm>
            <a:off x="323528" y="1178248"/>
            <a:ext cx="1582156" cy="1564445"/>
          </a:xfrm>
          <a:prstGeom prst="rect">
            <a:avLst/>
          </a:prstGeom>
        </p:spPr>
      </p:pic>
      <p:pic>
        <p:nvPicPr>
          <p:cNvPr id="5" name="图片 4"/>
          <p:cNvPicPr>
            <a:picLocks noChangeAspect="1"/>
          </p:cNvPicPr>
          <p:nvPr/>
        </p:nvPicPr>
        <p:blipFill>
          <a:blip r:embed="rId4"/>
          <a:stretch>
            <a:fillRect/>
          </a:stretch>
        </p:blipFill>
        <p:spPr>
          <a:xfrm>
            <a:off x="2430565" y="1222460"/>
            <a:ext cx="1812395" cy="1534928"/>
          </a:xfrm>
          <a:prstGeom prst="rect">
            <a:avLst/>
          </a:prstGeom>
        </p:spPr>
      </p:pic>
      <p:pic>
        <p:nvPicPr>
          <p:cNvPr id="6" name="图片 5"/>
          <p:cNvPicPr>
            <a:picLocks noChangeAspect="1"/>
          </p:cNvPicPr>
          <p:nvPr/>
        </p:nvPicPr>
        <p:blipFill>
          <a:blip r:embed="rId5"/>
          <a:stretch>
            <a:fillRect/>
          </a:stretch>
        </p:blipFill>
        <p:spPr>
          <a:xfrm>
            <a:off x="4800581" y="1188906"/>
            <a:ext cx="1912425" cy="1612672"/>
          </a:xfrm>
          <a:prstGeom prst="rect">
            <a:avLst/>
          </a:prstGeom>
        </p:spPr>
      </p:pic>
      <p:pic>
        <p:nvPicPr>
          <p:cNvPr id="7" name="图片 6"/>
          <p:cNvPicPr>
            <a:picLocks noChangeAspect="1"/>
          </p:cNvPicPr>
          <p:nvPr/>
        </p:nvPicPr>
        <p:blipFill>
          <a:blip r:embed="rId6"/>
          <a:stretch>
            <a:fillRect/>
          </a:stretch>
        </p:blipFill>
        <p:spPr>
          <a:xfrm>
            <a:off x="7274538" y="1197230"/>
            <a:ext cx="1610650" cy="1693411"/>
          </a:xfrm>
          <a:prstGeom prst="rect">
            <a:avLst/>
          </a:prstGeom>
        </p:spPr>
      </p:pic>
      <p:pic>
        <p:nvPicPr>
          <p:cNvPr id="8" name="图片 7"/>
          <p:cNvPicPr>
            <a:picLocks noChangeAspect="1"/>
          </p:cNvPicPr>
          <p:nvPr/>
        </p:nvPicPr>
        <p:blipFill>
          <a:blip r:embed="rId7"/>
          <a:stretch>
            <a:fillRect/>
          </a:stretch>
        </p:blipFill>
        <p:spPr>
          <a:xfrm>
            <a:off x="85706" y="2970981"/>
            <a:ext cx="4714875" cy="2819400"/>
          </a:xfrm>
          <a:prstGeom prst="rect">
            <a:avLst/>
          </a:prstGeom>
        </p:spPr>
      </p:pic>
      <p:sp>
        <p:nvSpPr>
          <p:cNvPr id="12" name="矩形 11"/>
          <p:cNvSpPr/>
          <p:nvPr/>
        </p:nvSpPr>
        <p:spPr>
          <a:xfrm>
            <a:off x="4572000" y="3015171"/>
            <a:ext cx="4572000" cy="2806922"/>
          </a:xfrm>
          <a:prstGeom prst="rect">
            <a:avLst/>
          </a:prstGeom>
        </p:spPr>
        <p:txBody>
          <a:bodyPr>
            <a:spAutoFit/>
          </a:bodyPr>
          <a:lstStyle/>
          <a:p>
            <a:pPr algn="l"/>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Average </a:t>
            </a:r>
            <a:r>
              <a:rPr lang="en-US" altLang="zh-CN" b="0" dirty="0">
                <a:latin typeface="Times New Roman" panose="02020603050405020304" pitchFamily="18" charset="0"/>
                <a:cs typeface="Times New Roman" panose="02020603050405020304" pitchFamily="18" charset="0"/>
              </a:rPr>
              <a:t>latency to access a book: &lt;20 minutes</a:t>
            </a:r>
          </a:p>
          <a:p>
            <a:pPr algn="l"/>
            <a:r>
              <a:rPr lang="en-US" altLang="zh-CN" b="0" dirty="0">
                <a:latin typeface="Times New Roman" panose="02020603050405020304" pitchFamily="18" charset="0"/>
                <a:cs typeface="Times New Roman" panose="02020603050405020304" pitchFamily="18" charset="0"/>
              </a:rPr>
              <a:t>• Average throughput including reading time: 2 books/hour</a:t>
            </a:r>
          </a:p>
          <a:p>
            <a:pPr algn="l"/>
            <a:r>
              <a:rPr lang="en-US" altLang="zh-CN" b="0" dirty="0">
                <a:latin typeface="Times New Roman" panose="02020603050405020304" pitchFamily="18" charset="0"/>
                <a:cs typeface="Times New Roman" panose="02020603050405020304" pitchFamily="18" charset="0"/>
              </a:rPr>
              <a:t>• Bookshelf acts as a small “cache” of the books in the </a:t>
            </a:r>
            <a:r>
              <a:rPr lang="en-US" altLang="zh-CN" b="0" dirty="0" smtClean="0">
                <a:latin typeface="Times New Roman" panose="02020603050405020304" pitchFamily="18" charset="0"/>
                <a:cs typeface="Times New Roman" panose="02020603050405020304" pitchFamily="18" charset="0"/>
              </a:rPr>
              <a:t>library</a:t>
            </a:r>
          </a:p>
          <a:p>
            <a:pPr algn="l"/>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Caches </a:t>
            </a:r>
            <a:r>
              <a:rPr lang="en-US" altLang="zh-CN" b="0" dirty="0">
                <a:latin typeface="Times New Roman" panose="02020603050405020304" pitchFamily="18" charset="0"/>
                <a:cs typeface="Times New Roman" panose="02020603050405020304" pitchFamily="18" charset="0"/>
              </a:rPr>
              <a:t>exploit structure in the access pattern to avoid the </a:t>
            </a:r>
            <a:r>
              <a:rPr lang="en-US" altLang="zh-CN" b="0" dirty="0" smtClean="0">
                <a:latin typeface="Times New Roman" panose="02020603050405020304" pitchFamily="18" charset="0"/>
                <a:cs typeface="Times New Roman" panose="02020603050405020304" pitchFamily="18" charset="0"/>
              </a:rPr>
              <a:t>library access </a:t>
            </a:r>
            <a:r>
              <a:rPr lang="en-US" altLang="zh-CN" b="0" dirty="0">
                <a:latin typeface="Times New Roman" panose="02020603050405020304" pitchFamily="18" charset="0"/>
                <a:cs typeface="Times New Roman" panose="02020603050405020304" pitchFamily="18" charset="0"/>
              </a:rPr>
              <a:t>time which limits </a:t>
            </a:r>
            <a:r>
              <a:rPr lang="en-US" altLang="zh-CN" b="0" dirty="0" smtClean="0">
                <a:latin typeface="Times New Roman" panose="02020603050405020304" pitchFamily="18" charset="0"/>
                <a:cs typeface="Times New Roman" panose="02020603050405020304" pitchFamily="18" charset="0"/>
              </a:rPr>
              <a:t>throughput--Locality</a:t>
            </a:r>
            <a:endParaRPr lang="zh-CN" altLang="en-US" dirty="0">
              <a:latin typeface="Times New Roman" panose="02020603050405020304" pitchFamily="18" charset="0"/>
              <a:cs typeface="Times New Roman" panose="02020603050405020304" pitchFamily="18" charset="0"/>
            </a:endParaRPr>
          </a:p>
        </p:txBody>
      </p:sp>
      <p:sp>
        <p:nvSpPr>
          <p:cNvPr id="10" name="页脚占位符 9"/>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3" name="日期占位符 2"/>
          <p:cNvSpPr>
            <a:spLocks noGrp="1"/>
          </p:cNvSpPr>
          <p:nvPr>
            <p:ph type="dt" sz="half" idx="10"/>
          </p:nvPr>
        </p:nvSpPr>
        <p:spPr/>
        <p:txBody>
          <a:bodyPr/>
          <a:lstStyle/>
          <a:p>
            <a:pPr>
              <a:defRPr/>
            </a:pPr>
            <a:fld id="{A50DB80F-F1E6-4B87-9A22-FA261E67B614}" type="datetime2">
              <a:rPr lang="zh-CN" altLang="en-US" smtClean="0"/>
              <a:t>2021年10月14日</a:t>
            </a:fld>
            <a:endParaRPr lang="en-US" altLang="zh-CN"/>
          </a:p>
        </p:txBody>
      </p:sp>
      <p:sp>
        <p:nvSpPr>
          <p:cNvPr id="13" name="灯片编号占位符 12"/>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a:t>
            </a:fld>
            <a:endParaRPr lang="en-US" altLang="zh-CN" dirty="0"/>
          </a:p>
        </p:txBody>
      </p:sp>
    </p:spTree>
    <p:extLst>
      <p:ext uri="{BB962C8B-B14F-4D97-AF65-F5344CB8AC3E}">
        <p14:creationId xmlns:p14="http://schemas.microsoft.com/office/powerpoint/2010/main" val="42399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908"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替换算法及其实现</a:t>
            </a:r>
            <a:r>
              <a:rPr lang="zh-CN" altLang="en-US" sz="1600" smtClean="0">
                <a:latin typeface="楷体_GB2312" pitchFamily="49" charset="-122"/>
              </a:rPr>
              <a:t>（续）</a:t>
            </a:r>
          </a:p>
        </p:txBody>
      </p:sp>
      <p:sp>
        <p:nvSpPr>
          <p:cNvPr id="379909" name="Rectangle 3"/>
          <p:cNvSpPr>
            <a:spLocks noGrp="1" noChangeArrowheads="1"/>
          </p:cNvSpPr>
          <p:nvPr>
            <p:ph type="body" idx="1"/>
          </p:nvPr>
        </p:nvSpPr>
        <p:spPr/>
        <p:txBody>
          <a:bodyPr/>
          <a:lstStyle/>
          <a:p>
            <a:pPr marL="457200" indent="-457200" eaLnBrk="1" hangingPunct="1">
              <a:lnSpc>
                <a:spcPct val="180000"/>
              </a:lnSpc>
            </a:pPr>
            <a:r>
              <a:rPr lang="en-US" altLang="zh-CN" smtClean="0"/>
              <a:t>Cache</a:t>
            </a:r>
            <a:r>
              <a:rPr lang="zh-CN" altLang="en-US" smtClean="0"/>
              <a:t>替换算法主要解决：</a:t>
            </a:r>
          </a:p>
          <a:p>
            <a:pPr marL="838200" lvl="1" indent="-381000" eaLnBrk="1" hangingPunct="1">
              <a:lnSpc>
                <a:spcPct val="180000"/>
              </a:lnSpc>
              <a:buFontTx/>
              <a:buAutoNum type="arabicPeriod"/>
            </a:pPr>
            <a:r>
              <a:rPr lang="zh-CN" altLang="en-US" smtClean="0"/>
              <a:t>记录每次访问的块号，可以用寄存器，计数器。</a:t>
            </a:r>
          </a:p>
          <a:p>
            <a:pPr marL="838200" lvl="1" indent="-381000" eaLnBrk="1" hangingPunct="1">
              <a:lnSpc>
                <a:spcPct val="180000"/>
              </a:lnSpc>
              <a:buFontTx/>
              <a:buAutoNum type="arabicPeriod"/>
            </a:pPr>
            <a:endParaRPr lang="zh-CN" altLang="en-US" smtClean="0"/>
          </a:p>
          <a:p>
            <a:pPr marL="838200" lvl="1" indent="-381000" eaLnBrk="1" hangingPunct="1">
              <a:lnSpc>
                <a:spcPct val="180000"/>
              </a:lnSpc>
              <a:buFontTx/>
              <a:buAutoNum type="arabicPeriod"/>
            </a:pPr>
            <a:r>
              <a:rPr lang="zh-CN" altLang="en-US" smtClean="0"/>
              <a:t>管理好所记录的块号，便于找出被替换的块号。</a:t>
            </a:r>
          </a:p>
          <a:p>
            <a:pPr marL="838200" lvl="1" indent="-381000" eaLnBrk="1" hangingPunct="1">
              <a:lnSpc>
                <a:spcPct val="180000"/>
              </a:lnSpc>
              <a:buFontTx/>
              <a:buAutoNum type="arabicPeriod"/>
            </a:pPr>
            <a:endParaRPr lang="zh-CN" altLang="en-US" smtClean="0"/>
          </a:p>
          <a:p>
            <a:pPr marL="838200" lvl="1" indent="-381000" eaLnBrk="1" hangingPunct="1">
              <a:lnSpc>
                <a:spcPct val="180000"/>
              </a:lnSpc>
              <a:buFontTx/>
              <a:buAutoNum type="arabicPeriod"/>
            </a:pPr>
            <a:r>
              <a:rPr lang="zh-CN" altLang="en-US" smtClean="0"/>
              <a:t>根据记录和管理的结果，采用时序逻辑判断哪个块号即将被替换。</a:t>
            </a:r>
          </a:p>
          <a:p>
            <a:pPr marL="1257300" lvl="2" indent="-342900" eaLnBrk="1" hangingPunct="1">
              <a:lnSpc>
                <a:spcPct val="180000"/>
              </a:lnSpc>
            </a:pPr>
            <a:r>
              <a:rPr lang="zh-CN" altLang="en-US" smtClean="0"/>
              <a:t>轮换法找出最早访问的块号。其他三种是找出最久没有访问过的块号。</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B6D6963-C4F8-4D3F-A8F5-C5340F88D0C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2" name="Rectangle 2"/>
          <p:cNvSpPr>
            <a:spLocks noGrp="1" noChangeArrowheads="1"/>
          </p:cNvSpPr>
          <p:nvPr>
            <p:ph type="title"/>
          </p:nvPr>
        </p:nvSpPr>
        <p:spPr>
          <a:xfrm>
            <a:off x="442913" y="404813"/>
            <a:ext cx="8232775" cy="531812"/>
          </a:xfrm>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存储系统的加速比</a:t>
            </a:r>
          </a:p>
        </p:txBody>
      </p:sp>
      <p:sp>
        <p:nvSpPr>
          <p:cNvPr id="380933" name="Rectangle 3"/>
          <p:cNvSpPr>
            <a:spLocks noGrp="1" noChangeArrowheads="1"/>
          </p:cNvSpPr>
          <p:nvPr>
            <p:ph type="body" idx="1"/>
          </p:nvPr>
        </p:nvSpPr>
        <p:spPr>
          <a:xfrm>
            <a:off x="381000" y="1143000"/>
            <a:ext cx="8458200" cy="5181600"/>
          </a:xfrm>
        </p:spPr>
        <p:txBody>
          <a:bodyPr/>
          <a:lstStyle/>
          <a:p>
            <a:pPr eaLnBrk="1" hangingPunct="1">
              <a:lnSpc>
                <a:spcPct val="165000"/>
              </a:lnSpc>
              <a:spcBef>
                <a:spcPct val="5000"/>
              </a:spcBef>
              <a:buFontTx/>
              <a:buNone/>
            </a:pPr>
            <a:r>
              <a:rPr lang="en-US" altLang="zh-CN" smtClean="0">
                <a:solidFill>
                  <a:srgbClr val="800000"/>
                </a:solidFill>
                <a:latin typeface="楷体_GB2312" pitchFamily="49" charset="-122"/>
              </a:rPr>
              <a:t>1. </a:t>
            </a:r>
            <a:r>
              <a:rPr lang="zh-CN" altLang="en-US" smtClean="0">
                <a:solidFill>
                  <a:srgbClr val="800000"/>
                </a:solidFill>
                <a:latin typeface="楷体_GB2312" pitchFamily="49" charset="-122"/>
              </a:rPr>
              <a:t>加速比与命中率的关系</a:t>
            </a:r>
          </a:p>
          <a:p>
            <a:pPr lvl="1" eaLnBrk="1" hangingPunct="1">
              <a:lnSpc>
                <a:spcPct val="165000"/>
              </a:lnSpc>
              <a:spcBef>
                <a:spcPct val="10000"/>
              </a:spcBef>
            </a:pPr>
            <a:r>
              <a:rPr lang="en-US" altLang="zh-CN" smtClean="0">
                <a:latin typeface="楷体_GB2312" pitchFamily="49" charset="-122"/>
              </a:rPr>
              <a:t>Cache</a:t>
            </a:r>
            <a:r>
              <a:rPr lang="zh-CN" altLang="en-US" smtClean="0">
                <a:latin typeface="楷体_GB2312" pitchFamily="49" charset="-122"/>
              </a:rPr>
              <a:t>存储系统的加速比</a:t>
            </a:r>
            <a:r>
              <a:rPr lang="en-US" altLang="zh-CN" smtClean="0">
                <a:latin typeface="楷体_GB2312" pitchFamily="49" charset="-122"/>
              </a:rPr>
              <a:t>S</a:t>
            </a:r>
            <a:r>
              <a:rPr lang="en-US" altLang="zh-CN" baseline="-25000" smtClean="0">
                <a:latin typeface="楷体_GB2312" pitchFamily="49" charset="-122"/>
              </a:rPr>
              <a:t>P</a:t>
            </a:r>
            <a:r>
              <a:rPr lang="zh-CN" altLang="en-US" smtClean="0">
                <a:latin typeface="楷体_GB2312" pitchFamily="49" charset="-122"/>
              </a:rPr>
              <a:t>为：</a:t>
            </a:r>
          </a:p>
          <a:p>
            <a:pPr lvl="1" eaLnBrk="1" hangingPunct="1">
              <a:lnSpc>
                <a:spcPct val="165000"/>
              </a:lnSpc>
              <a:spcBef>
                <a:spcPct val="10000"/>
              </a:spcBef>
              <a:buFontTx/>
              <a:buNone/>
            </a:pPr>
            <a:endParaRPr lang="zh-CN" altLang="en-US" smtClean="0">
              <a:latin typeface="楷体_GB2312" pitchFamily="49" charset="-122"/>
            </a:endParaRPr>
          </a:p>
          <a:p>
            <a:pPr lvl="1" eaLnBrk="1" hangingPunct="1">
              <a:lnSpc>
                <a:spcPct val="165000"/>
              </a:lnSpc>
              <a:spcBef>
                <a:spcPct val="10000"/>
              </a:spcBef>
              <a:buFontTx/>
              <a:buNone/>
            </a:pPr>
            <a:endParaRPr lang="zh-CN" altLang="en-US" smtClean="0">
              <a:latin typeface="楷体_GB2312" pitchFamily="49" charset="-122"/>
            </a:endParaRPr>
          </a:p>
          <a:p>
            <a:pPr lvl="1" eaLnBrk="1" hangingPunct="1">
              <a:lnSpc>
                <a:spcPct val="165000"/>
              </a:lnSpc>
              <a:spcBef>
                <a:spcPct val="10000"/>
              </a:spcBef>
              <a:buFontTx/>
              <a:buNone/>
            </a:pPr>
            <a:r>
              <a:rPr lang="zh-CN" altLang="en-US" smtClean="0">
                <a:latin typeface="楷体_GB2312" pitchFamily="49" charset="-122"/>
              </a:rPr>
              <a:t>   其中：</a:t>
            </a:r>
            <a:r>
              <a:rPr lang="en-US" altLang="zh-CN" smtClean="0">
                <a:solidFill>
                  <a:srgbClr val="FF0000"/>
                </a:solidFill>
                <a:latin typeface="楷体_GB2312" pitchFamily="49" charset="-122"/>
              </a:rPr>
              <a:t>T</a:t>
            </a:r>
            <a:r>
              <a:rPr lang="en-US" altLang="zh-CN" baseline="-25000" smtClean="0">
                <a:solidFill>
                  <a:srgbClr val="FF0000"/>
                </a:solidFill>
                <a:latin typeface="楷体_GB2312" pitchFamily="49" charset="-122"/>
              </a:rPr>
              <a:t>m</a:t>
            </a:r>
            <a:r>
              <a:rPr lang="zh-CN" altLang="en-US" smtClean="0">
                <a:latin typeface="楷体_GB2312" pitchFamily="49" charset="-122"/>
              </a:rPr>
              <a:t>为主存储器的访问周期，</a:t>
            </a:r>
          </a:p>
          <a:p>
            <a:pPr lvl="1" eaLnBrk="1" hangingPunct="1">
              <a:lnSpc>
                <a:spcPct val="165000"/>
              </a:lnSpc>
              <a:spcBef>
                <a:spcPct val="10000"/>
              </a:spcBef>
              <a:buFontTx/>
              <a:buNone/>
            </a:pPr>
            <a:r>
              <a:rPr lang="zh-CN" altLang="en-US" smtClean="0">
                <a:latin typeface="楷体_GB2312" pitchFamily="49" charset="-122"/>
              </a:rPr>
              <a:t>         </a:t>
            </a:r>
            <a:r>
              <a:rPr lang="en-US" altLang="zh-CN" smtClean="0">
                <a:solidFill>
                  <a:srgbClr val="FF0000"/>
                </a:solidFill>
                <a:latin typeface="楷体_GB2312" pitchFamily="49" charset="-122"/>
              </a:rPr>
              <a:t>T</a:t>
            </a:r>
            <a:r>
              <a:rPr lang="en-US" altLang="zh-CN" baseline="-25000" smtClean="0">
                <a:solidFill>
                  <a:srgbClr val="FF0000"/>
                </a:solidFill>
                <a:latin typeface="楷体_GB2312" pitchFamily="49" charset="-122"/>
              </a:rPr>
              <a:t>c</a:t>
            </a:r>
            <a:r>
              <a:rPr lang="zh-CN" altLang="en-US" smtClean="0">
                <a:latin typeface="楷体_GB2312" pitchFamily="49" charset="-122"/>
              </a:rPr>
              <a:t>为</a:t>
            </a:r>
            <a:r>
              <a:rPr lang="en-US" altLang="zh-CN" smtClean="0">
                <a:latin typeface="楷体_GB2312" pitchFamily="49" charset="-122"/>
              </a:rPr>
              <a:t>Cache</a:t>
            </a:r>
            <a:r>
              <a:rPr lang="zh-CN" altLang="en-US" smtClean="0">
                <a:latin typeface="楷体_GB2312" pitchFamily="49" charset="-122"/>
              </a:rPr>
              <a:t>的访问周期，</a:t>
            </a:r>
          </a:p>
          <a:p>
            <a:pPr lvl="1" eaLnBrk="1" hangingPunct="1">
              <a:lnSpc>
                <a:spcPct val="165000"/>
              </a:lnSpc>
              <a:spcBef>
                <a:spcPct val="10000"/>
              </a:spcBef>
              <a:buFontTx/>
              <a:buNone/>
            </a:pPr>
            <a:r>
              <a:rPr lang="zh-CN" altLang="en-US" smtClean="0">
                <a:latin typeface="楷体_GB2312" pitchFamily="49" charset="-122"/>
              </a:rPr>
              <a:t>         </a:t>
            </a:r>
            <a:r>
              <a:rPr lang="en-US" altLang="zh-CN" smtClean="0">
                <a:solidFill>
                  <a:srgbClr val="FF0000"/>
                </a:solidFill>
                <a:latin typeface="楷体_GB2312" pitchFamily="49" charset="-122"/>
              </a:rPr>
              <a:t>T</a:t>
            </a:r>
            <a:r>
              <a:rPr lang="zh-CN" altLang="en-US" smtClean="0">
                <a:latin typeface="楷体_GB2312" pitchFamily="49" charset="-122"/>
              </a:rPr>
              <a:t>为</a:t>
            </a:r>
            <a:r>
              <a:rPr lang="en-US" altLang="zh-CN" smtClean="0">
                <a:latin typeface="楷体_GB2312" pitchFamily="49" charset="-122"/>
              </a:rPr>
              <a:t>Cache</a:t>
            </a:r>
            <a:r>
              <a:rPr lang="zh-CN" altLang="en-US" smtClean="0">
                <a:latin typeface="楷体_GB2312" pitchFamily="49" charset="-122"/>
              </a:rPr>
              <a:t>存储系统的等效访问周期，</a:t>
            </a:r>
          </a:p>
          <a:p>
            <a:pPr lvl="1" eaLnBrk="1" hangingPunct="1">
              <a:lnSpc>
                <a:spcPct val="165000"/>
              </a:lnSpc>
              <a:spcBef>
                <a:spcPct val="10000"/>
              </a:spcBef>
              <a:buFontTx/>
              <a:buNone/>
            </a:pPr>
            <a:r>
              <a:rPr lang="zh-CN" altLang="en-US" smtClean="0">
                <a:latin typeface="楷体_GB2312" pitchFamily="49" charset="-122"/>
              </a:rPr>
              <a:t>         </a:t>
            </a:r>
            <a:r>
              <a:rPr lang="en-US" altLang="zh-CN" smtClean="0">
                <a:solidFill>
                  <a:srgbClr val="FF0000"/>
                </a:solidFill>
                <a:latin typeface="楷体_GB2312" pitchFamily="49" charset="-122"/>
              </a:rPr>
              <a:t>H</a:t>
            </a:r>
            <a:r>
              <a:rPr lang="zh-CN" altLang="en-US" smtClean="0">
                <a:latin typeface="楷体_GB2312" pitchFamily="49" charset="-122"/>
              </a:rPr>
              <a:t>为命中率。</a:t>
            </a:r>
          </a:p>
          <a:p>
            <a:pPr lvl="1" eaLnBrk="1" hangingPunct="1">
              <a:lnSpc>
                <a:spcPct val="165000"/>
              </a:lnSpc>
            </a:pPr>
            <a:r>
              <a:rPr lang="zh-CN" altLang="en-US" smtClean="0">
                <a:solidFill>
                  <a:srgbClr val="FF0000"/>
                </a:solidFill>
                <a:latin typeface="楷体_GB2312" pitchFamily="49" charset="-122"/>
              </a:rPr>
              <a:t>提高加速比的最好途径是提高命中率</a:t>
            </a:r>
            <a:r>
              <a:rPr lang="en-US" altLang="zh-CN" smtClean="0">
                <a:solidFill>
                  <a:srgbClr val="FF0000"/>
                </a:solidFill>
                <a:latin typeface="楷体_GB2312" pitchFamily="49" charset="-122"/>
              </a:rPr>
              <a:t>.</a:t>
            </a:r>
          </a:p>
        </p:txBody>
      </p:sp>
      <p:graphicFrame>
        <p:nvGraphicFramePr>
          <p:cNvPr id="380934" name="Object 4"/>
          <p:cNvGraphicFramePr>
            <a:graphicFrameLocks noChangeAspect="1"/>
          </p:cNvGraphicFramePr>
          <p:nvPr/>
        </p:nvGraphicFramePr>
        <p:xfrm>
          <a:off x="1527175" y="2433638"/>
          <a:ext cx="6300788" cy="1136650"/>
        </p:xfrm>
        <a:graphic>
          <a:graphicData uri="http://schemas.openxmlformats.org/presentationml/2006/ole">
            <mc:AlternateContent xmlns:mc="http://schemas.openxmlformats.org/markup-compatibility/2006">
              <mc:Choice xmlns:v="urn:schemas-microsoft-com:vml" Requires="v">
                <p:oleObj spid="_x0000_s381023" name="公式" r:id="rId3" imgW="3657699" imgH="495328" progId="Equation.3">
                  <p:embed/>
                </p:oleObj>
              </mc:Choice>
              <mc:Fallback>
                <p:oleObj name="公式" r:id="rId3" imgW="3657699" imgH="495328"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75" y="2433638"/>
                        <a:ext cx="6300788" cy="1136650"/>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A366E98-8F6B-4B4D-8C36-DD1318AD201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171</a:t>
            </a:fld>
            <a:endParaRPr lang="en-US" altLang="zh-CN"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6" name="Rectangle 2"/>
          <p:cNvSpPr>
            <a:spLocks noGrp="1" noChangeArrowheads="1"/>
          </p:cNvSpPr>
          <p:nvPr>
            <p:ph type="title"/>
          </p:nvPr>
        </p:nvSpPr>
        <p:spPr/>
        <p:txBody>
          <a:bodyPr/>
          <a:lstStyle/>
          <a:p>
            <a:pPr eaLnBrk="1" hangingPunct="1"/>
            <a:r>
              <a:rPr lang="zh-CN" altLang="en-US" sz="3200" smtClean="0">
                <a:latin typeface="楷体_GB2312" pitchFamily="49" charset="-122"/>
              </a:rPr>
              <a:t>加速比与命中率的关系</a:t>
            </a:r>
            <a:r>
              <a:rPr lang="en-US" altLang="zh-CN" sz="1600" smtClean="0">
                <a:latin typeface="楷体_GB2312" pitchFamily="49" charset="-122"/>
              </a:rPr>
              <a:t>(</a:t>
            </a:r>
            <a:r>
              <a:rPr lang="zh-CN" altLang="en-US" sz="1600" smtClean="0">
                <a:latin typeface="楷体_GB2312" pitchFamily="49" charset="-122"/>
              </a:rPr>
              <a:t>续</a:t>
            </a:r>
            <a:r>
              <a:rPr lang="en-US" altLang="zh-CN" sz="1600" smtClean="0">
                <a:latin typeface="楷体_GB2312" pitchFamily="49" charset="-122"/>
              </a:rPr>
              <a:t>)</a:t>
            </a:r>
            <a:r>
              <a:rPr lang="en-US" altLang="zh-CN" sz="3200" smtClean="0">
                <a:latin typeface="楷体_GB2312" pitchFamily="49" charset="-122"/>
              </a:rPr>
              <a:t> </a:t>
            </a:r>
          </a:p>
        </p:txBody>
      </p:sp>
      <p:sp>
        <p:nvSpPr>
          <p:cNvPr id="381957" name="Rectangle 3"/>
          <p:cNvSpPr>
            <a:spLocks noGrp="1" noChangeArrowheads="1"/>
          </p:cNvSpPr>
          <p:nvPr>
            <p:ph type="body" sz="half" idx="1"/>
          </p:nvPr>
        </p:nvSpPr>
        <p:spPr>
          <a:xfrm>
            <a:off x="457200" y="1235075"/>
            <a:ext cx="8218488" cy="5146675"/>
          </a:xfrm>
        </p:spPr>
        <p:txBody>
          <a:bodyPr/>
          <a:lstStyle/>
          <a:p>
            <a:pPr eaLnBrk="1" hangingPunct="1"/>
            <a:r>
              <a:rPr lang="zh-CN" altLang="en-US" sz="2800" b="0" smtClean="0">
                <a:solidFill>
                  <a:srgbClr val="0000FF"/>
                </a:solidFill>
              </a:rPr>
              <a:t>加速比 </a:t>
            </a:r>
            <a:r>
              <a:rPr lang="en-US" altLang="zh-CN" sz="2800" b="0" i="1" smtClean="0">
                <a:solidFill>
                  <a:srgbClr val="0000FF"/>
                </a:solidFill>
              </a:rPr>
              <a:t>S</a:t>
            </a:r>
            <a:r>
              <a:rPr lang="en-US" altLang="zh-CN" sz="2800" b="0" i="1" baseline="-25000" smtClean="0">
                <a:solidFill>
                  <a:srgbClr val="0000FF"/>
                </a:solidFill>
              </a:rPr>
              <a:t>P </a:t>
            </a:r>
            <a:r>
              <a:rPr lang="zh-CN" altLang="en-US" sz="2800" b="0" smtClean="0">
                <a:solidFill>
                  <a:srgbClr val="0000FF"/>
                </a:solidFill>
              </a:rPr>
              <a:t>能够接近于期望值是</a:t>
            </a:r>
            <a:r>
              <a:rPr lang="zh-CN" altLang="en-US" sz="2800" smtClean="0"/>
              <a:t>：</a:t>
            </a:r>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endParaRPr lang="zh-CN" altLang="en-US" sz="1800" smtClean="0"/>
          </a:p>
          <a:p>
            <a:pPr eaLnBrk="1" hangingPunct="1">
              <a:buFontTx/>
              <a:buNone/>
            </a:pPr>
            <a:r>
              <a:rPr lang="zh-CN" altLang="en-US" sz="1800" smtClean="0"/>
              <a:t>                       </a:t>
            </a:r>
            <a:r>
              <a:rPr lang="zh-CN" altLang="en-US" sz="1800" b="0" smtClean="0"/>
              <a:t>加速比</a:t>
            </a:r>
            <a:r>
              <a:rPr lang="en-US" altLang="zh-CN" sz="1800" b="0" smtClean="0"/>
              <a:t>S</a:t>
            </a:r>
            <a:r>
              <a:rPr lang="en-US" altLang="zh-CN" sz="1800" b="0" baseline="-25000" smtClean="0"/>
              <a:t>P</a:t>
            </a:r>
            <a:r>
              <a:rPr lang="zh-CN" altLang="en-US" sz="1800" b="0" smtClean="0"/>
              <a:t>与命中率</a:t>
            </a:r>
            <a:r>
              <a:rPr lang="en-US" altLang="zh-CN" sz="1800" b="0" smtClean="0"/>
              <a:t>H</a:t>
            </a:r>
            <a:r>
              <a:rPr lang="zh-CN" altLang="en-US" sz="1800" b="0" smtClean="0"/>
              <a:t>的关系</a:t>
            </a:r>
            <a:endParaRPr lang="zh-CN" altLang="en-US" sz="2000" smtClean="0"/>
          </a:p>
        </p:txBody>
      </p:sp>
      <p:graphicFrame>
        <p:nvGraphicFramePr>
          <p:cNvPr id="381958" name="Object 4"/>
          <p:cNvGraphicFramePr>
            <a:graphicFrameLocks noGrp="1" noChangeAspect="1"/>
          </p:cNvGraphicFramePr>
          <p:nvPr>
            <p:ph sz="quarter" idx="2"/>
          </p:nvPr>
        </p:nvGraphicFramePr>
        <p:xfrm>
          <a:off x="1476375" y="1844675"/>
          <a:ext cx="5834063" cy="3889375"/>
        </p:xfrm>
        <a:graphic>
          <a:graphicData uri="http://schemas.openxmlformats.org/presentationml/2006/ole">
            <mc:AlternateContent xmlns:mc="http://schemas.openxmlformats.org/markup-compatibility/2006">
              <mc:Choice xmlns:v="urn:schemas-microsoft-com:vml" Requires="v">
                <p:oleObj spid="_x0000_s382135" name="图表" r:id="rId3" imgW="2743200" imgH="1828981" progId="MSGraph.Chart.8">
                  <p:embed/>
                </p:oleObj>
              </mc:Choice>
              <mc:Fallback>
                <p:oleObj name="图表" r:id="rId3" imgW="2743200" imgH="1828981" progId="MSGraph.Char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44675"/>
                        <a:ext cx="5834063" cy="38893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1959" name="Object 6"/>
          <p:cNvGraphicFramePr>
            <a:graphicFrameLocks noGrp="1" noChangeAspect="1"/>
          </p:cNvGraphicFramePr>
          <p:nvPr>
            <p:ph sz="quarter" idx="3"/>
          </p:nvPr>
        </p:nvGraphicFramePr>
        <p:xfrm>
          <a:off x="5867400" y="1125538"/>
          <a:ext cx="1800225" cy="1104900"/>
        </p:xfrm>
        <a:graphic>
          <a:graphicData uri="http://schemas.openxmlformats.org/presentationml/2006/ole">
            <mc:AlternateContent xmlns:mc="http://schemas.openxmlformats.org/markup-compatibility/2006">
              <mc:Choice xmlns:v="urn:schemas-microsoft-com:vml" Requires="v">
                <p:oleObj spid="_x0000_s382136" name="公式" r:id="rId5" imgW="685920" imgH="380876" progId="Equation.3">
                  <p:embed/>
                </p:oleObj>
              </mc:Choice>
              <mc:Fallback>
                <p:oleObj name="公式" r:id="rId5" imgW="685920" imgH="38087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125538"/>
                        <a:ext cx="18002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B0C2BA3-4DF5-4496-A997-BEFDE546D37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CF7BF9-E231-4B2B-94B2-23D988592C92}" type="slidenum">
              <a:rPr lang="en-US" altLang="zh-CN" smtClean="0"/>
              <a:pPr>
                <a:defRPr/>
              </a:pPr>
              <a:t>172</a:t>
            </a:fld>
            <a:endParaRPr lang="en-US" altLang="zh-CN"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0"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存储系统的加速比</a:t>
            </a:r>
            <a:r>
              <a:rPr lang="zh-CN" altLang="en-US" sz="1600" smtClean="0">
                <a:latin typeface="楷体_GB2312" pitchFamily="49" charset="-122"/>
              </a:rPr>
              <a:t>（续）</a:t>
            </a:r>
          </a:p>
        </p:txBody>
      </p:sp>
      <p:sp>
        <p:nvSpPr>
          <p:cNvPr id="382981" name="Rectangle 3"/>
          <p:cNvSpPr>
            <a:spLocks noGrp="1" noChangeArrowheads="1"/>
          </p:cNvSpPr>
          <p:nvPr>
            <p:ph type="body" idx="1"/>
          </p:nvPr>
        </p:nvSpPr>
        <p:spPr/>
        <p:txBody>
          <a:bodyPr/>
          <a:lstStyle/>
          <a:p>
            <a:pPr eaLnBrk="1" hangingPunct="1">
              <a:lnSpc>
                <a:spcPct val="120000"/>
              </a:lnSpc>
              <a:spcBef>
                <a:spcPct val="5000"/>
              </a:spcBef>
            </a:pPr>
            <a:r>
              <a:rPr lang="en-US" altLang="zh-CN" smtClean="0">
                <a:solidFill>
                  <a:srgbClr val="800000"/>
                </a:solidFill>
                <a:latin typeface="楷体_GB2312" pitchFamily="49" charset="-122"/>
              </a:rPr>
              <a:t>2. Cache</a:t>
            </a:r>
            <a:r>
              <a:rPr lang="zh-CN" altLang="en-US" smtClean="0">
                <a:solidFill>
                  <a:srgbClr val="800000"/>
                </a:solidFill>
                <a:latin typeface="楷体_GB2312" pitchFamily="49" charset="-122"/>
              </a:rPr>
              <a:t>命中率与容量的关系</a:t>
            </a:r>
          </a:p>
          <a:p>
            <a:pPr eaLnBrk="1" hangingPunct="1">
              <a:lnSpc>
                <a:spcPct val="120000"/>
              </a:lnSpc>
              <a:spcBef>
                <a:spcPct val="5000"/>
              </a:spcBef>
              <a:buFontTx/>
              <a:buNone/>
            </a:pPr>
            <a:r>
              <a:rPr lang="zh-CN" altLang="en-US" smtClean="0">
                <a:latin typeface="楷体_GB2312" pitchFamily="49" charset="-122"/>
              </a:rPr>
              <a:t>    </a:t>
            </a:r>
            <a:r>
              <a:rPr lang="en-US" altLang="zh-CN" smtClean="0">
                <a:latin typeface="楷体_GB2312" pitchFamily="49" charset="-122"/>
              </a:rPr>
              <a:t>Cache</a:t>
            </a:r>
            <a:r>
              <a:rPr lang="zh-CN" altLang="en-US" smtClean="0">
                <a:latin typeface="楷体_GB2312" pitchFamily="49" charset="-122"/>
              </a:rPr>
              <a:t>的命中率</a:t>
            </a:r>
            <a:r>
              <a:rPr lang="zh-CN" altLang="en-US" smtClean="0">
                <a:solidFill>
                  <a:srgbClr val="FF0000"/>
                </a:solidFill>
                <a:latin typeface="楷体_GB2312" pitchFamily="49" charset="-122"/>
              </a:rPr>
              <a:t>随它的容量的增加而提高。</a:t>
            </a:r>
            <a:endParaRPr lang="zh-CN" altLang="en-US" smtClean="0">
              <a:latin typeface="楷体_GB2312" pitchFamily="49" charset="-122"/>
            </a:endParaRPr>
          </a:p>
          <a:p>
            <a:pPr lvl="1" eaLnBrk="1" hangingPunct="1">
              <a:lnSpc>
                <a:spcPct val="120000"/>
              </a:lnSpc>
              <a:spcBef>
                <a:spcPct val="50000"/>
              </a:spcBef>
            </a:pPr>
            <a:r>
              <a:rPr lang="zh-CN" altLang="en-US" smtClean="0">
                <a:latin typeface="楷体_GB2312" pitchFamily="49" charset="-122"/>
              </a:rPr>
              <a:t>关系曲线可以近似地表示为：</a:t>
            </a:r>
          </a:p>
        </p:txBody>
      </p:sp>
      <p:graphicFrame>
        <p:nvGraphicFramePr>
          <p:cNvPr id="382982" name="Object 4"/>
          <p:cNvGraphicFramePr>
            <a:graphicFrameLocks noChangeAspect="1"/>
          </p:cNvGraphicFramePr>
          <p:nvPr/>
        </p:nvGraphicFramePr>
        <p:xfrm>
          <a:off x="1692275" y="2924175"/>
          <a:ext cx="5056188" cy="3362325"/>
        </p:xfrm>
        <a:graphic>
          <a:graphicData uri="http://schemas.openxmlformats.org/presentationml/2006/ole">
            <mc:AlternateContent xmlns:mc="http://schemas.openxmlformats.org/markup-compatibility/2006">
              <mc:Choice xmlns:v="urn:schemas-microsoft-com:vml" Requires="v">
                <p:oleObj spid="_x0000_s383159" name="图表" r:id="rId3" imgW="2743200" imgH="1733612" progId="MSGraph.Chart.8">
                  <p:embed/>
                </p:oleObj>
              </mc:Choice>
              <mc:Fallback>
                <p:oleObj name="图表" r:id="rId3" imgW="2743200" imgH="1733612" progId="MSGraph.Char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924175"/>
                        <a:ext cx="5056188" cy="3362325"/>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2983" name="Object 5"/>
          <p:cNvGraphicFramePr>
            <a:graphicFrameLocks noChangeAspect="1"/>
          </p:cNvGraphicFramePr>
          <p:nvPr/>
        </p:nvGraphicFramePr>
        <p:xfrm>
          <a:off x="4572000" y="2133600"/>
          <a:ext cx="2057400" cy="1079500"/>
        </p:xfrm>
        <a:graphic>
          <a:graphicData uri="http://schemas.openxmlformats.org/presentationml/2006/ole">
            <mc:AlternateContent xmlns:mc="http://schemas.openxmlformats.org/markup-compatibility/2006">
              <mc:Choice xmlns:v="urn:schemas-microsoft-com:vml" Requires="v">
                <p:oleObj spid="_x0000_s383160" name="Equation" r:id="rId5" imgW="742877" imgH="409489" progId="Equation.3">
                  <p:embed/>
                </p:oleObj>
              </mc:Choice>
              <mc:Fallback>
                <p:oleObj name="Equation" r:id="rId5" imgW="742877" imgH="409489"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133600"/>
                        <a:ext cx="2057400" cy="1079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90BCDF6-65AE-4C34-A86E-18F4E5DFFDA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173</a:t>
            </a:fld>
            <a:endParaRPr lang="en-US" altLang="zh-CN"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4"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存储系统的加速比</a:t>
            </a:r>
            <a:r>
              <a:rPr lang="zh-CN" altLang="en-US" sz="1600" smtClean="0">
                <a:latin typeface="楷体_GB2312" pitchFamily="49" charset="-122"/>
              </a:rPr>
              <a:t>（续）</a:t>
            </a:r>
          </a:p>
        </p:txBody>
      </p:sp>
      <p:sp>
        <p:nvSpPr>
          <p:cNvPr id="384005" name="Rectangle 3"/>
          <p:cNvSpPr>
            <a:spLocks noGrp="1" noChangeArrowheads="1"/>
          </p:cNvSpPr>
          <p:nvPr>
            <p:ph type="body" idx="1"/>
          </p:nvPr>
        </p:nvSpPr>
        <p:spPr/>
        <p:txBody>
          <a:bodyPr/>
          <a:lstStyle/>
          <a:p>
            <a:pPr eaLnBrk="1" hangingPunct="1">
              <a:lnSpc>
                <a:spcPct val="250000"/>
              </a:lnSpc>
              <a:spcBef>
                <a:spcPct val="5000"/>
              </a:spcBef>
            </a:pPr>
            <a:r>
              <a:rPr lang="en-US" altLang="zh-CN" smtClean="0">
                <a:solidFill>
                  <a:srgbClr val="800000"/>
                </a:solidFill>
                <a:latin typeface="楷体_GB2312" pitchFamily="49" charset="-122"/>
              </a:rPr>
              <a:t>3. Cache</a:t>
            </a:r>
            <a:r>
              <a:rPr lang="zh-CN" altLang="en-US" smtClean="0">
                <a:solidFill>
                  <a:srgbClr val="800000"/>
                </a:solidFill>
                <a:latin typeface="楷体_GB2312" pitchFamily="49" charset="-122"/>
              </a:rPr>
              <a:t>命中率与块大小的关系</a:t>
            </a:r>
          </a:p>
          <a:p>
            <a:pPr lvl="1" eaLnBrk="1" hangingPunct="1">
              <a:lnSpc>
                <a:spcPct val="250000"/>
              </a:lnSpc>
              <a:spcBef>
                <a:spcPct val="5000"/>
              </a:spcBef>
            </a:pPr>
            <a:r>
              <a:rPr lang="zh-CN" altLang="en-US" smtClean="0">
                <a:latin typeface="楷体_GB2312" pitchFamily="49" charset="-122"/>
              </a:rPr>
              <a:t>在组相联方式中</a:t>
            </a:r>
            <a:r>
              <a:rPr lang="en-US" altLang="zh-CN" smtClean="0">
                <a:latin typeface="楷体_GB2312" pitchFamily="49" charset="-122"/>
              </a:rPr>
              <a:t>, </a:t>
            </a:r>
            <a:r>
              <a:rPr lang="zh-CN" altLang="en-US" smtClean="0">
                <a:latin typeface="楷体_GB2312" pitchFamily="49" charset="-122"/>
              </a:rPr>
              <a:t>块大小对命中率非常敏感。</a:t>
            </a:r>
          </a:p>
          <a:p>
            <a:pPr lvl="1" eaLnBrk="1" hangingPunct="1">
              <a:lnSpc>
                <a:spcPct val="250000"/>
              </a:lnSpc>
              <a:spcBef>
                <a:spcPct val="5000"/>
              </a:spcBef>
            </a:pPr>
            <a:r>
              <a:rPr lang="zh-CN" altLang="en-US" smtClean="0">
                <a:latin typeface="楷体_GB2312" pitchFamily="49" charset="-122"/>
              </a:rPr>
              <a:t>块很小时，命中率很低。</a:t>
            </a:r>
          </a:p>
          <a:p>
            <a:pPr lvl="1" eaLnBrk="1" hangingPunct="1">
              <a:lnSpc>
                <a:spcPct val="250000"/>
              </a:lnSpc>
              <a:spcBef>
                <a:spcPct val="5000"/>
              </a:spcBef>
            </a:pPr>
            <a:r>
              <a:rPr lang="zh-CN" altLang="en-US" smtClean="0">
                <a:latin typeface="楷体_GB2312" pitchFamily="49" charset="-122"/>
              </a:rPr>
              <a:t>随着块大小增加命中率也增加</a:t>
            </a:r>
            <a:r>
              <a:rPr lang="en-US" altLang="zh-CN" smtClean="0">
                <a:latin typeface="楷体_GB2312" pitchFamily="49" charset="-122"/>
              </a:rPr>
              <a:t>, </a:t>
            </a:r>
            <a:r>
              <a:rPr lang="zh-CN" altLang="en-US" smtClean="0">
                <a:solidFill>
                  <a:srgbClr val="FF0000"/>
                </a:solidFill>
                <a:latin typeface="楷体_GB2312" pitchFamily="49" charset="-122"/>
              </a:rPr>
              <a:t>有一个极大值。</a:t>
            </a:r>
          </a:p>
          <a:p>
            <a:pPr lvl="1" eaLnBrk="1" hangingPunct="1">
              <a:lnSpc>
                <a:spcPct val="250000"/>
              </a:lnSpc>
              <a:spcBef>
                <a:spcPct val="5000"/>
              </a:spcBef>
            </a:pPr>
            <a:r>
              <a:rPr lang="zh-CN" altLang="en-US" smtClean="0">
                <a:latin typeface="楷体_GB2312" pitchFamily="49" charset="-122"/>
              </a:rPr>
              <a:t>当块非常大时</a:t>
            </a:r>
            <a:r>
              <a:rPr lang="en-US" altLang="zh-CN" smtClean="0">
                <a:latin typeface="楷体_GB2312" pitchFamily="49" charset="-122"/>
              </a:rPr>
              <a:t>, </a:t>
            </a:r>
            <a:r>
              <a:rPr lang="zh-CN" altLang="en-US" smtClean="0">
                <a:latin typeface="楷体_GB2312" pitchFamily="49" charset="-122"/>
              </a:rPr>
              <a:t>进入</a:t>
            </a:r>
            <a:r>
              <a:rPr lang="en-US" altLang="zh-CN" smtClean="0">
                <a:latin typeface="楷体_GB2312" pitchFamily="49" charset="-122"/>
              </a:rPr>
              <a:t>Cache</a:t>
            </a:r>
            <a:r>
              <a:rPr lang="zh-CN" altLang="en-US" smtClean="0">
                <a:latin typeface="楷体_GB2312" pitchFamily="49" charset="-122"/>
              </a:rPr>
              <a:t>中的数据可能无用。</a:t>
            </a:r>
          </a:p>
          <a:p>
            <a:pPr lvl="1" eaLnBrk="1" hangingPunct="1">
              <a:lnSpc>
                <a:spcPct val="250000"/>
              </a:lnSpc>
              <a:spcBef>
                <a:spcPct val="5000"/>
              </a:spcBef>
            </a:pPr>
            <a:r>
              <a:rPr lang="zh-CN" altLang="en-US" smtClean="0">
                <a:latin typeface="楷体_GB2312" pitchFamily="49" charset="-122"/>
              </a:rPr>
              <a:t>当块大小等于</a:t>
            </a:r>
            <a:r>
              <a:rPr lang="en-US" altLang="zh-CN" smtClean="0">
                <a:latin typeface="楷体_GB2312" pitchFamily="49" charset="-122"/>
              </a:rPr>
              <a:t>Cache</a:t>
            </a:r>
            <a:r>
              <a:rPr lang="zh-CN" altLang="en-US" smtClean="0">
                <a:latin typeface="楷体_GB2312" pitchFamily="49" charset="-122"/>
              </a:rPr>
              <a:t>容量时</a:t>
            </a:r>
            <a:r>
              <a:rPr lang="en-US" altLang="zh-CN" smtClean="0">
                <a:latin typeface="楷体_GB2312" pitchFamily="49" charset="-122"/>
              </a:rPr>
              <a:t>, </a:t>
            </a:r>
            <a:r>
              <a:rPr lang="zh-CN" altLang="en-US" smtClean="0">
                <a:latin typeface="楷体_GB2312" pitchFamily="49" charset="-122"/>
              </a:rPr>
              <a:t>命中率将趋近零。</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C6B6EF2-6FA7-49FF-B1F6-E5D33094645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174</a:t>
            </a:fld>
            <a:endParaRPr lang="en-US" altLang="zh-CN"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存储系统的加速比</a:t>
            </a:r>
            <a:r>
              <a:rPr lang="zh-CN" altLang="en-US" sz="1600" smtClean="0">
                <a:latin typeface="楷体_GB2312" pitchFamily="49" charset="-122"/>
              </a:rPr>
              <a:t>（续）</a:t>
            </a:r>
          </a:p>
        </p:txBody>
      </p:sp>
      <p:sp>
        <p:nvSpPr>
          <p:cNvPr id="385029" name="Rectangle 3"/>
          <p:cNvSpPr>
            <a:spLocks noGrp="1" noChangeArrowheads="1"/>
          </p:cNvSpPr>
          <p:nvPr>
            <p:ph type="body" sz="half" idx="1"/>
          </p:nvPr>
        </p:nvSpPr>
        <p:spPr>
          <a:xfrm>
            <a:off x="457200" y="1235075"/>
            <a:ext cx="8291513" cy="5146675"/>
          </a:xfrm>
        </p:spPr>
        <p:txBody>
          <a:bodyPr/>
          <a:lstStyle/>
          <a:p>
            <a:pPr eaLnBrk="1" hangingPunct="1"/>
            <a:r>
              <a:rPr lang="en-US" altLang="zh-CN" smtClean="0">
                <a:solidFill>
                  <a:srgbClr val="800080"/>
                </a:solidFill>
                <a:latin typeface="楷体_GB2312" pitchFamily="49" charset="-122"/>
              </a:rPr>
              <a:t>Cache</a:t>
            </a:r>
            <a:r>
              <a:rPr lang="zh-CN" altLang="en-US" smtClean="0">
                <a:solidFill>
                  <a:srgbClr val="800080"/>
                </a:solidFill>
                <a:latin typeface="楷体_GB2312" pitchFamily="49" charset="-122"/>
              </a:rPr>
              <a:t>命中率与块大小的关系</a:t>
            </a:r>
          </a:p>
        </p:txBody>
      </p:sp>
      <p:graphicFrame>
        <p:nvGraphicFramePr>
          <p:cNvPr id="385030" name="Object 4"/>
          <p:cNvGraphicFramePr>
            <a:graphicFrameLocks noGrp="1" noChangeAspect="1"/>
          </p:cNvGraphicFramePr>
          <p:nvPr>
            <p:ph sz="half" idx="2"/>
          </p:nvPr>
        </p:nvGraphicFramePr>
        <p:xfrm>
          <a:off x="839788" y="1700213"/>
          <a:ext cx="7823200" cy="4024312"/>
        </p:xfrm>
        <a:graphic>
          <a:graphicData uri="http://schemas.openxmlformats.org/presentationml/2006/ole">
            <mc:AlternateContent xmlns:mc="http://schemas.openxmlformats.org/markup-compatibility/2006">
              <mc:Choice xmlns:v="urn:schemas-microsoft-com:vml" Requires="v">
                <p:oleObj spid="_x0000_s385120" name="图表" r:id="rId3" imgW="3295784" imgH="1695320" progId="MSGraph.Chart.8">
                  <p:embed/>
                </p:oleObj>
              </mc:Choice>
              <mc:Fallback>
                <p:oleObj name="图表" r:id="rId3" imgW="3295784" imgH="1695320" progId="MSGraph.Char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1700213"/>
                        <a:ext cx="7823200" cy="4024312"/>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5031" name="Text Box 6"/>
          <p:cNvSpPr txBox="1">
            <a:spLocks noChangeArrowheads="1"/>
          </p:cNvSpPr>
          <p:nvPr/>
        </p:nvSpPr>
        <p:spPr bwMode="auto">
          <a:xfrm>
            <a:off x="5724525" y="5438775"/>
            <a:ext cx="1584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t>Cache</a:t>
            </a:r>
            <a:r>
              <a:rPr lang="zh-CN" altLang="en-US"/>
              <a:t>容量</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B684958-DE11-498E-AB4A-C7228160BC9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F3138012-8070-47FA-A2F4-2A9F80A946C2}" type="slidenum">
              <a:rPr lang="en-US" altLang="zh-CN" smtClean="0"/>
              <a:pPr>
                <a:defRPr/>
              </a:pPr>
              <a:t>175</a:t>
            </a:fld>
            <a:endParaRPr lang="en-US" altLang="zh-CN"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2"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存储系统的加速比</a:t>
            </a:r>
            <a:r>
              <a:rPr lang="zh-CN" altLang="en-US" sz="1600" smtClean="0">
                <a:latin typeface="楷体_GB2312" pitchFamily="49" charset="-122"/>
              </a:rPr>
              <a:t>（续）</a:t>
            </a:r>
          </a:p>
        </p:txBody>
      </p:sp>
      <p:sp>
        <p:nvSpPr>
          <p:cNvPr id="386053" name="Rectangle 3"/>
          <p:cNvSpPr>
            <a:spLocks noGrp="1" noChangeArrowheads="1"/>
          </p:cNvSpPr>
          <p:nvPr>
            <p:ph type="body" idx="1"/>
          </p:nvPr>
        </p:nvSpPr>
        <p:spPr/>
        <p:txBody>
          <a:bodyPr/>
          <a:lstStyle/>
          <a:p>
            <a:pPr eaLnBrk="1" hangingPunct="1">
              <a:lnSpc>
                <a:spcPct val="280000"/>
              </a:lnSpc>
              <a:spcBef>
                <a:spcPct val="5000"/>
              </a:spcBef>
            </a:pPr>
            <a:r>
              <a:rPr lang="en-US" altLang="zh-CN" smtClean="0">
                <a:solidFill>
                  <a:srgbClr val="800000"/>
                </a:solidFill>
                <a:latin typeface="楷体_GB2312" pitchFamily="49" charset="-122"/>
              </a:rPr>
              <a:t>4. Cache</a:t>
            </a:r>
            <a:r>
              <a:rPr lang="zh-CN" altLang="en-US" smtClean="0">
                <a:solidFill>
                  <a:srgbClr val="800000"/>
                </a:solidFill>
                <a:latin typeface="楷体_GB2312" pitchFamily="49" charset="-122"/>
              </a:rPr>
              <a:t>命中率与组数的关系</a:t>
            </a:r>
          </a:p>
          <a:p>
            <a:pPr lvl="1" eaLnBrk="1" hangingPunct="1">
              <a:lnSpc>
                <a:spcPct val="280000"/>
              </a:lnSpc>
              <a:spcBef>
                <a:spcPct val="5000"/>
              </a:spcBef>
            </a:pPr>
            <a:r>
              <a:rPr lang="zh-CN" altLang="en-US" smtClean="0">
                <a:latin typeface="楷体_GB2312" pitchFamily="49" charset="-122"/>
              </a:rPr>
              <a:t>在组相联方式中</a:t>
            </a:r>
            <a:r>
              <a:rPr lang="en-US" altLang="zh-CN" smtClean="0">
                <a:latin typeface="楷体_GB2312" pitchFamily="49" charset="-122"/>
              </a:rPr>
              <a:t>, </a:t>
            </a:r>
            <a:r>
              <a:rPr lang="zh-CN" altLang="en-US" smtClean="0">
                <a:latin typeface="楷体_GB2312" pitchFamily="49" charset="-122"/>
              </a:rPr>
              <a:t>组数对命中率的影响很明显。</a:t>
            </a:r>
          </a:p>
          <a:p>
            <a:pPr lvl="1" eaLnBrk="1" hangingPunct="1">
              <a:lnSpc>
                <a:spcPct val="280000"/>
              </a:lnSpc>
              <a:spcBef>
                <a:spcPct val="5000"/>
              </a:spcBef>
            </a:pPr>
            <a:r>
              <a:rPr lang="zh-CN" altLang="en-US" smtClean="0">
                <a:latin typeface="楷体_GB2312" pitchFamily="49" charset="-122"/>
              </a:rPr>
              <a:t>随着组数的增加，</a:t>
            </a:r>
            <a:r>
              <a:rPr lang="en-US" altLang="zh-CN" smtClean="0">
                <a:latin typeface="楷体_GB2312" pitchFamily="49" charset="-122"/>
              </a:rPr>
              <a:t>Cache</a:t>
            </a:r>
            <a:r>
              <a:rPr lang="zh-CN" altLang="en-US" smtClean="0">
                <a:latin typeface="楷体_GB2312" pitchFamily="49" charset="-122"/>
              </a:rPr>
              <a:t>的命中率要降低。</a:t>
            </a:r>
          </a:p>
          <a:p>
            <a:pPr lvl="1" eaLnBrk="1" hangingPunct="1">
              <a:lnSpc>
                <a:spcPct val="280000"/>
              </a:lnSpc>
              <a:spcBef>
                <a:spcPct val="5000"/>
              </a:spcBef>
            </a:pPr>
            <a:r>
              <a:rPr lang="zh-CN" altLang="en-US" smtClean="0">
                <a:latin typeface="楷体_GB2312" pitchFamily="49" charset="-122"/>
              </a:rPr>
              <a:t>当组数不太大时</a:t>
            </a:r>
            <a:r>
              <a:rPr lang="en-US" altLang="zh-CN" smtClean="0">
                <a:latin typeface="楷体_GB2312" pitchFamily="49" charset="-122"/>
              </a:rPr>
              <a:t>(</a:t>
            </a:r>
            <a:r>
              <a:rPr lang="zh-CN" altLang="en-US" smtClean="0">
                <a:latin typeface="楷体_GB2312" pitchFamily="49" charset="-122"/>
              </a:rPr>
              <a:t>小于</a:t>
            </a:r>
            <a:r>
              <a:rPr lang="en-US" altLang="zh-CN" smtClean="0">
                <a:latin typeface="楷体_GB2312" pitchFamily="49" charset="-122"/>
              </a:rPr>
              <a:t>512), </a:t>
            </a:r>
            <a:r>
              <a:rPr lang="zh-CN" altLang="en-US" smtClean="0">
                <a:latin typeface="楷体_GB2312" pitchFamily="49" charset="-122"/>
              </a:rPr>
              <a:t>命中率的降低很少。</a:t>
            </a:r>
          </a:p>
          <a:p>
            <a:pPr lvl="1" eaLnBrk="1" hangingPunct="1">
              <a:lnSpc>
                <a:spcPct val="280000"/>
              </a:lnSpc>
              <a:spcBef>
                <a:spcPct val="5000"/>
              </a:spcBef>
            </a:pPr>
            <a:r>
              <a:rPr lang="zh-CN" altLang="en-US" smtClean="0">
                <a:latin typeface="楷体_GB2312" pitchFamily="49" charset="-122"/>
              </a:rPr>
              <a:t>当组数超过一定数量时</a:t>
            </a:r>
            <a:r>
              <a:rPr lang="en-US" altLang="zh-CN" smtClean="0">
                <a:latin typeface="楷体_GB2312" pitchFamily="49" charset="-122"/>
              </a:rPr>
              <a:t>, </a:t>
            </a:r>
            <a:r>
              <a:rPr lang="zh-CN" altLang="en-US" smtClean="0">
                <a:latin typeface="楷体_GB2312" pitchFamily="49" charset="-122"/>
              </a:rPr>
              <a:t>命中率的下降非常快。</a:t>
            </a:r>
            <a:endParaRPr lang="zh-CN" altLang="en-US"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203C183-D12A-4225-B19F-8418BC62E97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176</a:t>
            </a:fld>
            <a:endParaRPr lang="en-US" altLang="zh-CN" dirty="0"/>
          </a:p>
        </p:txBody>
      </p:sp>
      <p:sp>
        <p:nvSpPr>
          <p:cNvPr id="8" name="动作按钮: 后退或前一项 7">
            <a:hlinkClick r:id="rId2" action="ppaction://hlinksldjump" highlightClick="1"/>
          </p:cNvPr>
          <p:cNvSpPr/>
          <p:nvPr/>
        </p:nvSpPr>
        <p:spPr bwMode="auto">
          <a:xfrm>
            <a:off x="8028384" y="5964764"/>
            <a:ext cx="818456" cy="412279"/>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Rectangle 5"/>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的一致性问题</a:t>
            </a:r>
          </a:p>
        </p:txBody>
      </p:sp>
      <p:sp>
        <p:nvSpPr>
          <p:cNvPr id="387077" name="Rectangle 3"/>
          <p:cNvSpPr>
            <a:spLocks noGrp="1" noChangeArrowheads="1"/>
          </p:cNvSpPr>
          <p:nvPr>
            <p:ph type="body" sz="half" idx="1"/>
          </p:nvPr>
        </p:nvSpPr>
        <p:spPr>
          <a:xfrm>
            <a:off x="457200" y="1235075"/>
            <a:ext cx="8362950" cy="5146675"/>
          </a:xfrm>
        </p:spPr>
        <p:txBody>
          <a:bodyPr/>
          <a:lstStyle/>
          <a:p>
            <a:pPr eaLnBrk="1" hangingPunct="1">
              <a:lnSpc>
                <a:spcPct val="180000"/>
              </a:lnSpc>
              <a:spcBef>
                <a:spcPct val="0"/>
              </a:spcBef>
            </a:pPr>
            <a:r>
              <a:rPr lang="zh-CN" altLang="en-US" sz="2000" smtClean="0">
                <a:solidFill>
                  <a:schemeClr val="tx2"/>
                </a:solidFill>
                <a:latin typeface="楷体_GB2312" pitchFamily="49" charset="-122"/>
              </a:rPr>
              <a:t>正常情况下， </a:t>
            </a:r>
            <a:r>
              <a:rPr lang="en-US" altLang="zh-CN" sz="2000" smtClean="0">
                <a:solidFill>
                  <a:schemeClr val="tx2"/>
                </a:solidFill>
                <a:latin typeface="楷体_GB2312" pitchFamily="49" charset="-122"/>
              </a:rPr>
              <a:t>Cache</a:t>
            </a:r>
            <a:r>
              <a:rPr lang="zh-CN" altLang="en-US" sz="2000" smtClean="0">
                <a:solidFill>
                  <a:schemeClr val="tx2"/>
                </a:solidFill>
                <a:latin typeface="楷体_GB2312" pitchFamily="49" charset="-122"/>
              </a:rPr>
              <a:t>内容该是主存内容的部分副本，但有时会造成主存和</a:t>
            </a:r>
            <a:r>
              <a:rPr lang="en-US" altLang="zh-CN" sz="2000" smtClean="0">
                <a:solidFill>
                  <a:schemeClr val="tx2"/>
                </a:solidFill>
                <a:latin typeface="楷体_GB2312" pitchFamily="49" charset="-122"/>
              </a:rPr>
              <a:t>Cached</a:t>
            </a:r>
            <a:r>
              <a:rPr lang="zh-CN" altLang="en-US" sz="2000" smtClean="0">
                <a:solidFill>
                  <a:schemeClr val="tx2"/>
                </a:solidFill>
                <a:latin typeface="楷体_GB2312" pitchFamily="49" charset="-122"/>
              </a:rPr>
              <a:t>的内容不一致。</a:t>
            </a:r>
            <a:r>
              <a:rPr lang="zh-CN" altLang="en-US" sz="2000" smtClean="0">
                <a:solidFill>
                  <a:srgbClr val="0000FF"/>
                </a:solidFill>
                <a:latin typeface="楷体_GB2312" pitchFamily="49" charset="-122"/>
              </a:rPr>
              <a:t>造成</a:t>
            </a:r>
            <a:r>
              <a:rPr lang="en-US" altLang="zh-CN" sz="2000" smtClean="0">
                <a:solidFill>
                  <a:srgbClr val="0000FF"/>
                </a:solidFill>
                <a:latin typeface="楷体_GB2312" pitchFamily="49" charset="-122"/>
              </a:rPr>
              <a:t>Cache</a:t>
            </a:r>
            <a:r>
              <a:rPr lang="zh-CN" altLang="en-US" sz="2000" smtClean="0">
                <a:solidFill>
                  <a:srgbClr val="0000FF"/>
                </a:solidFill>
                <a:latin typeface="楷体_GB2312" pitchFamily="49" charset="-122"/>
              </a:rPr>
              <a:t>与主存的不一致的原因：</a:t>
            </a:r>
          </a:p>
          <a:p>
            <a:pPr lvl="1" eaLnBrk="1" hangingPunct="1">
              <a:lnSpc>
                <a:spcPct val="180000"/>
              </a:lnSpc>
              <a:spcBef>
                <a:spcPct val="0"/>
              </a:spcBef>
              <a:buFontTx/>
              <a:buAutoNum type="circleNumDbPlain"/>
            </a:pPr>
            <a:r>
              <a:rPr lang="zh-CN" altLang="en-US" sz="1800" smtClean="0">
                <a:latin typeface="楷体_GB2312" pitchFamily="49" charset="-122"/>
              </a:rPr>
              <a:t>由于</a:t>
            </a:r>
            <a:r>
              <a:rPr lang="en-US" altLang="zh-CN" sz="1800" smtClean="0">
                <a:latin typeface="楷体_GB2312" pitchFamily="49" charset="-122"/>
              </a:rPr>
              <a:t>CPU</a:t>
            </a:r>
            <a:r>
              <a:rPr lang="zh-CN" altLang="en-US" sz="1800" smtClean="0">
                <a:latin typeface="楷体_GB2312" pitchFamily="49" charset="-122"/>
              </a:rPr>
              <a:t>写</a:t>
            </a:r>
            <a:r>
              <a:rPr lang="en-US" altLang="zh-CN" sz="1800" smtClean="0">
                <a:latin typeface="楷体_GB2312" pitchFamily="49" charset="-122"/>
              </a:rPr>
              <a:t>Cache</a:t>
            </a:r>
            <a:r>
              <a:rPr lang="zh-CN" altLang="en-US" sz="1800" smtClean="0">
                <a:latin typeface="楷体_GB2312" pitchFamily="49" charset="-122"/>
              </a:rPr>
              <a:t>，没有立即写主存</a:t>
            </a:r>
          </a:p>
          <a:p>
            <a:pPr lvl="1" eaLnBrk="1" hangingPunct="1">
              <a:lnSpc>
                <a:spcPct val="180000"/>
              </a:lnSpc>
              <a:spcBef>
                <a:spcPct val="0"/>
              </a:spcBef>
              <a:buFontTx/>
              <a:buAutoNum type="circleNumDbPlain"/>
            </a:pPr>
            <a:r>
              <a:rPr lang="zh-CN" altLang="en-US" sz="1800" smtClean="0">
                <a:latin typeface="楷体_GB2312" pitchFamily="49" charset="-122"/>
              </a:rPr>
              <a:t>由于</a:t>
            </a:r>
            <a:r>
              <a:rPr lang="en-US" altLang="zh-CN" sz="1800" smtClean="0">
                <a:latin typeface="楷体_GB2312" pitchFamily="49" charset="-122"/>
              </a:rPr>
              <a:t>IO</a:t>
            </a:r>
            <a:r>
              <a:rPr lang="zh-CN" altLang="en-US" sz="1800" smtClean="0">
                <a:latin typeface="楷体_GB2312" pitchFamily="49" charset="-122"/>
              </a:rPr>
              <a:t>处理机或</a:t>
            </a:r>
            <a:r>
              <a:rPr lang="en-US" altLang="zh-CN" sz="1800" smtClean="0">
                <a:latin typeface="楷体_GB2312" pitchFamily="49" charset="-122"/>
              </a:rPr>
              <a:t>IO</a:t>
            </a:r>
            <a:r>
              <a:rPr lang="zh-CN" altLang="en-US" sz="1800" smtClean="0">
                <a:latin typeface="楷体_GB2312" pitchFamily="49" charset="-122"/>
              </a:rPr>
              <a:t>设备写主存</a:t>
            </a:r>
          </a:p>
          <a:p>
            <a:pPr eaLnBrk="1" hangingPunct="1">
              <a:lnSpc>
                <a:spcPct val="180000"/>
              </a:lnSpc>
            </a:pPr>
            <a:endParaRPr lang="en-US" altLang="zh-CN" sz="2000" smtClean="0"/>
          </a:p>
        </p:txBody>
      </p:sp>
      <p:graphicFrame>
        <p:nvGraphicFramePr>
          <p:cNvPr id="387078" name="Object 4"/>
          <p:cNvGraphicFramePr>
            <a:graphicFrameLocks noGrp="1" noChangeAspect="1"/>
          </p:cNvGraphicFramePr>
          <p:nvPr>
            <p:ph sz="half" idx="2"/>
          </p:nvPr>
        </p:nvGraphicFramePr>
        <p:xfrm>
          <a:off x="1476375" y="3500438"/>
          <a:ext cx="6408738" cy="2859087"/>
        </p:xfrm>
        <a:graphic>
          <a:graphicData uri="http://schemas.openxmlformats.org/presentationml/2006/ole">
            <mc:AlternateContent xmlns:mc="http://schemas.openxmlformats.org/markup-compatibility/2006">
              <mc:Choice xmlns:v="urn:schemas-microsoft-com:vml" Requires="v">
                <p:oleObj spid="_x0000_s387167" name="文档" r:id="rId3" imgW="5267356" imgH="2343023" progId="Word.Document.8">
                  <p:embed/>
                </p:oleObj>
              </mc:Choice>
              <mc:Fallback>
                <p:oleObj name="文档" r:id="rId3" imgW="5267356" imgH="2343023"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500438"/>
                        <a:ext cx="6408738" cy="28590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FEB8785-232C-410B-9AFA-4F9EF64D6E0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177</a:t>
            </a:fld>
            <a:endParaRPr lang="en-US" altLang="zh-CN"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Rectangle 2"/>
          <p:cNvSpPr>
            <a:spLocks noGrp="1" noChangeArrowheads="1"/>
          </p:cNvSpPr>
          <p:nvPr>
            <p:ph type="body" idx="1"/>
          </p:nvPr>
        </p:nvSpPr>
        <p:spPr>
          <a:xfrm>
            <a:off x="395288" y="1196975"/>
            <a:ext cx="8458200" cy="51355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60000"/>
              </a:lnSpc>
              <a:spcBef>
                <a:spcPct val="10000"/>
              </a:spcBef>
            </a:pP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的更新算法</a:t>
            </a:r>
          </a:p>
          <a:p>
            <a:pPr lvl="1" eaLnBrk="1" hangingPunct="1">
              <a:lnSpc>
                <a:spcPct val="160000"/>
              </a:lnSpc>
              <a:spcBef>
                <a:spcPct val="10000"/>
              </a:spcBef>
            </a:pPr>
            <a:r>
              <a:rPr lang="en-US" altLang="zh-CN" smtClean="0">
                <a:solidFill>
                  <a:srgbClr val="FF0000"/>
                </a:solidFill>
                <a:latin typeface="楷体_GB2312" pitchFamily="49" charset="-122"/>
              </a:rPr>
              <a:t>(1)</a:t>
            </a:r>
            <a:r>
              <a:rPr lang="zh-CN" altLang="en-US" smtClean="0">
                <a:solidFill>
                  <a:srgbClr val="FF0000"/>
                </a:solidFill>
                <a:latin typeface="楷体_GB2312" pitchFamily="49" charset="-122"/>
              </a:rPr>
              <a:t>写直达法，</a:t>
            </a:r>
            <a:r>
              <a:rPr lang="zh-CN" altLang="en-US" smtClean="0">
                <a:latin typeface="楷体_GB2312" pitchFamily="49" charset="-122"/>
              </a:rPr>
              <a:t>写通过法，</a:t>
            </a:r>
            <a:r>
              <a:rPr lang="en-US" altLang="zh-CN" smtClean="0">
                <a:latin typeface="楷体_GB2312" pitchFamily="49" charset="-122"/>
              </a:rPr>
              <a:t>WT</a:t>
            </a:r>
            <a:r>
              <a:rPr lang="en-US" altLang="zh-CN" sz="1800" smtClean="0">
                <a:latin typeface="楷体_GB2312" pitchFamily="49" charset="-122"/>
              </a:rPr>
              <a:t>(Write-through)</a:t>
            </a:r>
          </a:p>
          <a:p>
            <a:pPr lvl="1" eaLnBrk="1" hangingPunct="1">
              <a:lnSpc>
                <a:spcPct val="160000"/>
              </a:lnSpc>
              <a:spcBef>
                <a:spcPct val="10000"/>
              </a:spcBef>
              <a:buFontTx/>
              <a:buNone/>
            </a:pPr>
            <a:r>
              <a:rPr lang="en-US" altLang="zh-CN" smtClean="0">
                <a:latin typeface="楷体_GB2312" pitchFamily="49" charset="-122"/>
              </a:rPr>
              <a:t>   CPU</a:t>
            </a:r>
            <a:r>
              <a:rPr lang="zh-CN" altLang="en-US" smtClean="0">
                <a:latin typeface="楷体_GB2312" pitchFamily="49" charset="-122"/>
              </a:rPr>
              <a:t>的数据写入</a:t>
            </a:r>
            <a:r>
              <a:rPr lang="en-US" altLang="zh-CN" smtClean="0">
                <a:latin typeface="楷体_GB2312" pitchFamily="49" charset="-122"/>
              </a:rPr>
              <a:t>Cache</a:t>
            </a:r>
            <a:r>
              <a:rPr lang="zh-CN" altLang="en-US" smtClean="0">
                <a:latin typeface="楷体_GB2312" pitchFamily="49" charset="-122"/>
              </a:rPr>
              <a:t>时，同时也写入主存。</a:t>
            </a:r>
          </a:p>
          <a:p>
            <a:pPr lvl="1" eaLnBrk="1" hangingPunct="1">
              <a:lnSpc>
                <a:spcPct val="160000"/>
              </a:lnSpc>
              <a:spcBef>
                <a:spcPct val="10000"/>
              </a:spcBef>
            </a:pPr>
            <a:r>
              <a:rPr lang="en-US" altLang="zh-CN" smtClean="0">
                <a:solidFill>
                  <a:srgbClr val="FF0000"/>
                </a:solidFill>
                <a:latin typeface="楷体_GB2312" pitchFamily="49" charset="-122"/>
              </a:rPr>
              <a:t>(2)</a:t>
            </a:r>
            <a:r>
              <a:rPr lang="zh-CN" altLang="en-US" smtClean="0">
                <a:solidFill>
                  <a:srgbClr val="FF0000"/>
                </a:solidFill>
                <a:latin typeface="楷体_GB2312" pitchFamily="49" charset="-122"/>
              </a:rPr>
              <a:t>写回法，</a:t>
            </a:r>
            <a:r>
              <a:rPr lang="zh-CN" altLang="en-US" smtClean="0">
                <a:latin typeface="楷体_GB2312" pitchFamily="49" charset="-122"/>
              </a:rPr>
              <a:t>抵触修改法，</a:t>
            </a:r>
            <a:r>
              <a:rPr lang="en-US" altLang="zh-CN" smtClean="0">
                <a:latin typeface="楷体_GB2312" pitchFamily="49" charset="-122"/>
              </a:rPr>
              <a:t>WB(Write-Back)</a:t>
            </a:r>
          </a:p>
          <a:p>
            <a:pPr lvl="1" eaLnBrk="1" hangingPunct="1">
              <a:lnSpc>
                <a:spcPct val="160000"/>
              </a:lnSpc>
              <a:spcBef>
                <a:spcPct val="10000"/>
              </a:spcBef>
              <a:buFontTx/>
              <a:buNone/>
            </a:pPr>
            <a:r>
              <a:rPr lang="en-US" altLang="zh-CN" smtClean="0">
                <a:latin typeface="楷体_GB2312" pitchFamily="49" charset="-122"/>
              </a:rPr>
              <a:t>   CPU</a:t>
            </a:r>
            <a:r>
              <a:rPr lang="zh-CN" altLang="en-US" smtClean="0">
                <a:latin typeface="楷体_GB2312" pitchFamily="49" charset="-122"/>
              </a:rPr>
              <a:t>的数据只写入</a:t>
            </a:r>
            <a:r>
              <a:rPr lang="en-US" altLang="zh-CN" smtClean="0">
                <a:latin typeface="楷体_GB2312" pitchFamily="49" charset="-122"/>
              </a:rPr>
              <a:t>Cache</a:t>
            </a:r>
            <a:r>
              <a:rPr lang="zh-CN" altLang="en-US" smtClean="0">
                <a:latin typeface="楷体_GB2312" pitchFamily="49" charset="-122"/>
              </a:rPr>
              <a:t>，不写入主存，仅当替换时，才把修改过的</a:t>
            </a:r>
            <a:r>
              <a:rPr lang="en-US" altLang="zh-CN" smtClean="0">
                <a:latin typeface="楷体_GB2312" pitchFamily="49" charset="-122"/>
              </a:rPr>
              <a:t>Cache</a:t>
            </a:r>
            <a:r>
              <a:rPr lang="zh-CN" altLang="en-US" smtClean="0">
                <a:latin typeface="楷体_GB2312" pitchFamily="49" charset="-122"/>
              </a:rPr>
              <a:t>块写回主存。</a:t>
            </a:r>
          </a:p>
          <a:p>
            <a:pPr lvl="1" eaLnBrk="1" hangingPunct="1">
              <a:lnSpc>
                <a:spcPct val="160000"/>
              </a:lnSpc>
              <a:spcBef>
                <a:spcPct val="10000"/>
              </a:spcBef>
            </a:pPr>
            <a:r>
              <a:rPr lang="zh-CN" altLang="en-US" smtClean="0">
                <a:solidFill>
                  <a:srgbClr val="FF0000"/>
                </a:solidFill>
                <a:latin typeface="楷体_GB2312" pitchFamily="49" charset="-122"/>
              </a:rPr>
              <a:t>写回法</a:t>
            </a:r>
            <a:r>
              <a:rPr lang="zh-CN" altLang="en-US" smtClean="0">
                <a:solidFill>
                  <a:srgbClr val="0000FF"/>
                </a:solidFill>
                <a:latin typeface="楷体_GB2312" pitchFamily="49" charset="-122"/>
              </a:rPr>
              <a:t>与</a:t>
            </a:r>
            <a:r>
              <a:rPr lang="zh-CN" altLang="en-US" smtClean="0">
                <a:solidFill>
                  <a:srgbClr val="FF0000"/>
                </a:solidFill>
                <a:latin typeface="楷体_GB2312" pitchFamily="49" charset="-122"/>
              </a:rPr>
              <a:t>写直达法</a:t>
            </a:r>
            <a:r>
              <a:rPr lang="zh-CN" altLang="en-US" smtClean="0">
                <a:solidFill>
                  <a:srgbClr val="0000FF"/>
                </a:solidFill>
                <a:latin typeface="楷体_GB2312" pitchFamily="49" charset="-122"/>
              </a:rPr>
              <a:t>的优缺点比较：</a:t>
            </a:r>
            <a:endParaRPr lang="zh-CN" altLang="en-US" smtClean="0">
              <a:latin typeface="楷体_GB2312" pitchFamily="49" charset="-122"/>
            </a:endParaRPr>
          </a:p>
          <a:p>
            <a:pPr lvl="2" eaLnBrk="1" hangingPunct="1">
              <a:lnSpc>
                <a:spcPct val="160000"/>
              </a:lnSpc>
              <a:spcBef>
                <a:spcPct val="10000"/>
              </a:spcBef>
            </a:pPr>
            <a:r>
              <a:rPr lang="en-US" altLang="zh-CN" smtClean="0">
                <a:solidFill>
                  <a:srgbClr val="0000FF"/>
                </a:solidFill>
                <a:latin typeface="楷体_GB2312" pitchFamily="49" charset="-122"/>
              </a:rPr>
              <a:t>(1)</a:t>
            </a:r>
            <a:r>
              <a:rPr lang="zh-CN" altLang="en-US" smtClean="0">
                <a:solidFill>
                  <a:srgbClr val="0000FF"/>
                </a:solidFill>
                <a:latin typeface="楷体_GB2312" pitchFamily="49" charset="-122"/>
              </a:rPr>
              <a:t>可靠性，写直达法优于写回法。</a:t>
            </a:r>
          </a:p>
          <a:p>
            <a:pPr lvl="3" eaLnBrk="1" hangingPunct="1">
              <a:lnSpc>
                <a:spcPct val="160000"/>
              </a:lnSpc>
              <a:spcBef>
                <a:spcPct val="10000"/>
              </a:spcBef>
            </a:pPr>
            <a:r>
              <a:rPr lang="zh-CN" altLang="en-US" smtClean="0">
                <a:latin typeface="楷体_GB2312" pitchFamily="49" charset="-122"/>
              </a:rPr>
              <a:t>写直达法能够始终保证</a:t>
            </a:r>
            <a:r>
              <a:rPr lang="en-US" altLang="zh-CN" smtClean="0">
                <a:latin typeface="楷体_GB2312" pitchFamily="49" charset="-122"/>
              </a:rPr>
              <a:t>Cache</a:t>
            </a:r>
            <a:r>
              <a:rPr lang="zh-CN" altLang="en-US" smtClean="0">
                <a:latin typeface="楷体_GB2312" pitchFamily="49" charset="-122"/>
              </a:rPr>
              <a:t>是主存的副本。</a:t>
            </a:r>
          </a:p>
          <a:p>
            <a:pPr lvl="3" eaLnBrk="1" hangingPunct="1">
              <a:lnSpc>
                <a:spcPct val="160000"/>
              </a:lnSpc>
              <a:spcBef>
                <a:spcPct val="10000"/>
              </a:spcBef>
            </a:pPr>
            <a:r>
              <a:rPr lang="zh-CN" altLang="en-US" smtClean="0">
                <a:latin typeface="楷体_GB2312" pitchFamily="49" charset="-122"/>
              </a:rPr>
              <a:t>如果</a:t>
            </a:r>
            <a:r>
              <a:rPr lang="en-US" altLang="zh-CN" smtClean="0">
                <a:latin typeface="楷体_GB2312" pitchFamily="49" charset="-122"/>
              </a:rPr>
              <a:t>Cache</a:t>
            </a:r>
            <a:r>
              <a:rPr lang="zh-CN" altLang="en-US" smtClean="0">
                <a:latin typeface="楷体_GB2312" pitchFamily="49" charset="-122"/>
              </a:rPr>
              <a:t>发生错误，可以从主存得到纠正。</a:t>
            </a:r>
          </a:p>
        </p:txBody>
      </p:sp>
      <p:sp>
        <p:nvSpPr>
          <p:cNvPr id="388101" name="Rectangle 3"/>
          <p:cNvSpPr>
            <a:spLocks noGrp="1" noChangeArrowheads="1"/>
          </p:cNvSpPr>
          <p:nvPr>
            <p:ph type="title"/>
          </p:nvPr>
        </p:nvSpPr>
        <p:spPr>
          <a:xfrm>
            <a:off x="442913" y="452438"/>
            <a:ext cx="8305800" cy="600075"/>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的一致性</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AA090A83-AE6A-47AA-8B1A-201972B5755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178</a:t>
            </a:fld>
            <a:endParaRPr lang="en-US" altLang="zh-CN"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4" name="Rectangle 2"/>
          <p:cNvSpPr>
            <a:spLocks noGrp="1" noChangeArrowheads="1"/>
          </p:cNvSpPr>
          <p:nvPr>
            <p:ph type="body" idx="1"/>
          </p:nvPr>
        </p:nvSpPr>
        <p:spPr>
          <a:xfrm>
            <a:off x="381000" y="1196975"/>
            <a:ext cx="8610600" cy="5280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75000"/>
              </a:lnSpc>
              <a:spcBef>
                <a:spcPct val="5000"/>
              </a:spcBef>
            </a:pPr>
            <a:r>
              <a:rPr lang="en-US" altLang="zh-CN" dirty="0" smtClean="0">
                <a:solidFill>
                  <a:srgbClr val="0000FF"/>
                </a:solidFill>
                <a:latin typeface="楷体_GB2312" pitchFamily="49" charset="-122"/>
              </a:rPr>
              <a:t>(2)</a:t>
            </a:r>
            <a:r>
              <a:rPr lang="zh-CN" altLang="en-US" dirty="0" smtClean="0">
                <a:solidFill>
                  <a:srgbClr val="0000FF"/>
                </a:solidFill>
                <a:latin typeface="楷体_GB2312" pitchFamily="49" charset="-122"/>
              </a:rPr>
              <a:t>与主存的通信量，写回法少于写直达法。</a:t>
            </a:r>
          </a:p>
          <a:p>
            <a:pPr lvl="1" eaLnBrk="1" hangingPunct="1">
              <a:lnSpc>
                <a:spcPct val="175000"/>
              </a:lnSpc>
              <a:spcBef>
                <a:spcPct val="5000"/>
              </a:spcBef>
            </a:pPr>
            <a:r>
              <a:rPr lang="zh-CN" altLang="en-US" dirty="0" smtClean="0">
                <a:latin typeface="楷体_GB2312" pitchFamily="49" charset="-122"/>
              </a:rPr>
              <a:t>对于写回法：</a:t>
            </a:r>
          </a:p>
          <a:p>
            <a:pPr lvl="2" eaLnBrk="1" hangingPunct="1">
              <a:lnSpc>
                <a:spcPct val="175000"/>
              </a:lnSpc>
              <a:spcBef>
                <a:spcPct val="5000"/>
              </a:spcBef>
            </a:pPr>
            <a:r>
              <a:rPr lang="zh-CN" altLang="en-US" dirty="0" smtClean="0">
                <a:latin typeface="楷体_GB2312" pitchFamily="49" charset="-122"/>
              </a:rPr>
              <a:t>大多数操作只需要写</a:t>
            </a:r>
            <a:r>
              <a:rPr lang="en-US" altLang="zh-CN" dirty="0" smtClean="0">
                <a:latin typeface="楷体_GB2312" pitchFamily="49" charset="-122"/>
              </a:rPr>
              <a:t>Cache</a:t>
            </a:r>
            <a:r>
              <a:rPr lang="zh-CN" altLang="en-US" dirty="0" smtClean="0">
                <a:latin typeface="楷体_GB2312" pitchFamily="49" charset="-122"/>
              </a:rPr>
              <a:t>，不需要写主存。</a:t>
            </a:r>
          </a:p>
          <a:p>
            <a:pPr lvl="2" eaLnBrk="1" hangingPunct="1">
              <a:lnSpc>
                <a:spcPct val="175000"/>
              </a:lnSpc>
              <a:spcBef>
                <a:spcPct val="5000"/>
              </a:spcBef>
            </a:pPr>
            <a:r>
              <a:rPr lang="zh-CN" altLang="en-US" dirty="0" smtClean="0">
                <a:latin typeface="楷体_GB2312" pitchFamily="49" charset="-122"/>
              </a:rPr>
              <a:t>当发生块失效时，可能要写一个块到主存。</a:t>
            </a:r>
          </a:p>
          <a:p>
            <a:pPr lvl="2" eaLnBrk="1" hangingPunct="1">
              <a:lnSpc>
                <a:spcPct val="175000"/>
              </a:lnSpc>
              <a:spcBef>
                <a:spcPct val="5000"/>
              </a:spcBef>
            </a:pPr>
            <a:r>
              <a:rPr lang="zh-CN" altLang="en-US" dirty="0" smtClean="0">
                <a:latin typeface="楷体_GB2312" pitchFamily="49" charset="-122"/>
              </a:rPr>
              <a:t>即使是读操作，也可能要写一个块到主存。</a:t>
            </a:r>
          </a:p>
          <a:p>
            <a:pPr lvl="1" eaLnBrk="1" hangingPunct="1">
              <a:lnSpc>
                <a:spcPct val="175000"/>
              </a:lnSpc>
              <a:spcBef>
                <a:spcPct val="5000"/>
              </a:spcBef>
            </a:pPr>
            <a:r>
              <a:rPr lang="zh-CN" altLang="en-US" dirty="0" smtClean="0">
                <a:latin typeface="楷体_GB2312" pitchFamily="49" charset="-122"/>
              </a:rPr>
              <a:t>对于写直达法：</a:t>
            </a:r>
          </a:p>
          <a:p>
            <a:pPr lvl="2" eaLnBrk="1" hangingPunct="1">
              <a:lnSpc>
                <a:spcPct val="175000"/>
              </a:lnSpc>
              <a:spcBef>
                <a:spcPct val="5000"/>
              </a:spcBef>
            </a:pPr>
            <a:r>
              <a:rPr lang="zh-CN" altLang="en-US" dirty="0" smtClean="0">
                <a:latin typeface="楷体_GB2312" pitchFamily="49" charset="-122"/>
              </a:rPr>
              <a:t>每次写操作，必须写、且只写一个字到主存。</a:t>
            </a:r>
          </a:p>
          <a:p>
            <a:pPr lvl="2" eaLnBrk="1" hangingPunct="1">
              <a:lnSpc>
                <a:spcPct val="175000"/>
              </a:lnSpc>
              <a:spcBef>
                <a:spcPct val="5000"/>
              </a:spcBef>
            </a:pPr>
            <a:r>
              <a:rPr lang="zh-CN" altLang="en-US" dirty="0" smtClean="0">
                <a:latin typeface="楷体_GB2312" pitchFamily="49" charset="-122"/>
              </a:rPr>
              <a:t>实际上：</a:t>
            </a:r>
          </a:p>
          <a:p>
            <a:pPr lvl="3" eaLnBrk="1" hangingPunct="1">
              <a:lnSpc>
                <a:spcPct val="175000"/>
              </a:lnSpc>
              <a:spcBef>
                <a:spcPct val="5000"/>
              </a:spcBef>
            </a:pPr>
            <a:r>
              <a:rPr lang="zh-CN" altLang="en-US" dirty="0" smtClean="0">
                <a:latin typeface="楷体_GB2312" pitchFamily="49" charset="-122"/>
              </a:rPr>
              <a:t>写直达法的写次数很多、每次只写一个字；</a:t>
            </a:r>
          </a:p>
          <a:p>
            <a:pPr lvl="3" eaLnBrk="1" hangingPunct="1">
              <a:lnSpc>
                <a:spcPct val="175000"/>
              </a:lnSpc>
              <a:spcBef>
                <a:spcPct val="5000"/>
              </a:spcBef>
            </a:pPr>
            <a:r>
              <a:rPr lang="zh-CN" altLang="en-US" dirty="0" smtClean="0">
                <a:latin typeface="楷体_GB2312" pitchFamily="49" charset="-122"/>
              </a:rPr>
              <a:t>写回法是的写次数很少、每次要写一个块。</a:t>
            </a:r>
          </a:p>
        </p:txBody>
      </p:sp>
      <p:sp>
        <p:nvSpPr>
          <p:cNvPr id="389125" name="Rectangle 3"/>
          <p:cNvSpPr>
            <a:spLocks noGrp="1" noChangeArrowheads="1"/>
          </p:cNvSpPr>
          <p:nvPr>
            <p:ph type="title"/>
          </p:nvPr>
        </p:nvSpPr>
        <p:spPr>
          <a:xfrm>
            <a:off x="442913" y="452438"/>
            <a:ext cx="8305800" cy="600075"/>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的一致性</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3640FB5-A48E-4810-8D0B-1328111A39C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179</a:t>
            </a:fld>
            <a:endParaRPr lang="en-US" altLang="zh-C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pic>
        <p:nvPicPr>
          <p:cNvPr id="2" name="图片 1"/>
          <p:cNvPicPr>
            <a:picLocks noChangeAspect="1"/>
          </p:cNvPicPr>
          <p:nvPr/>
        </p:nvPicPr>
        <p:blipFill>
          <a:blip r:embed="rId3"/>
          <a:stretch>
            <a:fillRect/>
          </a:stretch>
        </p:blipFill>
        <p:spPr>
          <a:xfrm>
            <a:off x="323528" y="1178248"/>
            <a:ext cx="1582156" cy="1564445"/>
          </a:xfrm>
          <a:prstGeom prst="rect">
            <a:avLst/>
          </a:prstGeom>
        </p:spPr>
      </p:pic>
      <p:pic>
        <p:nvPicPr>
          <p:cNvPr id="5" name="图片 4"/>
          <p:cNvPicPr>
            <a:picLocks noChangeAspect="1"/>
          </p:cNvPicPr>
          <p:nvPr/>
        </p:nvPicPr>
        <p:blipFill>
          <a:blip r:embed="rId4"/>
          <a:stretch>
            <a:fillRect/>
          </a:stretch>
        </p:blipFill>
        <p:spPr>
          <a:xfrm>
            <a:off x="2430565" y="1222460"/>
            <a:ext cx="1812395" cy="1534928"/>
          </a:xfrm>
          <a:prstGeom prst="rect">
            <a:avLst/>
          </a:prstGeom>
        </p:spPr>
      </p:pic>
      <p:pic>
        <p:nvPicPr>
          <p:cNvPr id="6" name="图片 5"/>
          <p:cNvPicPr>
            <a:picLocks noChangeAspect="1"/>
          </p:cNvPicPr>
          <p:nvPr/>
        </p:nvPicPr>
        <p:blipFill>
          <a:blip r:embed="rId5"/>
          <a:stretch>
            <a:fillRect/>
          </a:stretch>
        </p:blipFill>
        <p:spPr>
          <a:xfrm>
            <a:off x="4800581" y="1188906"/>
            <a:ext cx="1912425" cy="1612672"/>
          </a:xfrm>
          <a:prstGeom prst="rect">
            <a:avLst/>
          </a:prstGeom>
        </p:spPr>
      </p:pic>
      <p:pic>
        <p:nvPicPr>
          <p:cNvPr id="7" name="图片 6"/>
          <p:cNvPicPr>
            <a:picLocks noChangeAspect="1"/>
          </p:cNvPicPr>
          <p:nvPr/>
        </p:nvPicPr>
        <p:blipFill>
          <a:blip r:embed="rId6"/>
          <a:stretch>
            <a:fillRect/>
          </a:stretch>
        </p:blipFill>
        <p:spPr>
          <a:xfrm>
            <a:off x="7274538" y="1197230"/>
            <a:ext cx="1610650" cy="1693411"/>
          </a:xfrm>
          <a:prstGeom prst="rect">
            <a:avLst/>
          </a:prstGeom>
        </p:spPr>
      </p:pic>
      <p:pic>
        <p:nvPicPr>
          <p:cNvPr id="8" name="图片 7"/>
          <p:cNvPicPr>
            <a:picLocks noChangeAspect="1"/>
          </p:cNvPicPr>
          <p:nvPr/>
        </p:nvPicPr>
        <p:blipFill>
          <a:blip r:embed="rId7"/>
          <a:stretch>
            <a:fillRect/>
          </a:stretch>
        </p:blipFill>
        <p:spPr>
          <a:xfrm>
            <a:off x="78328" y="2948140"/>
            <a:ext cx="4512600" cy="3549545"/>
          </a:xfrm>
          <a:prstGeom prst="rect">
            <a:avLst/>
          </a:prstGeom>
        </p:spPr>
      </p:pic>
      <p:sp>
        <p:nvSpPr>
          <p:cNvPr id="12" name="矩形 11"/>
          <p:cNvSpPr/>
          <p:nvPr/>
        </p:nvSpPr>
        <p:spPr>
          <a:xfrm>
            <a:off x="4493672" y="3025965"/>
            <a:ext cx="4572000" cy="2806922"/>
          </a:xfrm>
          <a:prstGeom prst="rect">
            <a:avLst/>
          </a:prstGeom>
        </p:spPr>
        <p:txBody>
          <a:bodyPr>
            <a:spAutoFit/>
          </a:bodyPr>
          <a:lstStyle/>
          <a:p>
            <a:pPr algn="l"/>
            <a:r>
              <a:rPr lang="en-US" altLang="zh-CN" b="0" dirty="0">
                <a:solidFill>
                  <a:srgbClr val="000000"/>
                </a:solidFill>
                <a:latin typeface="Times New Roman" panose="02020603050405020304" pitchFamily="18" charset="0"/>
                <a:cs typeface="Times New Roman" panose="02020603050405020304" pitchFamily="18" charset="0"/>
              </a:rPr>
              <a:t>Keep very frequently used books on book shelf, but also keep </a:t>
            </a:r>
            <a:r>
              <a:rPr lang="en-US" altLang="zh-CN" b="0" dirty="0" smtClean="0">
                <a:solidFill>
                  <a:srgbClr val="000000"/>
                </a:solidFill>
                <a:latin typeface="Times New Roman" panose="02020603050405020304" pitchFamily="18" charset="0"/>
                <a:cs typeface="Times New Roman" panose="02020603050405020304" pitchFamily="18" charset="0"/>
              </a:rPr>
              <a:t>books that </a:t>
            </a:r>
            <a:r>
              <a:rPr lang="en-US" altLang="zh-CN" b="0" dirty="0">
                <a:solidFill>
                  <a:srgbClr val="000000"/>
                </a:solidFill>
                <a:latin typeface="Times New Roman" panose="02020603050405020304" pitchFamily="18" charset="0"/>
                <a:cs typeface="Times New Roman" panose="02020603050405020304" pitchFamily="18" charset="0"/>
              </a:rPr>
              <a:t>have recently been checked out in the library before </a:t>
            </a:r>
            <a:r>
              <a:rPr lang="en-US" altLang="zh-CN" b="0" dirty="0" smtClean="0">
                <a:solidFill>
                  <a:srgbClr val="000000"/>
                </a:solidFill>
                <a:latin typeface="Times New Roman" panose="02020603050405020304" pitchFamily="18" charset="0"/>
                <a:cs typeface="Times New Roman" panose="02020603050405020304" pitchFamily="18" charset="0"/>
              </a:rPr>
              <a:t>moving them </a:t>
            </a:r>
            <a:r>
              <a:rPr lang="en-US" altLang="zh-CN" b="0" dirty="0">
                <a:solidFill>
                  <a:srgbClr val="000000"/>
                </a:solidFill>
                <a:latin typeface="Times New Roman" panose="02020603050405020304" pitchFamily="18" charset="0"/>
                <a:cs typeface="Times New Roman" panose="02020603050405020304" pitchFamily="18" charset="0"/>
              </a:rPr>
              <a:t>back to long-term storage in the warehouse</a:t>
            </a:r>
          </a:p>
          <a:p>
            <a:pPr algn="l"/>
            <a:r>
              <a:rPr lang="en-US" altLang="zh-CN" b="0" dirty="0">
                <a:solidFill>
                  <a:srgbClr val="000000"/>
                </a:solidFill>
                <a:latin typeface="Times New Roman" panose="02020603050405020304" pitchFamily="18" charset="0"/>
                <a:cs typeface="Times New Roman" panose="02020603050405020304" pitchFamily="18" charset="0"/>
              </a:rPr>
              <a:t>• We have created a “book storage hierarchy”</a:t>
            </a:r>
          </a:p>
          <a:p>
            <a:pPr algn="l"/>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dirty="0">
                <a:solidFill>
                  <a:srgbClr val="B11818"/>
                </a:solidFill>
                <a:latin typeface="Times New Roman" panose="02020603050405020304" pitchFamily="18" charset="0"/>
                <a:cs typeface="Times New Roman" panose="02020603050405020304" pitchFamily="18" charset="0"/>
              </a:rPr>
              <a:t>Book Shelf </a:t>
            </a:r>
            <a:r>
              <a:rPr lang="en-US" altLang="zh-CN" b="0" dirty="0">
                <a:solidFill>
                  <a:srgbClr val="000000"/>
                </a:solidFill>
                <a:latin typeface="Times New Roman" panose="02020603050405020304" pitchFamily="18" charset="0"/>
                <a:cs typeface="Times New Roman" panose="02020603050405020304" pitchFamily="18" charset="0"/>
              </a:rPr>
              <a:t>: low latency, low capacity</a:t>
            </a:r>
          </a:p>
          <a:p>
            <a:pPr algn="l"/>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dirty="0">
                <a:solidFill>
                  <a:srgbClr val="B11818"/>
                </a:solidFill>
                <a:latin typeface="Times New Roman" panose="02020603050405020304" pitchFamily="18" charset="0"/>
                <a:cs typeface="Times New Roman" panose="02020603050405020304" pitchFamily="18" charset="0"/>
              </a:rPr>
              <a:t>Library </a:t>
            </a:r>
            <a:r>
              <a:rPr lang="en-US" altLang="zh-CN" b="0" dirty="0">
                <a:solidFill>
                  <a:srgbClr val="000000"/>
                </a:solidFill>
                <a:latin typeface="Times New Roman" panose="02020603050405020304" pitchFamily="18" charset="0"/>
                <a:cs typeface="Times New Roman" panose="02020603050405020304" pitchFamily="18" charset="0"/>
              </a:rPr>
              <a:t>: high latency, high capacity</a:t>
            </a:r>
          </a:p>
          <a:p>
            <a:pPr algn="l"/>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dirty="0">
                <a:solidFill>
                  <a:srgbClr val="B11818"/>
                </a:solidFill>
                <a:latin typeface="Times New Roman" panose="02020603050405020304" pitchFamily="18" charset="0"/>
                <a:cs typeface="Times New Roman" panose="02020603050405020304" pitchFamily="18" charset="0"/>
              </a:rPr>
              <a:t>Warehouse </a:t>
            </a:r>
            <a:r>
              <a:rPr lang="en-US" altLang="zh-CN" b="0" dirty="0">
                <a:solidFill>
                  <a:srgbClr val="000000"/>
                </a:solidFill>
                <a:latin typeface="Times New Roman" panose="02020603050405020304" pitchFamily="18" charset="0"/>
                <a:cs typeface="Times New Roman" panose="02020603050405020304" pitchFamily="18" charset="0"/>
              </a:rPr>
              <a:t>: very high latency, very high capacity</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4538253" y="3026418"/>
            <a:ext cx="4572000" cy="2628412"/>
          </a:xfrm>
          <a:prstGeom prst="rect">
            <a:avLst/>
          </a:prstGeom>
        </p:spPr>
        <p:txBody>
          <a:bodyPr>
            <a:spAutoFit/>
          </a:bodyPr>
          <a:lstStyle/>
          <a:p>
            <a:pPr algn="l"/>
            <a:r>
              <a:rPr lang="en-US" altLang="zh-CN" sz="2000" b="0" dirty="0" smtClean="0">
                <a:solidFill>
                  <a:srgbClr val="000000"/>
                </a:solidFill>
                <a:latin typeface="Times New Roman" panose="02020603050405020304" pitchFamily="18" charset="0"/>
                <a:cs typeface="Times New Roman" panose="02020603050405020304" pitchFamily="18" charset="0"/>
              </a:rPr>
              <a:t>Some Technologies :Memory </a:t>
            </a:r>
            <a:r>
              <a:rPr lang="en-US" altLang="zh-CN" sz="2000" b="0" dirty="0">
                <a:solidFill>
                  <a:srgbClr val="000000"/>
                </a:solidFill>
                <a:latin typeface="Times New Roman" panose="02020603050405020304" pitchFamily="18" charset="0"/>
                <a:cs typeface="Times New Roman" panose="02020603050405020304" pitchFamily="18" charset="0"/>
              </a:rPr>
              <a:t>Translation, Protection, and Virtualization</a:t>
            </a:r>
          </a:p>
          <a:p>
            <a:pPr algn="l"/>
            <a:r>
              <a:rPr lang="en-US" altLang="zh-CN" sz="1600" b="0" dirty="0">
                <a:solidFill>
                  <a:srgbClr val="000000"/>
                </a:solidFill>
                <a:latin typeface="Times New Roman" panose="02020603050405020304" pitchFamily="18" charset="0"/>
                <a:cs typeface="Times New Roman" panose="02020603050405020304" pitchFamily="18" charset="0"/>
              </a:rPr>
              <a:t>Memory Management Unit (MMU)</a:t>
            </a:r>
          </a:p>
          <a:p>
            <a:pPr algn="l"/>
            <a:r>
              <a:rPr lang="en-US" altLang="zh-CN" sz="1600" b="0" dirty="0">
                <a:solidFill>
                  <a:srgbClr val="000000"/>
                </a:solidFill>
                <a:latin typeface="Times New Roman" panose="02020603050405020304" pitchFamily="18" charset="0"/>
                <a:cs typeface="Times New Roman" panose="02020603050405020304" pitchFamily="18" charset="0"/>
              </a:rPr>
              <a:t>• </a:t>
            </a:r>
            <a:r>
              <a:rPr lang="en-US" altLang="zh-CN" sz="1600" b="0" dirty="0">
                <a:solidFill>
                  <a:srgbClr val="B11818"/>
                </a:solidFill>
                <a:latin typeface="Times New Roman" panose="02020603050405020304" pitchFamily="18" charset="0"/>
                <a:cs typeface="Times New Roman" panose="02020603050405020304" pitchFamily="18" charset="0"/>
              </a:rPr>
              <a:t>Translation </a:t>
            </a:r>
            <a:r>
              <a:rPr lang="en-US" altLang="zh-CN" sz="1600" b="0" dirty="0">
                <a:solidFill>
                  <a:srgbClr val="000000"/>
                </a:solidFill>
                <a:latin typeface="Times New Roman" panose="02020603050405020304" pitchFamily="18" charset="0"/>
                <a:cs typeface="Times New Roman" panose="02020603050405020304" pitchFamily="18" charset="0"/>
              </a:rPr>
              <a:t>: mapping of virtual addresses to physical addresses</a:t>
            </a:r>
          </a:p>
          <a:p>
            <a:pPr algn="l"/>
            <a:r>
              <a:rPr lang="en-US" altLang="zh-CN" sz="1600" b="0" dirty="0">
                <a:solidFill>
                  <a:srgbClr val="000000"/>
                </a:solidFill>
                <a:latin typeface="Times New Roman" panose="02020603050405020304" pitchFamily="18" charset="0"/>
                <a:cs typeface="Times New Roman" panose="02020603050405020304" pitchFamily="18" charset="0"/>
              </a:rPr>
              <a:t>• </a:t>
            </a:r>
            <a:r>
              <a:rPr lang="en-US" altLang="zh-CN" sz="1600" b="0" dirty="0">
                <a:solidFill>
                  <a:srgbClr val="B11818"/>
                </a:solidFill>
                <a:latin typeface="Times New Roman" panose="02020603050405020304" pitchFamily="18" charset="0"/>
                <a:cs typeface="Times New Roman" panose="02020603050405020304" pitchFamily="18" charset="0"/>
              </a:rPr>
              <a:t>Protection </a:t>
            </a:r>
            <a:r>
              <a:rPr lang="en-US" altLang="zh-CN" sz="1600" b="0" dirty="0">
                <a:solidFill>
                  <a:srgbClr val="000000"/>
                </a:solidFill>
                <a:latin typeface="Times New Roman" panose="02020603050405020304" pitchFamily="18" charset="0"/>
                <a:cs typeface="Times New Roman" panose="02020603050405020304" pitchFamily="18" charset="0"/>
              </a:rPr>
              <a:t>: permission to access address in memory</a:t>
            </a:r>
          </a:p>
          <a:p>
            <a:pPr algn="l"/>
            <a:r>
              <a:rPr lang="en-US" altLang="zh-CN" sz="1600" b="0" dirty="0">
                <a:solidFill>
                  <a:srgbClr val="000000"/>
                </a:solidFill>
                <a:latin typeface="Times New Roman" panose="02020603050405020304" pitchFamily="18" charset="0"/>
                <a:cs typeface="Times New Roman" panose="02020603050405020304" pitchFamily="18" charset="0"/>
              </a:rPr>
              <a:t>• </a:t>
            </a:r>
            <a:r>
              <a:rPr lang="en-US" altLang="zh-CN" sz="1600" b="0" dirty="0">
                <a:solidFill>
                  <a:srgbClr val="B11818"/>
                </a:solidFill>
                <a:latin typeface="Times New Roman" panose="02020603050405020304" pitchFamily="18" charset="0"/>
                <a:cs typeface="Times New Roman" panose="02020603050405020304" pitchFamily="18" charset="0"/>
              </a:rPr>
              <a:t>Virtualization </a:t>
            </a:r>
            <a:r>
              <a:rPr lang="en-US" altLang="zh-CN" sz="1600" b="0" dirty="0">
                <a:solidFill>
                  <a:srgbClr val="000000"/>
                </a:solidFill>
                <a:latin typeface="Times New Roman" panose="02020603050405020304" pitchFamily="18" charset="0"/>
                <a:cs typeface="Times New Roman" panose="02020603050405020304" pitchFamily="18" charset="0"/>
              </a:rPr>
              <a:t>: transparent extension of memory space using disk</a:t>
            </a:r>
            <a:endParaRPr lang="zh-CN" altLang="en-US" sz="1600" b="0" dirty="0">
              <a:latin typeface="Times New Roman" panose="02020603050405020304" pitchFamily="18" charset="0"/>
              <a:cs typeface="Times New Roman" panose="02020603050405020304" pitchFamily="18" charset="0"/>
            </a:endParaRPr>
          </a:p>
        </p:txBody>
      </p:sp>
      <p:sp>
        <p:nvSpPr>
          <p:cNvPr id="10" name="页脚占位符 9"/>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3" name="日期占位符 2"/>
          <p:cNvSpPr>
            <a:spLocks noGrp="1"/>
          </p:cNvSpPr>
          <p:nvPr>
            <p:ph type="dt" sz="half" idx="10"/>
          </p:nvPr>
        </p:nvSpPr>
        <p:spPr/>
        <p:txBody>
          <a:bodyPr/>
          <a:lstStyle/>
          <a:p>
            <a:pPr>
              <a:defRPr/>
            </a:pPr>
            <a:fld id="{878BBD1A-B4AB-4A7D-9483-A52E24FFB6A1}" type="datetime2">
              <a:rPr lang="zh-CN" altLang="en-US" smtClean="0"/>
              <a:t>2021年10月14日</a:t>
            </a:fld>
            <a:endParaRPr lang="en-US" altLang="zh-CN"/>
          </a:p>
        </p:txBody>
      </p:sp>
      <p:sp>
        <p:nvSpPr>
          <p:cNvPr id="14" name="灯片编号占位符 13"/>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a:t>
            </a:fld>
            <a:endParaRPr lang="en-US" altLang="zh-CN" dirty="0"/>
          </a:p>
        </p:txBody>
      </p:sp>
    </p:spTree>
    <p:extLst>
      <p:ext uri="{BB962C8B-B14F-4D97-AF65-F5344CB8AC3E}">
        <p14:creationId xmlns:p14="http://schemas.microsoft.com/office/powerpoint/2010/main" val="28569375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8" name="Rectangle 2"/>
          <p:cNvSpPr>
            <a:spLocks noGrp="1" noChangeArrowheads="1"/>
          </p:cNvSpPr>
          <p:nvPr>
            <p:ph type="body" idx="1"/>
          </p:nvPr>
        </p:nvSpPr>
        <p:spPr>
          <a:xfrm>
            <a:off x="395288" y="1196975"/>
            <a:ext cx="8497887" cy="50403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75000"/>
              </a:lnSpc>
              <a:spcBef>
                <a:spcPct val="10000"/>
              </a:spcBef>
            </a:pPr>
            <a:r>
              <a:rPr lang="zh-CN" altLang="en-US" sz="2000" smtClean="0">
                <a:solidFill>
                  <a:srgbClr val="0000FF"/>
                </a:solidFill>
                <a:latin typeface="楷体_GB2312" pitchFamily="49" charset="-122"/>
              </a:rPr>
              <a:t>举例说明：</a:t>
            </a:r>
          </a:p>
          <a:p>
            <a:pPr lvl="1" eaLnBrk="1" hangingPunct="1">
              <a:lnSpc>
                <a:spcPct val="175000"/>
              </a:lnSpc>
              <a:spcBef>
                <a:spcPct val="10000"/>
              </a:spcBef>
              <a:buFontTx/>
              <a:buNone/>
            </a:pPr>
            <a:r>
              <a:rPr lang="zh-CN" altLang="en-US" sz="1800" smtClean="0">
                <a:solidFill>
                  <a:srgbClr val="0000FF"/>
                </a:solidFill>
                <a:latin typeface="楷体_GB2312" pitchFamily="49" charset="-122"/>
              </a:rPr>
              <a:t>例：</a:t>
            </a:r>
            <a:r>
              <a:rPr lang="zh-CN" altLang="en-US" sz="1800" smtClean="0">
                <a:latin typeface="楷体_GB2312" pitchFamily="49" charset="-122"/>
              </a:rPr>
              <a:t>写操作占总访存次数的</a:t>
            </a:r>
            <a:r>
              <a:rPr lang="en-US" altLang="zh-CN" sz="1800" smtClean="0">
                <a:latin typeface="楷体_GB2312" pitchFamily="49" charset="-122"/>
              </a:rPr>
              <a:t>20</a:t>
            </a:r>
            <a:r>
              <a:rPr lang="zh-CN" altLang="en-US" sz="1800" smtClean="0">
                <a:latin typeface="楷体_GB2312" pitchFamily="49" charset="-122"/>
              </a:rPr>
              <a:t>％</a:t>
            </a:r>
            <a:r>
              <a:rPr lang="en-US" altLang="zh-CN" sz="1800" smtClean="0">
                <a:latin typeface="楷体_GB2312" pitchFamily="49" charset="-122"/>
              </a:rPr>
              <a:t>, Cache</a:t>
            </a:r>
            <a:r>
              <a:rPr lang="zh-CN" altLang="en-US" sz="1800" smtClean="0">
                <a:latin typeface="楷体_GB2312" pitchFamily="49" charset="-122"/>
              </a:rPr>
              <a:t>的命中率为</a:t>
            </a:r>
            <a:r>
              <a:rPr lang="en-US" altLang="zh-CN" sz="1800" smtClean="0">
                <a:latin typeface="楷体_GB2312" pitchFamily="49" charset="-122"/>
              </a:rPr>
              <a:t>99</a:t>
            </a:r>
            <a:r>
              <a:rPr lang="zh-CN" altLang="en-US" sz="1800" smtClean="0">
                <a:latin typeface="楷体_GB2312" pitchFamily="49" charset="-122"/>
              </a:rPr>
              <a:t>％，每块为</a:t>
            </a:r>
            <a:r>
              <a:rPr lang="en-US" altLang="zh-CN" sz="1800" smtClean="0">
                <a:latin typeface="楷体_GB2312" pitchFamily="49" charset="-122"/>
              </a:rPr>
              <a:t>4</a:t>
            </a:r>
            <a:r>
              <a:rPr lang="zh-CN" altLang="en-US" sz="1800" smtClean="0">
                <a:latin typeface="楷体_GB2312" pitchFamily="49" charset="-122"/>
              </a:rPr>
              <a:t>个字。当</a:t>
            </a:r>
            <a:r>
              <a:rPr lang="en-US" altLang="zh-CN" sz="1800" smtClean="0">
                <a:latin typeface="楷体_GB2312" pitchFamily="49" charset="-122"/>
              </a:rPr>
              <a:t>Cache</a:t>
            </a:r>
            <a:r>
              <a:rPr lang="zh-CN" altLang="en-US" sz="1800" smtClean="0">
                <a:latin typeface="楷体_GB2312" pitchFamily="49" charset="-122"/>
              </a:rPr>
              <a:t>发生块替换时，有</a:t>
            </a:r>
            <a:r>
              <a:rPr lang="en-US" altLang="zh-CN" sz="1800" smtClean="0">
                <a:latin typeface="楷体_GB2312" pitchFamily="49" charset="-122"/>
              </a:rPr>
              <a:t>30</a:t>
            </a:r>
            <a:r>
              <a:rPr lang="zh-CN" altLang="en-US" sz="1800" smtClean="0">
                <a:latin typeface="楷体_GB2312" pitchFamily="49" charset="-122"/>
              </a:rPr>
              <a:t>％块需要写回到主存，其余的块因为没有被修改过而不必写回主存。试比较写回法与写直达法的访存通信量。</a:t>
            </a:r>
          </a:p>
          <a:p>
            <a:pPr lvl="1" eaLnBrk="1" hangingPunct="1">
              <a:lnSpc>
                <a:spcPct val="175000"/>
              </a:lnSpc>
              <a:spcBef>
                <a:spcPct val="10000"/>
              </a:spcBef>
            </a:pPr>
            <a:r>
              <a:rPr lang="zh-CN" altLang="en-US" sz="1800" smtClean="0">
                <a:latin typeface="楷体_GB2312" pitchFamily="49" charset="-122"/>
              </a:rPr>
              <a:t>解：</a:t>
            </a:r>
          </a:p>
          <a:p>
            <a:pPr lvl="1" eaLnBrk="1" hangingPunct="1">
              <a:lnSpc>
                <a:spcPct val="175000"/>
              </a:lnSpc>
              <a:spcBef>
                <a:spcPct val="10000"/>
              </a:spcBef>
            </a:pPr>
            <a:r>
              <a:rPr lang="zh-CN" altLang="en-US" sz="1800" smtClean="0">
                <a:latin typeface="楷体_GB2312" pitchFamily="49" charset="-122"/>
              </a:rPr>
              <a:t>对于写直达法：</a:t>
            </a:r>
          </a:p>
          <a:p>
            <a:pPr lvl="2" eaLnBrk="1" hangingPunct="1">
              <a:lnSpc>
                <a:spcPct val="175000"/>
              </a:lnSpc>
              <a:spcBef>
                <a:spcPct val="10000"/>
              </a:spcBef>
            </a:pPr>
            <a:r>
              <a:rPr lang="zh-CN" altLang="en-US" sz="1400" smtClean="0">
                <a:latin typeface="楷体_GB2312" pitchFamily="49" charset="-122"/>
              </a:rPr>
              <a:t> </a:t>
            </a:r>
            <a:r>
              <a:rPr lang="zh-CN" altLang="en-US" sz="1600" smtClean="0">
                <a:latin typeface="楷体_GB2312" pitchFamily="49" charset="-122"/>
              </a:rPr>
              <a:t>写主存次数占总访存次数的</a:t>
            </a:r>
            <a:r>
              <a:rPr lang="en-US" altLang="zh-CN" sz="1600" smtClean="0">
                <a:latin typeface="楷体_GB2312" pitchFamily="49" charset="-122"/>
              </a:rPr>
              <a:t>20</a:t>
            </a:r>
            <a:r>
              <a:rPr lang="zh-CN" altLang="en-US" sz="1600" smtClean="0">
                <a:latin typeface="楷体_GB2312" pitchFamily="49" charset="-122"/>
              </a:rPr>
              <a:t>％，</a:t>
            </a:r>
          </a:p>
          <a:p>
            <a:pPr lvl="1" eaLnBrk="1" hangingPunct="1">
              <a:lnSpc>
                <a:spcPct val="175000"/>
              </a:lnSpc>
              <a:spcBef>
                <a:spcPct val="10000"/>
              </a:spcBef>
            </a:pPr>
            <a:r>
              <a:rPr lang="zh-CN" altLang="en-US" sz="1800" smtClean="0">
                <a:latin typeface="楷体_GB2312" pitchFamily="49" charset="-122"/>
              </a:rPr>
              <a:t>对于写回法：</a:t>
            </a:r>
          </a:p>
          <a:p>
            <a:pPr lvl="2" eaLnBrk="1" hangingPunct="1">
              <a:lnSpc>
                <a:spcPct val="175000"/>
              </a:lnSpc>
              <a:spcBef>
                <a:spcPct val="10000"/>
              </a:spcBef>
            </a:pPr>
            <a:r>
              <a:rPr lang="en-US" altLang="zh-CN" sz="1600" smtClean="0">
                <a:latin typeface="楷体_GB2312" pitchFamily="49" charset="-122"/>
              </a:rPr>
              <a:t>(1</a:t>
            </a:r>
            <a:r>
              <a:rPr lang="zh-CN" altLang="en-US" sz="1600" smtClean="0">
                <a:latin typeface="楷体_GB2312" pitchFamily="49" charset="-122"/>
              </a:rPr>
              <a:t>－</a:t>
            </a:r>
            <a:r>
              <a:rPr lang="en-US" altLang="zh-CN" sz="1600" smtClean="0">
                <a:latin typeface="楷体_GB2312" pitchFamily="49" charset="-122"/>
              </a:rPr>
              <a:t>99</a:t>
            </a:r>
            <a:r>
              <a:rPr lang="zh-CN" altLang="en-US" sz="1600" smtClean="0">
                <a:latin typeface="楷体_GB2312" pitchFamily="49" charset="-122"/>
              </a:rPr>
              <a:t>％</a:t>
            </a:r>
            <a:r>
              <a:rPr lang="en-US" altLang="zh-CN" sz="1600" smtClean="0">
                <a:latin typeface="楷体_GB2312" pitchFamily="49" charset="-122"/>
              </a:rPr>
              <a:t>)×30</a:t>
            </a:r>
            <a:r>
              <a:rPr lang="zh-CN" altLang="en-US" sz="1600" smtClean="0">
                <a:latin typeface="楷体_GB2312" pitchFamily="49" charset="-122"/>
              </a:rPr>
              <a:t>％</a:t>
            </a:r>
            <a:r>
              <a:rPr lang="en-US" altLang="zh-CN" sz="1600" smtClean="0">
                <a:latin typeface="楷体_GB2312" pitchFamily="49" charset="-122"/>
              </a:rPr>
              <a:t>×4</a:t>
            </a:r>
            <a:r>
              <a:rPr lang="zh-CN" altLang="en-US" sz="1600" smtClean="0">
                <a:latin typeface="楷体_GB2312" pitchFamily="49" charset="-122"/>
              </a:rPr>
              <a:t>＝</a:t>
            </a:r>
            <a:r>
              <a:rPr lang="en-US" altLang="zh-CN" sz="1600" smtClean="0">
                <a:latin typeface="楷体_GB2312" pitchFamily="49" charset="-122"/>
              </a:rPr>
              <a:t>1.2</a:t>
            </a:r>
            <a:r>
              <a:rPr lang="zh-CN" altLang="en-US" sz="1600" smtClean="0">
                <a:latin typeface="楷体_GB2312" pitchFamily="49" charset="-122"/>
              </a:rPr>
              <a:t>％。</a:t>
            </a:r>
          </a:p>
          <a:p>
            <a:pPr lvl="1" eaLnBrk="1" hangingPunct="1">
              <a:lnSpc>
                <a:spcPct val="175000"/>
              </a:lnSpc>
              <a:spcBef>
                <a:spcPct val="10000"/>
              </a:spcBef>
            </a:pPr>
            <a:r>
              <a:rPr lang="zh-CN" altLang="en-US" sz="1800" smtClean="0">
                <a:latin typeface="楷体_GB2312" pitchFamily="49" charset="-122"/>
              </a:rPr>
              <a:t>因此，</a:t>
            </a:r>
            <a:r>
              <a:rPr lang="zh-CN" altLang="en-US" sz="1800" smtClean="0">
                <a:solidFill>
                  <a:srgbClr val="FF0000"/>
                </a:solidFill>
                <a:latin typeface="楷体_GB2312" pitchFamily="49" charset="-122"/>
              </a:rPr>
              <a:t>与主存的通信量，写回法要比写直达法少</a:t>
            </a:r>
            <a:r>
              <a:rPr lang="en-US" altLang="zh-CN" sz="1800" smtClean="0">
                <a:solidFill>
                  <a:srgbClr val="FF0000"/>
                </a:solidFill>
                <a:latin typeface="楷体_GB2312" pitchFamily="49" charset="-122"/>
              </a:rPr>
              <a:t>10</a:t>
            </a:r>
            <a:r>
              <a:rPr lang="zh-CN" altLang="en-US" sz="1800" smtClean="0">
                <a:solidFill>
                  <a:srgbClr val="FF0000"/>
                </a:solidFill>
                <a:latin typeface="楷体_GB2312" pitchFamily="49" charset="-122"/>
              </a:rPr>
              <a:t>多倍。</a:t>
            </a:r>
          </a:p>
        </p:txBody>
      </p:sp>
      <p:sp>
        <p:nvSpPr>
          <p:cNvPr id="390149" name="Rectangle 3"/>
          <p:cNvSpPr>
            <a:spLocks noGrp="1" noChangeArrowheads="1"/>
          </p:cNvSpPr>
          <p:nvPr>
            <p:ph type="title"/>
          </p:nvPr>
        </p:nvSpPr>
        <p:spPr>
          <a:xfrm>
            <a:off x="442913" y="452438"/>
            <a:ext cx="8305800" cy="600075"/>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的一致性</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6F8E6F9-2CD0-4211-9D68-5032BE92398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180</a:t>
            </a:fld>
            <a:endParaRPr lang="en-US" altLang="zh-CN"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2" name="Rectangle 2"/>
          <p:cNvSpPr>
            <a:spLocks noGrp="1" noChangeArrowheads="1"/>
          </p:cNvSpPr>
          <p:nvPr>
            <p:ph type="body" idx="1"/>
          </p:nvPr>
        </p:nvSpPr>
        <p:spPr>
          <a:xfrm>
            <a:off x="381000" y="1268413"/>
            <a:ext cx="8458200" cy="4979987"/>
          </a:xfrm>
        </p:spPr>
        <p:txBody>
          <a:bodyPr/>
          <a:lstStyle/>
          <a:p>
            <a:pPr eaLnBrk="1" hangingPunct="1">
              <a:lnSpc>
                <a:spcPct val="195000"/>
              </a:lnSpc>
              <a:spcBef>
                <a:spcPct val="5000"/>
              </a:spcBef>
            </a:pPr>
            <a:r>
              <a:rPr lang="en-US" altLang="zh-CN" smtClean="0">
                <a:solidFill>
                  <a:srgbClr val="0000FF"/>
                </a:solidFill>
                <a:latin typeface="楷体_GB2312" pitchFamily="49" charset="-122"/>
              </a:rPr>
              <a:t>(3)</a:t>
            </a:r>
            <a:r>
              <a:rPr lang="zh-CN" altLang="en-US" smtClean="0">
                <a:solidFill>
                  <a:srgbClr val="0000FF"/>
                </a:solidFill>
                <a:latin typeface="楷体_GB2312" pitchFamily="49" charset="-122"/>
              </a:rPr>
              <a:t>控制的复杂性</a:t>
            </a:r>
            <a:r>
              <a:rPr lang="en-US" altLang="zh-CN" smtClean="0">
                <a:solidFill>
                  <a:srgbClr val="0000FF"/>
                </a:solidFill>
                <a:latin typeface="楷体_GB2312" pitchFamily="49" charset="-122"/>
              </a:rPr>
              <a:t>, </a:t>
            </a:r>
            <a:r>
              <a:rPr lang="zh-CN" altLang="en-US" smtClean="0">
                <a:solidFill>
                  <a:srgbClr val="0000FF"/>
                </a:solidFill>
                <a:latin typeface="楷体_GB2312" pitchFamily="49" charset="-122"/>
              </a:rPr>
              <a:t>写直达法比写回法简单。</a:t>
            </a:r>
          </a:p>
          <a:p>
            <a:pPr lvl="1" eaLnBrk="1" hangingPunct="1">
              <a:lnSpc>
                <a:spcPct val="195000"/>
              </a:lnSpc>
              <a:spcBef>
                <a:spcPct val="5000"/>
              </a:spcBef>
            </a:pPr>
            <a:r>
              <a:rPr lang="zh-CN" altLang="en-US" smtClean="0">
                <a:latin typeface="楷体_GB2312" pitchFamily="49" charset="-122"/>
              </a:rPr>
              <a:t>对于写回法：</a:t>
            </a:r>
          </a:p>
          <a:p>
            <a:pPr lvl="2" eaLnBrk="1" hangingPunct="1">
              <a:lnSpc>
                <a:spcPct val="195000"/>
              </a:lnSpc>
              <a:spcBef>
                <a:spcPct val="5000"/>
              </a:spcBef>
            </a:pPr>
            <a:r>
              <a:rPr lang="zh-CN" altLang="en-US" smtClean="0">
                <a:latin typeface="楷体_GB2312" pitchFamily="49" charset="-122"/>
              </a:rPr>
              <a:t>要为每块设置一个修改位，而且要对修改位进行管理；</a:t>
            </a:r>
          </a:p>
          <a:p>
            <a:pPr lvl="2" eaLnBrk="1" hangingPunct="1">
              <a:lnSpc>
                <a:spcPct val="195000"/>
              </a:lnSpc>
              <a:spcBef>
                <a:spcPct val="5000"/>
              </a:spcBef>
            </a:pPr>
            <a:r>
              <a:rPr lang="zh-CN" altLang="en-US" smtClean="0">
                <a:latin typeface="楷体_GB2312" pitchFamily="49" charset="-122"/>
              </a:rPr>
              <a:t>为了保证</a:t>
            </a:r>
            <a:r>
              <a:rPr lang="en-US" altLang="zh-CN" smtClean="0">
                <a:latin typeface="楷体_GB2312" pitchFamily="49" charset="-122"/>
              </a:rPr>
              <a:t>Cache</a:t>
            </a:r>
            <a:r>
              <a:rPr lang="zh-CN" altLang="en-US" smtClean="0">
                <a:latin typeface="楷体_GB2312" pitchFamily="49" charset="-122"/>
              </a:rPr>
              <a:t>的正确性，通常要采用比较复杂的校验方式或校正方式。</a:t>
            </a:r>
          </a:p>
          <a:p>
            <a:pPr lvl="1" eaLnBrk="1" hangingPunct="1">
              <a:lnSpc>
                <a:spcPct val="195000"/>
              </a:lnSpc>
              <a:spcBef>
                <a:spcPct val="5000"/>
              </a:spcBef>
            </a:pPr>
            <a:r>
              <a:rPr lang="zh-CN" altLang="en-US" smtClean="0">
                <a:latin typeface="楷体_GB2312" pitchFamily="49" charset="-122"/>
              </a:rPr>
              <a:t>对于写直达法：</a:t>
            </a:r>
          </a:p>
          <a:p>
            <a:pPr lvl="2" eaLnBrk="1" hangingPunct="1">
              <a:lnSpc>
                <a:spcPct val="195000"/>
              </a:lnSpc>
              <a:spcBef>
                <a:spcPct val="5000"/>
              </a:spcBef>
            </a:pPr>
            <a:r>
              <a:rPr lang="zh-CN" altLang="en-US" smtClean="0">
                <a:latin typeface="楷体_GB2312" pitchFamily="49" charset="-122"/>
              </a:rPr>
              <a:t>不需要设置修改位；</a:t>
            </a:r>
          </a:p>
          <a:p>
            <a:pPr lvl="2" eaLnBrk="1" hangingPunct="1">
              <a:lnSpc>
                <a:spcPct val="195000"/>
              </a:lnSpc>
              <a:spcBef>
                <a:spcPct val="5000"/>
              </a:spcBef>
            </a:pPr>
            <a:r>
              <a:rPr lang="zh-CN" altLang="en-US" smtClean="0">
                <a:latin typeface="楷体_GB2312" pitchFamily="49" charset="-122"/>
              </a:rPr>
              <a:t>只需要采用简单的奇偶校验即可。由于</a:t>
            </a:r>
            <a:r>
              <a:rPr lang="en-US" altLang="zh-CN" smtClean="0">
                <a:latin typeface="楷体_GB2312" pitchFamily="49" charset="-122"/>
              </a:rPr>
              <a:t>Cache</a:t>
            </a:r>
            <a:r>
              <a:rPr lang="zh-CN" altLang="en-US" smtClean="0">
                <a:latin typeface="楷体_GB2312" pitchFamily="49" charset="-122"/>
              </a:rPr>
              <a:t>始终是主存的副本，</a:t>
            </a:r>
            <a:r>
              <a:rPr lang="en-US" altLang="zh-CN" smtClean="0">
                <a:latin typeface="楷体_GB2312" pitchFamily="49" charset="-122"/>
              </a:rPr>
              <a:t>Cache</a:t>
            </a:r>
            <a:r>
              <a:rPr lang="zh-CN" altLang="en-US" smtClean="0">
                <a:latin typeface="楷体_GB2312" pitchFamily="49" charset="-122"/>
              </a:rPr>
              <a:t>一旦有错误可以从主存得到纠正。</a:t>
            </a:r>
          </a:p>
        </p:txBody>
      </p:sp>
      <p:sp>
        <p:nvSpPr>
          <p:cNvPr id="391173" name="Rectangle 3"/>
          <p:cNvSpPr>
            <a:spLocks noGrp="1" noChangeArrowheads="1"/>
          </p:cNvSpPr>
          <p:nvPr>
            <p:ph type="title"/>
          </p:nvPr>
        </p:nvSpPr>
        <p:spPr>
          <a:xfrm>
            <a:off x="442913" y="452438"/>
            <a:ext cx="8305800" cy="600075"/>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的一致性</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9B06943-D8E1-49A5-88C6-1CC50EE6C4B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181</a:t>
            </a:fld>
            <a:endParaRPr lang="en-US" altLang="zh-CN"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6" name="Rectangle 2"/>
          <p:cNvSpPr>
            <a:spLocks noGrp="1" noChangeArrowheads="1"/>
          </p:cNvSpPr>
          <p:nvPr>
            <p:ph type="body" idx="1"/>
          </p:nvPr>
        </p:nvSpPr>
        <p:spPr>
          <a:xfrm>
            <a:off x="381000" y="1268413"/>
            <a:ext cx="8458200" cy="5132387"/>
          </a:xfrm>
        </p:spPr>
        <p:txBody>
          <a:bodyPr/>
          <a:lstStyle/>
          <a:p>
            <a:pPr eaLnBrk="1" hangingPunct="1">
              <a:lnSpc>
                <a:spcPct val="195000"/>
              </a:lnSpc>
              <a:spcBef>
                <a:spcPct val="5000"/>
              </a:spcBef>
            </a:pPr>
            <a:r>
              <a:rPr lang="en-US" altLang="zh-CN" smtClean="0">
                <a:solidFill>
                  <a:srgbClr val="0000FF"/>
                </a:solidFill>
                <a:latin typeface="楷体_GB2312" pitchFamily="49" charset="-122"/>
              </a:rPr>
              <a:t>(4)</a:t>
            </a:r>
            <a:r>
              <a:rPr lang="zh-CN" altLang="en-US" smtClean="0">
                <a:solidFill>
                  <a:srgbClr val="0000FF"/>
                </a:solidFill>
                <a:latin typeface="楷体_GB2312" pitchFamily="49" charset="-122"/>
              </a:rPr>
              <a:t>硬件实现的代价</a:t>
            </a:r>
            <a:r>
              <a:rPr lang="en-US" altLang="zh-CN" smtClean="0">
                <a:solidFill>
                  <a:srgbClr val="0000FF"/>
                </a:solidFill>
                <a:latin typeface="楷体_GB2312" pitchFamily="49" charset="-122"/>
              </a:rPr>
              <a:t>, </a:t>
            </a:r>
            <a:r>
              <a:rPr lang="zh-CN" altLang="en-US" smtClean="0">
                <a:solidFill>
                  <a:srgbClr val="0000FF"/>
                </a:solidFill>
                <a:latin typeface="楷体_GB2312" pitchFamily="49" charset="-122"/>
              </a:rPr>
              <a:t>写回法要比写直达法好。</a:t>
            </a:r>
          </a:p>
          <a:p>
            <a:pPr lvl="1" eaLnBrk="1" hangingPunct="1">
              <a:lnSpc>
                <a:spcPct val="195000"/>
              </a:lnSpc>
              <a:spcBef>
                <a:spcPct val="5000"/>
              </a:spcBef>
            </a:pPr>
            <a:r>
              <a:rPr lang="zh-CN" altLang="en-US" smtClean="0">
                <a:latin typeface="楷体_GB2312" pitchFamily="49" charset="-122"/>
              </a:rPr>
              <a:t>对于写直达法：</a:t>
            </a:r>
          </a:p>
          <a:p>
            <a:pPr lvl="2" eaLnBrk="1" hangingPunct="1">
              <a:lnSpc>
                <a:spcPct val="195000"/>
              </a:lnSpc>
              <a:spcBef>
                <a:spcPct val="5000"/>
              </a:spcBef>
            </a:pPr>
            <a:r>
              <a:rPr lang="zh-CN" altLang="en-US" smtClean="0">
                <a:latin typeface="楷体_GB2312" pitchFamily="49" charset="-122"/>
              </a:rPr>
              <a:t>为了缩短写</a:t>
            </a:r>
            <a:r>
              <a:rPr lang="en-US" altLang="zh-CN" smtClean="0">
                <a:latin typeface="楷体_GB2312" pitchFamily="49" charset="-122"/>
              </a:rPr>
              <a:t>Cache</a:t>
            </a:r>
            <a:r>
              <a:rPr lang="zh-CN" altLang="en-US" smtClean="0">
                <a:latin typeface="楷体_GB2312" pitchFamily="49" charset="-122"/>
              </a:rPr>
              <a:t>流水段的时间，通常要设置一个小容量的高速寄存器堆（后行写数缓冲站），每个存储单元要有数据、地址和控制状态等</a:t>
            </a:r>
            <a:r>
              <a:rPr lang="en-US" altLang="zh-CN" smtClean="0">
                <a:latin typeface="楷体_GB2312" pitchFamily="49" charset="-122"/>
              </a:rPr>
              <a:t>3</a:t>
            </a:r>
            <a:r>
              <a:rPr lang="zh-CN" altLang="en-US" smtClean="0">
                <a:latin typeface="楷体_GB2312" pitchFamily="49" charset="-122"/>
              </a:rPr>
              <a:t>部分组成。</a:t>
            </a:r>
          </a:p>
          <a:p>
            <a:pPr lvl="2" eaLnBrk="1" hangingPunct="1">
              <a:lnSpc>
                <a:spcPct val="195000"/>
              </a:lnSpc>
              <a:spcBef>
                <a:spcPct val="5000"/>
              </a:spcBef>
            </a:pPr>
            <a:r>
              <a:rPr lang="zh-CN" altLang="en-US" smtClean="0">
                <a:latin typeface="楷体_GB2312" pitchFamily="49" charset="-122"/>
              </a:rPr>
              <a:t>每次写主存时，首先把写主存的数据和地址写到高速寄存器堆中。</a:t>
            </a:r>
          </a:p>
          <a:p>
            <a:pPr lvl="2" eaLnBrk="1" hangingPunct="1">
              <a:lnSpc>
                <a:spcPct val="195000"/>
              </a:lnSpc>
              <a:spcBef>
                <a:spcPct val="5000"/>
              </a:spcBef>
            </a:pPr>
            <a:r>
              <a:rPr lang="zh-CN" altLang="en-US" smtClean="0">
                <a:latin typeface="楷体_GB2312" pitchFamily="49" charset="-122"/>
              </a:rPr>
              <a:t>每次读主存时，要首先判断所读数据是否在这个高速寄存器堆中。</a:t>
            </a:r>
          </a:p>
          <a:p>
            <a:pPr lvl="1" eaLnBrk="1" hangingPunct="1">
              <a:lnSpc>
                <a:spcPct val="195000"/>
              </a:lnSpc>
              <a:spcBef>
                <a:spcPct val="5000"/>
              </a:spcBef>
            </a:pPr>
            <a:r>
              <a:rPr lang="zh-CN" altLang="en-US" smtClean="0">
                <a:latin typeface="楷体_GB2312" pitchFamily="49" charset="-122"/>
              </a:rPr>
              <a:t>写回法不需要设置高速缓冲寄存器堆。</a:t>
            </a:r>
          </a:p>
        </p:txBody>
      </p:sp>
      <p:sp>
        <p:nvSpPr>
          <p:cNvPr id="392197" name="Rectangle 3"/>
          <p:cNvSpPr>
            <a:spLocks noGrp="1" noChangeArrowheads="1"/>
          </p:cNvSpPr>
          <p:nvPr>
            <p:ph type="title"/>
          </p:nvPr>
        </p:nvSpPr>
        <p:spPr>
          <a:xfrm>
            <a:off x="442913" y="452438"/>
            <a:ext cx="8305800" cy="600075"/>
          </a:xfrm>
          <a:noFill/>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的一致性</a:t>
            </a:r>
            <a:r>
              <a:rPr lang="zh-CN" altLang="en-US" sz="1600" smtClean="0">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1E9A6AE-151C-4E9A-9874-15C3C745546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182</a:t>
            </a:fld>
            <a:endParaRPr lang="en-US" altLang="zh-CN"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2"/>
          <p:cNvSpPr>
            <a:spLocks noGrp="1" noChangeArrowheads="1"/>
          </p:cNvSpPr>
          <p:nvPr>
            <p:ph type="title"/>
          </p:nvPr>
        </p:nvSpPr>
        <p:spPr/>
        <p:txBody>
          <a:bodyPr/>
          <a:lstStyle/>
          <a:p>
            <a:pPr eaLnBrk="1" hangingPunct="1"/>
            <a:r>
              <a:rPr lang="en-US" altLang="zh-CN" sz="3200" smtClean="0">
                <a:latin typeface="楷体_GB2312" pitchFamily="49" charset="-122"/>
              </a:rPr>
              <a:t>Cache</a:t>
            </a:r>
            <a:r>
              <a:rPr lang="zh-CN" altLang="en-US" sz="3200" smtClean="0">
                <a:latin typeface="楷体_GB2312" pitchFamily="49" charset="-122"/>
              </a:rPr>
              <a:t>的一致性</a:t>
            </a:r>
            <a:r>
              <a:rPr lang="zh-CN" altLang="en-US" sz="1600" smtClean="0">
                <a:latin typeface="楷体_GB2312" pitchFamily="49" charset="-122"/>
              </a:rPr>
              <a:t>（续）</a:t>
            </a:r>
          </a:p>
        </p:txBody>
      </p:sp>
      <p:sp>
        <p:nvSpPr>
          <p:cNvPr id="393221" name="Rectangle 3"/>
          <p:cNvSpPr>
            <a:spLocks noGrp="1" noChangeArrowheads="1"/>
          </p:cNvSpPr>
          <p:nvPr>
            <p:ph type="body" idx="1"/>
          </p:nvPr>
        </p:nvSpPr>
        <p:spPr/>
        <p:txBody>
          <a:bodyPr/>
          <a:lstStyle/>
          <a:p>
            <a:pPr eaLnBrk="1" hangingPunct="1">
              <a:lnSpc>
                <a:spcPct val="220000"/>
              </a:lnSpc>
              <a:spcBef>
                <a:spcPct val="10000"/>
              </a:spcBef>
            </a:pPr>
            <a:r>
              <a:rPr lang="zh-CN" altLang="en-US" smtClean="0">
                <a:solidFill>
                  <a:srgbClr val="0000FF"/>
                </a:solidFill>
                <a:latin typeface="楷体_GB2312" pitchFamily="49" charset="-122"/>
              </a:rPr>
              <a:t>写</a:t>
            </a: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的两种方法：</a:t>
            </a:r>
          </a:p>
          <a:p>
            <a:pPr lvl="1" eaLnBrk="1" hangingPunct="1">
              <a:lnSpc>
                <a:spcPct val="220000"/>
              </a:lnSpc>
              <a:spcBef>
                <a:spcPct val="10000"/>
              </a:spcBef>
            </a:pPr>
            <a:r>
              <a:rPr lang="en-US" altLang="zh-CN" smtClean="0">
                <a:latin typeface="楷体_GB2312" pitchFamily="49" charset="-122"/>
              </a:rPr>
              <a:t>(1)</a:t>
            </a:r>
            <a:r>
              <a:rPr lang="zh-CN" altLang="en-US" smtClean="0">
                <a:latin typeface="楷体_GB2312" pitchFamily="49" charset="-122"/>
              </a:rPr>
              <a:t>不按写分配法：</a:t>
            </a:r>
          </a:p>
          <a:p>
            <a:pPr lvl="2" eaLnBrk="1" hangingPunct="1">
              <a:lnSpc>
                <a:spcPct val="220000"/>
              </a:lnSpc>
              <a:spcBef>
                <a:spcPct val="10000"/>
              </a:spcBef>
              <a:buFontTx/>
              <a:buNone/>
            </a:pPr>
            <a:r>
              <a:rPr lang="zh-CN" altLang="en-US" smtClean="0">
                <a:latin typeface="楷体_GB2312" pitchFamily="49" charset="-122"/>
              </a:rPr>
              <a:t>在写</a:t>
            </a:r>
            <a:r>
              <a:rPr lang="en-US" altLang="zh-CN" smtClean="0">
                <a:latin typeface="楷体_GB2312" pitchFamily="49" charset="-122"/>
              </a:rPr>
              <a:t>Cache</a:t>
            </a:r>
            <a:r>
              <a:rPr lang="zh-CN" altLang="en-US" smtClean="0">
                <a:latin typeface="楷体_GB2312" pitchFamily="49" charset="-122"/>
              </a:rPr>
              <a:t>不命中时，只把所要写的字写入主存。</a:t>
            </a:r>
          </a:p>
          <a:p>
            <a:pPr lvl="1" eaLnBrk="1" hangingPunct="1">
              <a:lnSpc>
                <a:spcPct val="220000"/>
              </a:lnSpc>
              <a:spcBef>
                <a:spcPct val="10000"/>
              </a:spcBef>
            </a:pPr>
            <a:r>
              <a:rPr lang="en-US" altLang="zh-CN" smtClean="0">
                <a:latin typeface="楷体_GB2312" pitchFamily="49" charset="-122"/>
              </a:rPr>
              <a:t>(2)</a:t>
            </a:r>
            <a:r>
              <a:rPr lang="zh-CN" altLang="en-US" smtClean="0">
                <a:latin typeface="楷体_GB2312" pitchFamily="49" charset="-122"/>
              </a:rPr>
              <a:t>按写分配法：</a:t>
            </a:r>
          </a:p>
          <a:p>
            <a:pPr lvl="2" eaLnBrk="1" hangingPunct="1">
              <a:lnSpc>
                <a:spcPct val="220000"/>
              </a:lnSpc>
              <a:spcBef>
                <a:spcPct val="10000"/>
              </a:spcBef>
            </a:pPr>
            <a:r>
              <a:rPr lang="zh-CN" altLang="en-US" smtClean="0">
                <a:latin typeface="楷体_GB2312" pitchFamily="49" charset="-122"/>
              </a:rPr>
              <a:t>在写</a:t>
            </a:r>
            <a:r>
              <a:rPr lang="en-US" altLang="zh-CN" smtClean="0">
                <a:latin typeface="楷体_GB2312" pitchFamily="49" charset="-122"/>
              </a:rPr>
              <a:t>Cache</a:t>
            </a:r>
            <a:r>
              <a:rPr lang="zh-CN" altLang="en-US" smtClean="0">
                <a:latin typeface="楷体_GB2312" pitchFamily="49" charset="-122"/>
              </a:rPr>
              <a:t>不命中时，还把一个块从主存读入</a:t>
            </a:r>
            <a:r>
              <a:rPr lang="en-US" altLang="zh-CN" smtClean="0">
                <a:latin typeface="楷体_GB2312" pitchFamily="49" charset="-122"/>
              </a:rPr>
              <a:t>Cache</a:t>
            </a:r>
            <a:r>
              <a:rPr lang="zh-CN" altLang="en-US" smtClean="0">
                <a:latin typeface="楷体_GB2312" pitchFamily="49" charset="-122"/>
              </a:rPr>
              <a:t>。</a:t>
            </a:r>
          </a:p>
          <a:p>
            <a:pPr lvl="1" eaLnBrk="1" hangingPunct="1">
              <a:lnSpc>
                <a:spcPct val="220000"/>
              </a:lnSpc>
              <a:spcBef>
                <a:spcPct val="10000"/>
              </a:spcBef>
            </a:pPr>
            <a:r>
              <a:rPr lang="zh-CN" altLang="en-US" smtClean="0">
                <a:latin typeface="楷体_GB2312" pitchFamily="49" charset="-122"/>
              </a:rPr>
              <a:t>目前，</a:t>
            </a:r>
            <a:r>
              <a:rPr lang="zh-CN" altLang="en-US" smtClean="0">
                <a:solidFill>
                  <a:srgbClr val="FF0000"/>
                </a:solidFill>
                <a:latin typeface="楷体_GB2312" pitchFamily="49" charset="-122"/>
              </a:rPr>
              <a:t>在写回法中采用按写分配法，</a:t>
            </a:r>
          </a:p>
          <a:p>
            <a:pPr lvl="1" eaLnBrk="1" hangingPunct="1">
              <a:lnSpc>
                <a:spcPct val="220000"/>
              </a:lnSpc>
              <a:spcBef>
                <a:spcPct val="10000"/>
              </a:spcBef>
            </a:pPr>
            <a:r>
              <a:rPr lang="zh-CN" altLang="en-US" smtClean="0">
                <a:solidFill>
                  <a:srgbClr val="FF0000"/>
                </a:solidFill>
                <a:latin typeface="楷体_GB2312" pitchFamily="49" charset="-122"/>
              </a:rPr>
              <a:t>在写直达法中采用不按写分配法。</a:t>
            </a:r>
            <a:endParaRPr lang="zh-CN" altLang="en-US"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69DCB1B-F5C6-4A23-B945-E75BD4E9730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183</a:t>
            </a:fld>
            <a:endParaRPr lang="en-US" altLang="zh-CN"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4" name="Rectangle 2"/>
          <p:cNvSpPr>
            <a:spLocks noGrp="1" noChangeArrowheads="1"/>
          </p:cNvSpPr>
          <p:nvPr>
            <p:ph type="body" idx="1"/>
          </p:nvPr>
        </p:nvSpPr>
        <p:spPr>
          <a:xfrm>
            <a:off x="381000" y="1341438"/>
            <a:ext cx="8534400" cy="49831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50000"/>
              </a:lnSpc>
              <a:spcBef>
                <a:spcPct val="0"/>
              </a:spcBef>
            </a:pPr>
            <a:r>
              <a:rPr lang="zh-CN" altLang="en-US" smtClean="0">
                <a:solidFill>
                  <a:srgbClr val="0000FF"/>
                </a:solidFill>
                <a:latin typeface="楷体_GB2312" pitchFamily="49" charset="-122"/>
              </a:rPr>
              <a:t>解决</a:t>
            </a: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与主存不一致的主要方法：</a:t>
            </a:r>
          </a:p>
          <a:p>
            <a:pPr lvl="1" eaLnBrk="1" hangingPunct="1">
              <a:lnSpc>
                <a:spcPct val="150000"/>
              </a:lnSpc>
              <a:spcBef>
                <a:spcPct val="0"/>
              </a:spcBef>
            </a:pPr>
            <a:r>
              <a:rPr lang="en-US" altLang="zh-CN" smtClean="0">
                <a:solidFill>
                  <a:srgbClr val="D200FF"/>
                </a:solidFill>
                <a:latin typeface="楷体_GB2312" pitchFamily="49" charset="-122"/>
              </a:rPr>
              <a:t>(1)</a:t>
            </a:r>
            <a:r>
              <a:rPr lang="zh-CN" altLang="en-US" smtClean="0">
                <a:solidFill>
                  <a:srgbClr val="D200FF"/>
                </a:solidFill>
                <a:latin typeface="楷体_GB2312" pitchFamily="49" charset="-122"/>
              </a:rPr>
              <a:t>共享</a:t>
            </a:r>
            <a:r>
              <a:rPr lang="en-US" altLang="zh-CN" smtClean="0">
                <a:solidFill>
                  <a:srgbClr val="D200FF"/>
                </a:solidFill>
                <a:latin typeface="楷体_GB2312" pitchFamily="49" charset="-122"/>
              </a:rPr>
              <a:t>Cache</a:t>
            </a:r>
            <a:r>
              <a:rPr lang="zh-CN" altLang="en-US" smtClean="0">
                <a:solidFill>
                  <a:srgbClr val="D200FF"/>
                </a:solidFill>
                <a:latin typeface="楷体_GB2312" pitchFamily="49" charset="-122"/>
              </a:rPr>
              <a:t>法。</a:t>
            </a:r>
            <a:r>
              <a:rPr lang="zh-CN" altLang="en-US" smtClean="0">
                <a:latin typeface="楷体_GB2312" pitchFamily="49" charset="-122"/>
              </a:rPr>
              <a:t>能根本解决</a:t>
            </a:r>
            <a:r>
              <a:rPr lang="en-US" altLang="zh-CN" smtClean="0">
                <a:latin typeface="楷体_GB2312" pitchFamily="49" charset="-122"/>
              </a:rPr>
              <a:t>Cache</a:t>
            </a:r>
            <a:r>
              <a:rPr lang="zh-CN" altLang="en-US" smtClean="0">
                <a:latin typeface="楷体_GB2312" pitchFamily="49" charset="-122"/>
              </a:rPr>
              <a:t>不一致，共享</a:t>
            </a:r>
            <a:r>
              <a:rPr lang="en-US" altLang="zh-CN" smtClean="0">
                <a:latin typeface="楷体_GB2312" pitchFamily="49" charset="-122"/>
              </a:rPr>
              <a:t>Cache</a:t>
            </a:r>
            <a:r>
              <a:rPr lang="zh-CN" altLang="en-US" smtClean="0">
                <a:latin typeface="楷体_GB2312" pitchFamily="49" charset="-122"/>
              </a:rPr>
              <a:t>可能成为访问的瓶颈，硬件复杂。</a:t>
            </a:r>
          </a:p>
          <a:p>
            <a:pPr lvl="1" eaLnBrk="1" hangingPunct="1">
              <a:lnSpc>
                <a:spcPct val="150000"/>
              </a:lnSpc>
              <a:spcBef>
                <a:spcPct val="0"/>
              </a:spcBef>
            </a:pPr>
            <a:r>
              <a:rPr lang="en-US" altLang="zh-CN" smtClean="0">
                <a:solidFill>
                  <a:srgbClr val="D200FF"/>
                </a:solidFill>
                <a:latin typeface="楷体_GB2312" pitchFamily="49" charset="-122"/>
              </a:rPr>
              <a:t>(2)</a:t>
            </a:r>
            <a:r>
              <a:rPr lang="zh-CN" altLang="en-US" smtClean="0">
                <a:solidFill>
                  <a:srgbClr val="D200FF"/>
                </a:solidFill>
                <a:latin typeface="楷体_GB2312" pitchFamily="49" charset="-122"/>
              </a:rPr>
              <a:t>作废法。</a:t>
            </a:r>
            <a:r>
              <a:rPr lang="zh-CN" altLang="en-US" smtClean="0">
                <a:latin typeface="楷体_GB2312" pitchFamily="49" charset="-122"/>
              </a:rPr>
              <a:t>当某一处理机写局部</a:t>
            </a:r>
            <a:r>
              <a:rPr lang="en-US" altLang="zh-CN" smtClean="0">
                <a:latin typeface="楷体_GB2312" pitchFamily="49" charset="-122"/>
              </a:rPr>
              <a:t>Cache</a:t>
            </a:r>
            <a:r>
              <a:rPr lang="zh-CN" altLang="en-US" smtClean="0">
                <a:latin typeface="楷体_GB2312" pitchFamily="49" charset="-122"/>
              </a:rPr>
              <a:t>时，同时作废其他处理机的局部</a:t>
            </a:r>
            <a:r>
              <a:rPr lang="en-US" altLang="zh-CN" smtClean="0">
                <a:latin typeface="楷体_GB2312" pitchFamily="49" charset="-122"/>
              </a:rPr>
              <a:t>Cache</a:t>
            </a:r>
            <a:r>
              <a:rPr lang="zh-CN" altLang="en-US" smtClean="0">
                <a:latin typeface="楷体_GB2312" pitchFamily="49" charset="-122"/>
              </a:rPr>
              <a:t>。</a:t>
            </a:r>
          </a:p>
          <a:p>
            <a:pPr lvl="1" eaLnBrk="1" hangingPunct="1">
              <a:lnSpc>
                <a:spcPct val="150000"/>
              </a:lnSpc>
              <a:spcBef>
                <a:spcPct val="0"/>
              </a:spcBef>
            </a:pPr>
            <a:r>
              <a:rPr lang="en-US" altLang="zh-CN" smtClean="0">
                <a:solidFill>
                  <a:srgbClr val="D200FF"/>
                </a:solidFill>
                <a:latin typeface="楷体_GB2312" pitchFamily="49" charset="-122"/>
              </a:rPr>
              <a:t>(3)</a:t>
            </a:r>
            <a:r>
              <a:rPr lang="zh-CN" altLang="en-US" smtClean="0">
                <a:solidFill>
                  <a:srgbClr val="D200FF"/>
                </a:solidFill>
                <a:latin typeface="楷体_GB2312" pitchFamily="49" charset="-122"/>
              </a:rPr>
              <a:t>播写法。</a:t>
            </a:r>
            <a:r>
              <a:rPr lang="zh-CN" altLang="en-US" smtClean="0">
                <a:latin typeface="楷体_GB2312" pitchFamily="49" charset="-122"/>
              </a:rPr>
              <a:t>把写</a:t>
            </a:r>
            <a:r>
              <a:rPr lang="en-US" altLang="zh-CN" smtClean="0">
                <a:latin typeface="楷体_GB2312" pitchFamily="49" charset="-122"/>
              </a:rPr>
              <a:t>Cache</a:t>
            </a:r>
            <a:r>
              <a:rPr lang="zh-CN" altLang="en-US" smtClean="0">
                <a:latin typeface="楷体_GB2312" pitchFamily="49" charset="-122"/>
              </a:rPr>
              <a:t>的内容和地址放到公共总线上，各局部</a:t>
            </a:r>
            <a:r>
              <a:rPr lang="en-US" altLang="zh-CN" smtClean="0">
                <a:latin typeface="楷体_GB2312" pitchFamily="49" charset="-122"/>
              </a:rPr>
              <a:t>Cache</a:t>
            </a:r>
            <a:r>
              <a:rPr lang="zh-CN" altLang="en-US" smtClean="0">
                <a:latin typeface="楷体_GB2312" pitchFamily="49" charset="-122"/>
              </a:rPr>
              <a:t>随时监听公共总线。</a:t>
            </a:r>
          </a:p>
          <a:p>
            <a:pPr lvl="1" eaLnBrk="1" hangingPunct="1">
              <a:lnSpc>
                <a:spcPct val="150000"/>
              </a:lnSpc>
              <a:spcBef>
                <a:spcPct val="0"/>
              </a:spcBef>
            </a:pPr>
            <a:r>
              <a:rPr lang="en-US" altLang="zh-CN" smtClean="0">
                <a:solidFill>
                  <a:srgbClr val="D200FF"/>
                </a:solidFill>
                <a:latin typeface="楷体_GB2312" pitchFamily="49" charset="-122"/>
              </a:rPr>
              <a:t>(4)</a:t>
            </a:r>
            <a:r>
              <a:rPr lang="zh-CN" altLang="en-US" smtClean="0">
                <a:solidFill>
                  <a:srgbClr val="D200FF"/>
                </a:solidFill>
                <a:latin typeface="楷体_GB2312" pitchFamily="49" charset="-122"/>
              </a:rPr>
              <a:t>目录表法。</a:t>
            </a:r>
            <a:r>
              <a:rPr lang="zh-CN" altLang="en-US" smtClean="0">
                <a:latin typeface="楷体_GB2312" pitchFamily="49" charset="-122"/>
              </a:rPr>
              <a:t>在目录表中存放</a:t>
            </a:r>
            <a:r>
              <a:rPr lang="en-US" altLang="zh-CN" smtClean="0">
                <a:latin typeface="楷体_GB2312" pitchFamily="49" charset="-122"/>
              </a:rPr>
              <a:t>Cache</a:t>
            </a:r>
            <a:r>
              <a:rPr lang="zh-CN" altLang="en-US" smtClean="0">
                <a:latin typeface="楷体_GB2312" pitchFamily="49" charset="-122"/>
              </a:rPr>
              <a:t>一致性的全部信息。</a:t>
            </a:r>
          </a:p>
          <a:p>
            <a:pPr lvl="1" eaLnBrk="1" hangingPunct="1">
              <a:lnSpc>
                <a:spcPct val="150000"/>
              </a:lnSpc>
              <a:spcBef>
                <a:spcPct val="0"/>
              </a:spcBef>
            </a:pPr>
            <a:r>
              <a:rPr lang="en-US" altLang="zh-CN" smtClean="0">
                <a:solidFill>
                  <a:srgbClr val="D200FF"/>
                </a:solidFill>
                <a:latin typeface="楷体_GB2312" pitchFamily="49" charset="-122"/>
              </a:rPr>
              <a:t>(5)</a:t>
            </a:r>
            <a:r>
              <a:rPr lang="zh-CN" altLang="en-US" smtClean="0">
                <a:solidFill>
                  <a:srgbClr val="D200FF"/>
                </a:solidFill>
                <a:latin typeface="楷体_GB2312" pitchFamily="49" charset="-122"/>
              </a:rPr>
              <a:t>禁止共享信息放在局部</a:t>
            </a:r>
            <a:r>
              <a:rPr lang="en-US" altLang="zh-CN" smtClean="0">
                <a:solidFill>
                  <a:srgbClr val="D200FF"/>
                </a:solidFill>
                <a:latin typeface="楷体_GB2312" pitchFamily="49" charset="-122"/>
              </a:rPr>
              <a:t>Cache</a:t>
            </a:r>
            <a:r>
              <a:rPr lang="zh-CN" altLang="en-US" smtClean="0">
                <a:solidFill>
                  <a:srgbClr val="D200FF"/>
                </a:solidFill>
                <a:latin typeface="楷体_GB2312" pitchFamily="49" charset="-122"/>
              </a:rPr>
              <a:t>中。</a:t>
            </a:r>
          </a:p>
          <a:p>
            <a:pPr eaLnBrk="1" hangingPunct="1">
              <a:lnSpc>
                <a:spcPct val="150000"/>
              </a:lnSpc>
              <a:spcBef>
                <a:spcPct val="0"/>
              </a:spcBef>
            </a:pPr>
            <a:r>
              <a:rPr lang="en-US" altLang="zh-CN" smtClean="0">
                <a:latin typeface="楷体_GB2312" pitchFamily="49" charset="-122"/>
              </a:rPr>
              <a:t>Cache</a:t>
            </a:r>
            <a:r>
              <a:rPr lang="zh-CN" altLang="en-US" smtClean="0">
                <a:latin typeface="楷体_GB2312" pitchFamily="49" charset="-122"/>
              </a:rPr>
              <a:t>对系统程序员不透明。</a:t>
            </a:r>
          </a:p>
        </p:txBody>
      </p:sp>
      <p:sp>
        <p:nvSpPr>
          <p:cNvPr id="394245" name="Rectangle 3"/>
          <p:cNvSpPr>
            <a:spLocks noChangeArrowheads="1"/>
          </p:cNvSpPr>
          <p:nvPr/>
        </p:nvSpPr>
        <p:spPr bwMode="auto">
          <a:xfrm>
            <a:off x="900113" y="357188"/>
            <a:ext cx="7632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solidFill>
                  <a:schemeClr val="tx2"/>
                </a:solidFill>
                <a:latin typeface="楷体_GB2312" pitchFamily="49" charset="-122"/>
              </a:rPr>
              <a:t>Cache</a:t>
            </a:r>
            <a:r>
              <a:rPr lang="zh-CN" altLang="en-US" sz="3200">
                <a:solidFill>
                  <a:schemeClr val="tx2"/>
                </a:solidFill>
                <a:latin typeface="楷体_GB2312" pitchFamily="49" charset="-122"/>
              </a:rPr>
              <a:t>的一致性</a:t>
            </a:r>
            <a:r>
              <a:rPr lang="zh-CN" altLang="en-US" sz="1600">
                <a:solidFill>
                  <a:schemeClr val="tx2"/>
                </a:solidFill>
                <a:latin typeface="楷体_GB2312" pitchFamily="49" charset="-122"/>
              </a:rPr>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476962F-AA40-4983-A4B2-D8AEBC254CE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184</a:t>
            </a:fld>
            <a:endParaRPr lang="en-US" altLang="zh-CN" dirty="0"/>
          </a:p>
        </p:txBody>
      </p:sp>
      <p:sp>
        <p:nvSpPr>
          <p:cNvPr id="8" name="动作按钮: 后退或前一项 7">
            <a:hlinkClick r:id="rId2" action="ppaction://hlinksldjump" highlightClick="1"/>
          </p:cNvPr>
          <p:cNvSpPr/>
          <p:nvPr/>
        </p:nvSpPr>
        <p:spPr bwMode="auto">
          <a:xfrm>
            <a:off x="8028384" y="5964764"/>
            <a:ext cx="818456" cy="412279"/>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Rectangle 2"/>
          <p:cNvSpPr>
            <a:spLocks noGrp="1" noChangeArrowheads="1"/>
          </p:cNvSpPr>
          <p:nvPr>
            <p:ph type="title"/>
          </p:nvPr>
        </p:nvSpPr>
        <p:spPr>
          <a:xfrm>
            <a:off x="685800" y="476250"/>
            <a:ext cx="7772400" cy="514350"/>
          </a:xfrm>
        </p:spPr>
        <p:txBody>
          <a:bodyPr/>
          <a:lstStyle/>
          <a:p>
            <a:pPr eaLnBrk="1" hangingPunct="1">
              <a:lnSpc>
                <a:spcPct val="105000"/>
              </a:lnSpc>
              <a:spcBef>
                <a:spcPct val="5000"/>
              </a:spcBef>
            </a:pPr>
            <a:r>
              <a:rPr lang="en-US" altLang="zh-CN" sz="3200" smtClean="0">
                <a:latin typeface="楷体_GB2312" pitchFamily="49" charset="-122"/>
              </a:rPr>
              <a:t>Cache</a:t>
            </a:r>
            <a:r>
              <a:rPr lang="zh-CN" altLang="en-US" sz="3200" smtClean="0">
                <a:latin typeface="楷体_GB2312" pitchFamily="49" charset="-122"/>
              </a:rPr>
              <a:t>的预取算法</a:t>
            </a:r>
          </a:p>
        </p:txBody>
      </p:sp>
      <p:sp>
        <p:nvSpPr>
          <p:cNvPr id="395269" name="Rectangle 3"/>
          <p:cNvSpPr>
            <a:spLocks noGrp="1" noChangeArrowheads="1"/>
          </p:cNvSpPr>
          <p:nvPr>
            <p:ph type="body" idx="1"/>
          </p:nvPr>
        </p:nvSpPr>
        <p:spPr>
          <a:xfrm>
            <a:off x="251520" y="972327"/>
            <a:ext cx="8458200" cy="5280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80000"/>
              </a:lnSpc>
              <a:spcBef>
                <a:spcPct val="0"/>
              </a:spcBef>
            </a:pPr>
            <a:r>
              <a:rPr lang="zh-CN" altLang="en-US" dirty="0" smtClean="0">
                <a:solidFill>
                  <a:srgbClr val="0000FF"/>
                </a:solidFill>
                <a:latin typeface="楷体_GB2312" pitchFamily="49" charset="-122"/>
              </a:rPr>
              <a:t>预取算法有如下几种：</a:t>
            </a:r>
          </a:p>
          <a:p>
            <a:pPr lvl="1" eaLnBrk="1" hangingPunct="1">
              <a:lnSpc>
                <a:spcPct val="180000"/>
              </a:lnSpc>
              <a:spcBef>
                <a:spcPct val="0"/>
              </a:spcBef>
            </a:pPr>
            <a:r>
              <a:rPr lang="en-US" altLang="zh-CN" dirty="0" smtClean="0">
                <a:solidFill>
                  <a:srgbClr val="FF0000"/>
                </a:solidFill>
                <a:latin typeface="楷体_GB2312" pitchFamily="49" charset="-122"/>
              </a:rPr>
              <a:t>(1)</a:t>
            </a:r>
            <a:r>
              <a:rPr lang="zh-CN" altLang="en-US" dirty="0" smtClean="0">
                <a:solidFill>
                  <a:srgbClr val="FF0000"/>
                </a:solidFill>
                <a:latin typeface="楷体_GB2312" pitchFamily="49" charset="-122"/>
              </a:rPr>
              <a:t>按需取。</a:t>
            </a:r>
            <a:r>
              <a:rPr lang="zh-CN" altLang="en-US" dirty="0" smtClean="0">
                <a:latin typeface="楷体_GB2312" pitchFamily="49" charset="-122"/>
              </a:rPr>
              <a:t>当出现</a:t>
            </a:r>
            <a:r>
              <a:rPr lang="en-US" altLang="zh-CN" dirty="0" smtClean="0">
                <a:latin typeface="楷体_GB2312" pitchFamily="49" charset="-122"/>
              </a:rPr>
              <a:t>Cache</a:t>
            </a:r>
            <a:r>
              <a:rPr lang="zh-CN" altLang="en-US" dirty="0" smtClean="0">
                <a:latin typeface="楷体_GB2312" pitchFamily="49" charset="-122"/>
              </a:rPr>
              <a:t>不命中时，才把需要的一个块取到</a:t>
            </a:r>
            <a:r>
              <a:rPr lang="en-US" altLang="zh-CN" dirty="0" smtClean="0">
                <a:latin typeface="楷体_GB2312" pitchFamily="49" charset="-122"/>
              </a:rPr>
              <a:t>Cache</a:t>
            </a:r>
            <a:r>
              <a:rPr lang="zh-CN" altLang="en-US" dirty="0" smtClean="0">
                <a:latin typeface="楷体_GB2312" pitchFamily="49" charset="-122"/>
              </a:rPr>
              <a:t>中。</a:t>
            </a:r>
          </a:p>
          <a:p>
            <a:pPr lvl="1" eaLnBrk="1" hangingPunct="1">
              <a:lnSpc>
                <a:spcPct val="180000"/>
              </a:lnSpc>
              <a:spcBef>
                <a:spcPct val="0"/>
              </a:spcBef>
            </a:pPr>
            <a:r>
              <a:rPr lang="en-US" altLang="zh-CN" dirty="0" smtClean="0">
                <a:solidFill>
                  <a:srgbClr val="FF0000"/>
                </a:solidFill>
                <a:latin typeface="楷体_GB2312" pitchFamily="49" charset="-122"/>
              </a:rPr>
              <a:t>(2)</a:t>
            </a:r>
            <a:r>
              <a:rPr lang="zh-CN" altLang="en-US" dirty="0" smtClean="0">
                <a:solidFill>
                  <a:srgbClr val="FF0000"/>
                </a:solidFill>
                <a:latin typeface="楷体_GB2312" pitchFamily="49" charset="-122"/>
              </a:rPr>
              <a:t>恒预取。</a:t>
            </a:r>
            <a:r>
              <a:rPr lang="zh-CN" altLang="en-US" dirty="0" smtClean="0">
                <a:latin typeface="楷体_GB2312" pitchFamily="49" charset="-122"/>
              </a:rPr>
              <a:t>无论</a:t>
            </a:r>
            <a:r>
              <a:rPr lang="en-US" altLang="zh-CN" dirty="0" smtClean="0">
                <a:latin typeface="楷体_GB2312" pitchFamily="49" charset="-122"/>
              </a:rPr>
              <a:t>Cache</a:t>
            </a:r>
            <a:r>
              <a:rPr lang="zh-CN" altLang="en-US" dirty="0" smtClean="0">
                <a:latin typeface="楷体_GB2312" pitchFamily="49" charset="-122"/>
              </a:rPr>
              <a:t>是否命中，都把下一块取到</a:t>
            </a:r>
            <a:r>
              <a:rPr lang="en-US" altLang="zh-CN" dirty="0" smtClean="0">
                <a:latin typeface="楷体_GB2312" pitchFamily="49" charset="-122"/>
              </a:rPr>
              <a:t>Cache</a:t>
            </a:r>
            <a:r>
              <a:rPr lang="zh-CN" altLang="en-US" dirty="0" smtClean="0">
                <a:latin typeface="楷体_GB2312" pitchFamily="49" charset="-122"/>
              </a:rPr>
              <a:t>中。</a:t>
            </a:r>
          </a:p>
          <a:p>
            <a:pPr lvl="1" eaLnBrk="1" hangingPunct="1">
              <a:lnSpc>
                <a:spcPct val="180000"/>
              </a:lnSpc>
              <a:spcBef>
                <a:spcPct val="0"/>
              </a:spcBef>
            </a:pPr>
            <a:r>
              <a:rPr lang="en-US" altLang="zh-CN" dirty="0" smtClean="0">
                <a:solidFill>
                  <a:srgbClr val="FF0000"/>
                </a:solidFill>
                <a:latin typeface="楷体_GB2312" pitchFamily="49" charset="-122"/>
              </a:rPr>
              <a:t>(3)</a:t>
            </a:r>
            <a:r>
              <a:rPr lang="zh-CN" altLang="en-US" dirty="0" smtClean="0">
                <a:solidFill>
                  <a:srgbClr val="FF0000"/>
                </a:solidFill>
                <a:latin typeface="楷体_GB2312" pitchFamily="49" charset="-122"/>
              </a:rPr>
              <a:t>不命中预取。</a:t>
            </a:r>
            <a:r>
              <a:rPr lang="zh-CN" altLang="en-US" dirty="0" smtClean="0">
                <a:latin typeface="楷体_GB2312" pitchFamily="49" charset="-122"/>
              </a:rPr>
              <a:t>当出现</a:t>
            </a:r>
            <a:r>
              <a:rPr lang="en-US" altLang="zh-CN" dirty="0" smtClean="0">
                <a:latin typeface="楷体_GB2312" pitchFamily="49" charset="-122"/>
              </a:rPr>
              <a:t>Cache</a:t>
            </a:r>
            <a:r>
              <a:rPr lang="zh-CN" altLang="en-US" dirty="0" smtClean="0">
                <a:latin typeface="楷体_GB2312" pitchFamily="49" charset="-122"/>
              </a:rPr>
              <a:t>不命中，把本块和下一块都取到</a:t>
            </a:r>
            <a:r>
              <a:rPr lang="en-US" altLang="zh-CN" dirty="0" smtClean="0">
                <a:latin typeface="楷体_GB2312" pitchFamily="49" charset="-122"/>
              </a:rPr>
              <a:t>Cache</a:t>
            </a:r>
            <a:r>
              <a:rPr lang="zh-CN" altLang="en-US" dirty="0" smtClean="0">
                <a:latin typeface="楷体_GB2312" pitchFamily="49" charset="-122"/>
              </a:rPr>
              <a:t>中。</a:t>
            </a:r>
          </a:p>
          <a:p>
            <a:pPr lvl="1" eaLnBrk="1" hangingPunct="1">
              <a:lnSpc>
                <a:spcPct val="180000"/>
              </a:lnSpc>
              <a:spcBef>
                <a:spcPct val="0"/>
              </a:spcBef>
            </a:pPr>
            <a:r>
              <a:rPr lang="zh-CN" altLang="en-US" dirty="0" smtClean="0">
                <a:latin typeface="楷体_GB2312" pitchFamily="49" charset="-122"/>
              </a:rPr>
              <a:t>主要考虑因素：</a:t>
            </a:r>
            <a:endParaRPr lang="zh-CN" altLang="en-US" dirty="0" smtClean="0">
              <a:solidFill>
                <a:srgbClr val="FF0000"/>
              </a:solidFill>
              <a:latin typeface="楷体_GB2312" pitchFamily="49" charset="-122"/>
            </a:endParaRPr>
          </a:p>
          <a:p>
            <a:pPr lvl="2" eaLnBrk="1" hangingPunct="1">
              <a:lnSpc>
                <a:spcPct val="180000"/>
              </a:lnSpc>
              <a:spcBef>
                <a:spcPct val="0"/>
              </a:spcBef>
            </a:pPr>
            <a:r>
              <a:rPr lang="zh-CN" altLang="en-US" dirty="0" smtClean="0">
                <a:solidFill>
                  <a:srgbClr val="FF0000"/>
                </a:solidFill>
                <a:latin typeface="楷体_GB2312" pitchFamily="49" charset="-122"/>
              </a:rPr>
              <a:t>命中率是否提高，</a:t>
            </a:r>
            <a:r>
              <a:rPr lang="en-US" altLang="zh-CN" dirty="0" smtClean="0">
                <a:solidFill>
                  <a:srgbClr val="FF0000"/>
                </a:solidFill>
                <a:latin typeface="楷体_GB2312" pitchFamily="49" charset="-122"/>
              </a:rPr>
              <a:t>Cache</a:t>
            </a:r>
            <a:r>
              <a:rPr lang="zh-CN" altLang="en-US" dirty="0" smtClean="0">
                <a:solidFill>
                  <a:srgbClr val="FF0000"/>
                </a:solidFill>
                <a:latin typeface="楷体_GB2312" pitchFamily="49" charset="-122"/>
              </a:rPr>
              <a:t>与主存间通信量。</a:t>
            </a:r>
          </a:p>
          <a:p>
            <a:pPr lvl="2" eaLnBrk="1" hangingPunct="1">
              <a:lnSpc>
                <a:spcPct val="180000"/>
              </a:lnSpc>
              <a:spcBef>
                <a:spcPct val="0"/>
              </a:spcBef>
            </a:pPr>
            <a:r>
              <a:rPr lang="zh-CN" altLang="en-US" dirty="0" smtClean="0">
                <a:latin typeface="楷体_GB2312" pitchFamily="49" charset="-122"/>
              </a:rPr>
              <a:t>恒预取能使</a:t>
            </a:r>
            <a:r>
              <a:rPr lang="en-US" altLang="zh-CN" dirty="0" smtClean="0">
                <a:latin typeface="楷体_GB2312" pitchFamily="49" charset="-122"/>
              </a:rPr>
              <a:t>Cache</a:t>
            </a:r>
            <a:r>
              <a:rPr lang="zh-CN" altLang="en-US" dirty="0" smtClean="0">
                <a:latin typeface="楷体_GB2312" pitchFamily="49" charset="-122"/>
              </a:rPr>
              <a:t>不命中率降低</a:t>
            </a:r>
            <a:r>
              <a:rPr lang="en-US" altLang="zh-CN" dirty="0" smtClean="0">
                <a:latin typeface="楷体_GB2312" pitchFamily="49" charset="-122"/>
              </a:rPr>
              <a:t>75</a:t>
            </a:r>
            <a:r>
              <a:rPr lang="zh-CN" altLang="en-US" dirty="0" smtClean="0">
                <a:latin typeface="楷体_GB2312" pitchFamily="49" charset="-122"/>
              </a:rPr>
              <a:t>～</a:t>
            </a:r>
            <a:r>
              <a:rPr lang="en-US" altLang="zh-CN" dirty="0" smtClean="0">
                <a:latin typeface="楷体_GB2312" pitchFamily="49" charset="-122"/>
              </a:rPr>
              <a:t>85</a:t>
            </a:r>
            <a:r>
              <a:rPr lang="zh-CN" altLang="en-US" dirty="0" smtClean="0">
                <a:latin typeface="楷体_GB2312" pitchFamily="49" charset="-122"/>
              </a:rPr>
              <a:t>％。</a:t>
            </a:r>
          </a:p>
          <a:p>
            <a:pPr lvl="2" eaLnBrk="1" hangingPunct="1">
              <a:lnSpc>
                <a:spcPct val="180000"/>
              </a:lnSpc>
              <a:spcBef>
                <a:spcPct val="0"/>
              </a:spcBef>
            </a:pPr>
            <a:r>
              <a:rPr lang="zh-CN" altLang="en-US" dirty="0" smtClean="0">
                <a:latin typeface="楷体_GB2312" pitchFamily="49" charset="-122"/>
              </a:rPr>
              <a:t>不命中预取能使</a:t>
            </a:r>
            <a:r>
              <a:rPr lang="en-US" altLang="zh-CN" dirty="0" smtClean="0">
                <a:latin typeface="楷体_GB2312" pitchFamily="49" charset="-122"/>
              </a:rPr>
              <a:t>Cache</a:t>
            </a:r>
            <a:r>
              <a:rPr lang="zh-CN" altLang="en-US" dirty="0" smtClean="0">
                <a:latin typeface="楷体_GB2312" pitchFamily="49" charset="-122"/>
              </a:rPr>
              <a:t>不命中率降低</a:t>
            </a:r>
            <a:r>
              <a:rPr lang="en-US" altLang="zh-CN" dirty="0" smtClean="0">
                <a:latin typeface="楷体_GB2312" pitchFamily="49" charset="-122"/>
              </a:rPr>
              <a:t>30</a:t>
            </a:r>
            <a:r>
              <a:rPr lang="zh-CN" altLang="en-US" dirty="0" smtClean="0">
                <a:latin typeface="楷体_GB2312" pitchFamily="49" charset="-122"/>
              </a:rPr>
              <a:t>～</a:t>
            </a:r>
            <a:r>
              <a:rPr lang="en-US" altLang="zh-CN" sz="1600" dirty="0" smtClean="0">
                <a:latin typeface="楷体_GB2312" pitchFamily="49" charset="-122"/>
              </a:rPr>
              <a:t>40</a:t>
            </a:r>
            <a:r>
              <a:rPr lang="zh-CN" altLang="en-US" sz="1600" dirty="0" smtClean="0">
                <a:latin typeface="楷体_GB2312" pitchFamily="49" charset="-122"/>
              </a:rPr>
              <a:t>％。  </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542A03A2-26F8-433C-A871-E4CF4341390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185</a:t>
            </a:fld>
            <a:endParaRPr lang="en-US" altLang="zh-CN" dirty="0"/>
          </a:p>
        </p:txBody>
      </p:sp>
      <p:sp>
        <p:nvSpPr>
          <p:cNvPr id="8" name="动作按钮: 后退或前一项 7">
            <a:hlinkClick r:id="rId2" action="ppaction://hlinksldjump" highlightClick="1"/>
          </p:cNvPr>
          <p:cNvSpPr/>
          <p:nvPr/>
        </p:nvSpPr>
        <p:spPr bwMode="auto">
          <a:xfrm>
            <a:off x="8028384" y="5964764"/>
            <a:ext cx="818456" cy="412279"/>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1" name="Rectangle 2"/>
          <p:cNvSpPr>
            <a:spLocks noGrp="1" noChangeArrowheads="1"/>
          </p:cNvSpPr>
          <p:nvPr>
            <p:ph type="title"/>
          </p:nvPr>
        </p:nvSpPr>
        <p:spPr>
          <a:xfrm>
            <a:off x="609600" y="0"/>
            <a:ext cx="7772400" cy="1143000"/>
          </a:xfrm>
        </p:spPr>
        <p:txBody>
          <a:bodyPr/>
          <a:lstStyle/>
          <a:p>
            <a:pPr eaLnBrk="1" hangingPunct="1"/>
            <a:r>
              <a:rPr lang="en-US" altLang="zh-CN" smtClean="0"/>
              <a:t>Cache Performance Measures</a:t>
            </a:r>
          </a:p>
        </p:txBody>
      </p:sp>
      <p:sp>
        <p:nvSpPr>
          <p:cNvPr id="396292" name="Rectangle 3"/>
          <p:cNvSpPr>
            <a:spLocks noGrp="1" noChangeArrowheads="1"/>
          </p:cNvSpPr>
          <p:nvPr>
            <p:ph type="body" idx="1"/>
          </p:nvPr>
        </p:nvSpPr>
        <p:spPr>
          <a:xfrm>
            <a:off x="533400" y="1219200"/>
            <a:ext cx="8153400" cy="4953000"/>
          </a:xfrm>
        </p:spPr>
        <p:txBody>
          <a:bodyPr/>
          <a:lstStyle/>
          <a:p>
            <a:pPr eaLnBrk="1" hangingPunct="1"/>
            <a:r>
              <a:rPr lang="en-US" altLang="zh-CN" sz="2800" i="1" smtClean="0"/>
              <a:t>Hit rate</a:t>
            </a:r>
            <a:r>
              <a:rPr lang="en-US" altLang="zh-CN" sz="2800" smtClean="0"/>
              <a:t>: fraction found in that level</a:t>
            </a:r>
          </a:p>
          <a:p>
            <a:pPr lvl="1" eaLnBrk="1" hangingPunct="1"/>
            <a:r>
              <a:rPr lang="en-US" altLang="zh-CN" sz="2400" smtClean="0"/>
              <a:t>So high that usually talk about </a:t>
            </a:r>
            <a:r>
              <a:rPr lang="en-US" altLang="zh-CN" i="1" smtClean="0"/>
              <a:t>Miss rate</a:t>
            </a:r>
          </a:p>
          <a:p>
            <a:pPr lvl="1" eaLnBrk="1" hangingPunct="1"/>
            <a:r>
              <a:rPr lang="en-US" altLang="zh-CN" sz="2400" smtClean="0"/>
              <a:t>Miss rate fallacy: as MIPS to CPU performance, </a:t>
            </a:r>
          </a:p>
          <a:p>
            <a:pPr eaLnBrk="1" hangingPunct="1"/>
            <a:r>
              <a:rPr lang="en-US" altLang="zh-CN" sz="2800" smtClean="0"/>
              <a:t>Average memory-access time </a:t>
            </a:r>
            <a:br>
              <a:rPr lang="en-US" altLang="zh-CN" sz="2800" smtClean="0"/>
            </a:br>
            <a:r>
              <a:rPr lang="en-US" altLang="zh-CN" sz="2800" smtClean="0"/>
              <a:t>	= Hit time + Miss rate x Miss penalty (ns)</a:t>
            </a:r>
          </a:p>
          <a:p>
            <a:pPr eaLnBrk="1" hangingPunct="1"/>
            <a:r>
              <a:rPr lang="en-US" altLang="zh-CN" sz="2800" i="1" smtClean="0"/>
              <a:t>Miss penalty</a:t>
            </a:r>
            <a:r>
              <a:rPr lang="en-US" altLang="zh-CN" sz="2800" smtClean="0"/>
              <a:t>: time to replace a block from lower level, including time to replace in CPU</a:t>
            </a:r>
          </a:p>
          <a:p>
            <a:pPr lvl="1" eaLnBrk="1" hangingPunct="1"/>
            <a:r>
              <a:rPr lang="en-US" altLang="zh-CN" i="1" smtClean="0"/>
              <a:t>access time </a:t>
            </a:r>
            <a:r>
              <a:rPr lang="en-US" altLang="zh-CN" sz="2400" smtClean="0"/>
              <a:t>to lower level = f(latency to lower level)</a:t>
            </a:r>
          </a:p>
          <a:p>
            <a:pPr lvl="1" eaLnBrk="1" hangingPunct="1"/>
            <a:r>
              <a:rPr lang="en-US" altLang="zh-CN" i="1" smtClean="0"/>
              <a:t>transfer time</a:t>
            </a:r>
            <a:r>
              <a:rPr lang="en-US" altLang="zh-CN" sz="2400" smtClean="0"/>
              <a:t>: time to transfer block =f(bandwidth)</a:t>
            </a:r>
          </a:p>
          <a:p>
            <a:pPr eaLnBrk="1" hangingPunct="1">
              <a:buFontTx/>
              <a:buNone/>
            </a:pPr>
            <a:endParaRPr lang="en-US" altLang="zh-CN" sz="2800" smtClean="0"/>
          </a:p>
        </p:txBody>
      </p:sp>
      <p:sp>
        <p:nvSpPr>
          <p:cNvPr id="396293"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71A9521-35A1-4018-BD29-9CF33E3C1EC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186</a:t>
            </a:fld>
            <a:endParaRPr lang="en-US" altLang="zh-CN"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5" name="Rectangle 2"/>
          <p:cNvSpPr>
            <a:spLocks noGrp="1" noChangeArrowheads="1"/>
          </p:cNvSpPr>
          <p:nvPr>
            <p:ph type="title"/>
          </p:nvPr>
        </p:nvSpPr>
        <p:spPr>
          <a:xfrm>
            <a:off x="457200" y="0"/>
            <a:ext cx="8305800" cy="1143000"/>
          </a:xfrm>
        </p:spPr>
        <p:txBody>
          <a:bodyPr/>
          <a:lstStyle/>
          <a:p>
            <a:pPr eaLnBrk="1" hangingPunct="1"/>
            <a:r>
              <a:rPr lang="en-US" altLang="zh-CN" sz="4000" dirty="0" smtClean="0"/>
              <a:t>Cache Performance Improvements</a:t>
            </a:r>
          </a:p>
        </p:txBody>
      </p:sp>
      <p:sp>
        <p:nvSpPr>
          <p:cNvPr id="397316" name="Rectangle 3"/>
          <p:cNvSpPr>
            <a:spLocks noGrp="1" noChangeArrowheads="1"/>
          </p:cNvSpPr>
          <p:nvPr>
            <p:ph type="body" idx="1"/>
          </p:nvPr>
        </p:nvSpPr>
        <p:spPr>
          <a:xfrm>
            <a:off x="685800" y="1219200"/>
            <a:ext cx="7772400" cy="4876800"/>
          </a:xfrm>
        </p:spPr>
        <p:txBody>
          <a:bodyPr/>
          <a:lstStyle/>
          <a:p>
            <a:pPr eaLnBrk="1" hangingPunct="1"/>
            <a:r>
              <a:rPr lang="en-US" altLang="zh-CN" dirty="0" smtClean="0"/>
              <a:t>Average memory-access time (AMAT)</a:t>
            </a:r>
            <a:br>
              <a:rPr lang="en-US" altLang="zh-CN" dirty="0" smtClean="0"/>
            </a:br>
            <a:r>
              <a:rPr lang="en-US" altLang="zh-CN" dirty="0" smtClean="0"/>
              <a:t>	= Hit time + Miss rate x Miss penalty</a:t>
            </a:r>
          </a:p>
          <a:p>
            <a:pPr eaLnBrk="1" hangingPunct="1"/>
            <a:r>
              <a:rPr lang="en-US" altLang="zh-CN" dirty="0" smtClean="0"/>
              <a:t>Cache optimizations</a:t>
            </a:r>
          </a:p>
          <a:p>
            <a:pPr lvl="1" eaLnBrk="1" hangingPunct="1"/>
            <a:r>
              <a:rPr lang="en-US" altLang="zh-CN" dirty="0" smtClean="0"/>
              <a:t>Reducing the miss rate</a:t>
            </a:r>
          </a:p>
          <a:p>
            <a:pPr lvl="1" eaLnBrk="1" hangingPunct="1"/>
            <a:r>
              <a:rPr lang="en-US" altLang="zh-CN" dirty="0" smtClean="0"/>
              <a:t>Reducing the miss penalty</a:t>
            </a:r>
          </a:p>
          <a:p>
            <a:pPr lvl="1" eaLnBrk="1" hangingPunct="1"/>
            <a:r>
              <a:rPr lang="en-US" altLang="zh-CN" dirty="0" smtClean="0"/>
              <a:t>Reducing the hit time</a:t>
            </a:r>
          </a:p>
        </p:txBody>
      </p:sp>
      <p:sp>
        <p:nvSpPr>
          <p:cNvPr id="397317"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3C2B61C3-24D0-4281-9390-45F54FA4436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187</a:t>
            </a:fld>
            <a:endParaRPr lang="en-US" altLang="zh-CN"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339" name="Rectangle 2"/>
          <p:cNvSpPr>
            <a:spLocks noGrp="1" noChangeArrowheads="1"/>
          </p:cNvSpPr>
          <p:nvPr>
            <p:ph type="title"/>
          </p:nvPr>
        </p:nvSpPr>
        <p:spPr>
          <a:xfrm>
            <a:off x="762000" y="0"/>
            <a:ext cx="7772400" cy="1143000"/>
          </a:xfrm>
        </p:spPr>
        <p:txBody>
          <a:bodyPr/>
          <a:lstStyle/>
          <a:p>
            <a:pPr eaLnBrk="1" hangingPunct="1"/>
            <a:r>
              <a:rPr lang="en-US" altLang="zh-CN" smtClean="0"/>
              <a:t>Example</a:t>
            </a:r>
          </a:p>
        </p:txBody>
      </p:sp>
      <p:sp>
        <p:nvSpPr>
          <p:cNvPr id="398340"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8341" name="Text Box 4"/>
          <p:cNvSpPr txBox="1">
            <a:spLocks noChangeArrowheads="1"/>
          </p:cNvSpPr>
          <p:nvPr/>
        </p:nvSpPr>
        <p:spPr bwMode="auto">
          <a:xfrm>
            <a:off x="304800" y="1295400"/>
            <a:ext cx="83820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Which has the lower average memory access time:</a:t>
            </a:r>
          </a:p>
          <a:p>
            <a:pPr algn="l" eaLnBrk="1" hangingPunct="1">
              <a:buSzTx/>
            </a:pPr>
            <a:r>
              <a:rPr lang="en-US" altLang="zh-CN" sz="2400" b="0">
                <a:solidFill>
                  <a:srgbClr val="000000"/>
                </a:solidFill>
                <a:latin typeface="Times New Roman" pitchFamily="18" charset="0"/>
                <a:ea typeface="宋体" pitchFamily="2" charset="-122"/>
              </a:rPr>
              <a:t>    A 16-KB instruction cache with a 16-KB data cache or</a:t>
            </a:r>
          </a:p>
          <a:p>
            <a:pPr algn="l" eaLnBrk="1" hangingPunct="1">
              <a:buSzTx/>
            </a:pPr>
            <a:r>
              <a:rPr lang="en-US" altLang="zh-CN" sz="2400" b="0">
                <a:solidFill>
                  <a:srgbClr val="000000"/>
                </a:solidFill>
                <a:latin typeface="Times New Roman" pitchFamily="18" charset="0"/>
                <a:ea typeface="宋体" pitchFamily="2" charset="-122"/>
              </a:rPr>
              <a:t>    A 32-KB unified cache</a:t>
            </a:r>
          </a:p>
          <a:p>
            <a:pPr algn="l" eaLnBrk="1" hangingPunct="1">
              <a:buSzTx/>
            </a:pPr>
            <a:r>
              <a:rPr lang="en-US" altLang="zh-CN" sz="2400" b="0">
                <a:solidFill>
                  <a:srgbClr val="000000"/>
                </a:solidFill>
                <a:latin typeface="Times New Roman" pitchFamily="18" charset="0"/>
                <a:ea typeface="宋体" pitchFamily="2" charset="-122"/>
              </a:rPr>
              <a:t>Hit time = 1 cycle</a:t>
            </a:r>
          </a:p>
          <a:p>
            <a:pPr algn="l" eaLnBrk="1" hangingPunct="1">
              <a:buSzTx/>
            </a:pPr>
            <a:r>
              <a:rPr lang="en-US" altLang="zh-CN" sz="2400" b="0">
                <a:solidFill>
                  <a:srgbClr val="000000"/>
                </a:solidFill>
                <a:latin typeface="Times New Roman" pitchFamily="18" charset="0"/>
                <a:ea typeface="宋体" pitchFamily="2" charset="-122"/>
              </a:rPr>
              <a:t>Miss penalty = 50 cycles</a:t>
            </a:r>
          </a:p>
          <a:p>
            <a:pPr algn="l" eaLnBrk="1" hangingPunct="1">
              <a:buSzTx/>
            </a:pPr>
            <a:r>
              <a:rPr lang="en-US" altLang="zh-CN" sz="2400" b="0">
                <a:solidFill>
                  <a:srgbClr val="000000"/>
                </a:solidFill>
                <a:latin typeface="Times New Roman" pitchFamily="18" charset="0"/>
                <a:ea typeface="宋体" pitchFamily="2" charset="-122"/>
              </a:rPr>
              <a:t>Load/store hit = 2 cycles on a unified cache</a:t>
            </a:r>
          </a:p>
          <a:p>
            <a:pPr algn="l" eaLnBrk="1" hangingPunct="1">
              <a:buSzTx/>
            </a:pPr>
            <a:r>
              <a:rPr lang="en-US" altLang="zh-CN" sz="2400" b="0">
                <a:solidFill>
                  <a:srgbClr val="000000"/>
                </a:solidFill>
                <a:latin typeface="Times New Roman" pitchFamily="18" charset="0"/>
                <a:ea typeface="宋体" pitchFamily="2" charset="-122"/>
              </a:rPr>
              <a:t>Given: 75% of memory accesses are instruction references.</a:t>
            </a:r>
          </a:p>
          <a:p>
            <a:pPr algn="l" eaLnBrk="1" hangingPunct="1">
              <a:buSzTx/>
            </a:pPr>
            <a:r>
              <a:rPr lang="en-US" altLang="zh-CN" sz="2400" b="0">
                <a:solidFill>
                  <a:srgbClr val="000000"/>
                </a:solidFill>
                <a:latin typeface="Times New Roman" pitchFamily="18" charset="0"/>
                <a:ea typeface="宋体" pitchFamily="2" charset="-122"/>
              </a:rPr>
              <a:t>Overall miss rate for split caches = </a:t>
            </a:r>
            <a:r>
              <a:rPr lang="en-US" altLang="zh-CN" sz="2000">
                <a:solidFill>
                  <a:srgbClr val="000000"/>
                </a:solidFill>
                <a:latin typeface="Times New Roman" pitchFamily="18" charset="0"/>
                <a:ea typeface="宋体" pitchFamily="2" charset="-122"/>
              </a:rPr>
              <a:t>0.75*0.64% + 0.25*6.47%  = 2.10%</a:t>
            </a:r>
          </a:p>
          <a:p>
            <a:pPr algn="l" eaLnBrk="1" hangingPunct="1">
              <a:buSzTx/>
            </a:pPr>
            <a:r>
              <a:rPr lang="en-US" altLang="zh-CN" sz="2400" b="0">
                <a:solidFill>
                  <a:srgbClr val="000000"/>
                </a:solidFill>
                <a:latin typeface="Times New Roman" pitchFamily="18" charset="0"/>
                <a:ea typeface="宋体" pitchFamily="2" charset="-122"/>
              </a:rPr>
              <a:t>Miss rate for unified cache = 1.99%</a:t>
            </a:r>
          </a:p>
          <a:p>
            <a:pPr algn="l" eaLnBrk="1" hangingPunct="1">
              <a:buSzTx/>
            </a:pPr>
            <a:r>
              <a:rPr lang="en-US" altLang="zh-CN" sz="2400" b="0">
                <a:solidFill>
                  <a:srgbClr val="000000"/>
                </a:solidFill>
                <a:latin typeface="Times New Roman" pitchFamily="18" charset="0"/>
                <a:ea typeface="宋体" pitchFamily="2" charset="-122"/>
              </a:rPr>
              <a:t>Average memory access times:</a:t>
            </a:r>
          </a:p>
          <a:p>
            <a:pPr algn="l" eaLnBrk="1" hangingPunct="1">
              <a:buSzTx/>
            </a:pPr>
            <a:r>
              <a:rPr lang="en-US" altLang="zh-CN" sz="2400" b="0">
                <a:solidFill>
                  <a:srgbClr val="000000"/>
                </a:solidFill>
                <a:latin typeface="Times New Roman" pitchFamily="18" charset="0"/>
                <a:ea typeface="宋体" pitchFamily="2" charset="-122"/>
              </a:rPr>
              <a:t>     Split = </a:t>
            </a:r>
            <a:r>
              <a:rPr lang="en-US" altLang="zh-CN" sz="2000">
                <a:solidFill>
                  <a:srgbClr val="000000"/>
                </a:solidFill>
                <a:latin typeface="Times New Roman" pitchFamily="18" charset="0"/>
                <a:ea typeface="宋体" pitchFamily="2" charset="-122"/>
              </a:rPr>
              <a:t>0.75 * (1 + 0.0064 * 50) + 0.25 * (1 + 0.0647 * 50) = 2.05</a:t>
            </a:r>
          </a:p>
          <a:p>
            <a:pPr algn="l" eaLnBrk="1" hangingPunct="1">
              <a:buSzTx/>
            </a:pPr>
            <a:r>
              <a:rPr lang="en-US" altLang="zh-CN" sz="2400" b="0">
                <a:solidFill>
                  <a:srgbClr val="000000"/>
                </a:solidFill>
                <a:latin typeface="Times New Roman" pitchFamily="18" charset="0"/>
                <a:ea typeface="宋体" pitchFamily="2" charset="-122"/>
              </a:rPr>
              <a:t>     Unified = </a:t>
            </a:r>
            <a:r>
              <a:rPr lang="en-US" altLang="zh-CN" sz="2000">
                <a:solidFill>
                  <a:srgbClr val="000000"/>
                </a:solidFill>
                <a:latin typeface="Times New Roman" pitchFamily="18" charset="0"/>
                <a:ea typeface="宋体" pitchFamily="2" charset="-122"/>
              </a:rPr>
              <a:t>0.75 * (1 + 0.0199 * 50) + 0.25 * (2 + 0.0199 * 50) = 2.24</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F9081FA-E4CB-42B9-9F4B-43A6E03D2E2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188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63" name="Rectangle 2"/>
          <p:cNvSpPr>
            <a:spLocks noGrp="1" noChangeArrowheads="1"/>
          </p:cNvSpPr>
          <p:nvPr>
            <p:ph type="title"/>
          </p:nvPr>
        </p:nvSpPr>
        <p:spPr>
          <a:xfrm>
            <a:off x="609600" y="0"/>
            <a:ext cx="7772400" cy="1143000"/>
          </a:xfrm>
        </p:spPr>
        <p:txBody>
          <a:bodyPr/>
          <a:lstStyle/>
          <a:p>
            <a:pPr eaLnBrk="1" hangingPunct="1"/>
            <a:r>
              <a:rPr lang="en-US" altLang="zh-CN" sz="4000" dirty="0" smtClean="0"/>
              <a:t>Cache Performance Equations</a:t>
            </a:r>
          </a:p>
        </p:txBody>
      </p:sp>
      <p:sp>
        <p:nvSpPr>
          <p:cNvPr id="399364"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365" name="Text Box 4"/>
          <p:cNvSpPr txBox="1">
            <a:spLocks noChangeArrowheads="1"/>
          </p:cNvSpPr>
          <p:nvPr/>
        </p:nvSpPr>
        <p:spPr bwMode="auto">
          <a:xfrm>
            <a:off x="457200" y="1295400"/>
            <a:ext cx="83820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CPU</a:t>
            </a:r>
            <a:r>
              <a:rPr lang="en-US" altLang="zh-CN" sz="2400" b="0" baseline="-25000">
                <a:solidFill>
                  <a:srgbClr val="000000"/>
                </a:solidFill>
                <a:latin typeface="Times New Roman" pitchFamily="18" charset="0"/>
                <a:ea typeface="宋体" pitchFamily="2" charset="-122"/>
              </a:rPr>
              <a:t>time</a:t>
            </a:r>
            <a:r>
              <a:rPr lang="en-US" altLang="zh-CN" sz="2400" b="0">
                <a:solidFill>
                  <a:srgbClr val="000000"/>
                </a:solidFill>
                <a:latin typeface="Times New Roman" pitchFamily="18" charset="0"/>
                <a:ea typeface="宋体" pitchFamily="2" charset="-122"/>
              </a:rPr>
              <a:t> = (CPU execution cycles + Mem stall cycles) * Cycle time</a:t>
            </a:r>
          </a:p>
          <a:p>
            <a:pPr algn="l" eaLnBrk="1" hangingPunct="1">
              <a:spcBef>
                <a:spcPct val="50000"/>
              </a:spcBef>
              <a:buSzTx/>
            </a:pPr>
            <a:r>
              <a:rPr lang="en-US" altLang="zh-CN" sz="2400" b="0">
                <a:solidFill>
                  <a:srgbClr val="000000"/>
                </a:solidFill>
                <a:latin typeface="Times New Roman" pitchFamily="18" charset="0"/>
                <a:ea typeface="宋体" pitchFamily="2" charset="-122"/>
              </a:rPr>
              <a:t>Mem stall cycles = Mem accesses * Miss rate * Miss penalty</a:t>
            </a:r>
          </a:p>
          <a:p>
            <a:pPr algn="l" eaLnBrk="1" hangingPunct="1">
              <a:spcBef>
                <a:spcPct val="50000"/>
              </a:spcBef>
              <a:buSzTx/>
            </a:pPr>
            <a:r>
              <a:rPr lang="en-US" altLang="zh-CN" sz="2400" b="0">
                <a:solidFill>
                  <a:srgbClr val="000000"/>
                </a:solidFill>
                <a:latin typeface="Times New Roman" pitchFamily="18" charset="0"/>
                <a:ea typeface="宋体" pitchFamily="2" charset="-122"/>
              </a:rPr>
              <a:t>CPU</a:t>
            </a:r>
            <a:r>
              <a:rPr lang="en-US" altLang="zh-CN" sz="2400" b="0" baseline="-25000">
                <a:solidFill>
                  <a:srgbClr val="000000"/>
                </a:solidFill>
                <a:latin typeface="Times New Roman" pitchFamily="18" charset="0"/>
                <a:ea typeface="宋体" pitchFamily="2" charset="-122"/>
              </a:rPr>
              <a:t>time</a:t>
            </a:r>
            <a:r>
              <a:rPr lang="en-US" altLang="zh-CN" sz="2400" b="0">
                <a:solidFill>
                  <a:srgbClr val="000000"/>
                </a:solidFill>
                <a:latin typeface="Times New Roman" pitchFamily="18" charset="0"/>
                <a:ea typeface="宋体" pitchFamily="2" charset="-122"/>
              </a:rPr>
              <a:t> = IC * (CPI</a:t>
            </a:r>
            <a:r>
              <a:rPr lang="en-US" altLang="zh-CN" sz="2400" b="0" baseline="-25000">
                <a:solidFill>
                  <a:srgbClr val="000000"/>
                </a:solidFill>
                <a:latin typeface="Times New Roman" pitchFamily="18" charset="0"/>
                <a:ea typeface="宋体" pitchFamily="2" charset="-122"/>
              </a:rPr>
              <a:t>execution</a:t>
            </a:r>
            <a:r>
              <a:rPr lang="en-US" altLang="zh-CN" sz="2400" b="0">
                <a:solidFill>
                  <a:srgbClr val="000000"/>
                </a:solidFill>
                <a:latin typeface="Times New Roman" pitchFamily="18" charset="0"/>
                <a:ea typeface="宋体" pitchFamily="2" charset="-122"/>
              </a:rPr>
              <a:t> + Mem accesses per instr * Miss rate * 	     Miss penalty) * Cycle time</a:t>
            </a:r>
          </a:p>
          <a:p>
            <a:pPr algn="l" eaLnBrk="1" hangingPunct="1">
              <a:spcBef>
                <a:spcPct val="50000"/>
              </a:spcBef>
              <a:buSzTx/>
            </a:pPr>
            <a:r>
              <a:rPr lang="en-US" altLang="zh-CN" sz="2400" b="0">
                <a:solidFill>
                  <a:srgbClr val="000000"/>
                </a:solidFill>
                <a:latin typeface="Times New Roman" pitchFamily="18" charset="0"/>
                <a:ea typeface="宋体" pitchFamily="2" charset="-122"/>
              </a:rPr>
              <a:t>Misses per instr = Mem accesses per instr * Miss rate</a:t>
            </a:r>
          </a:p>
          <a:p>
            <a:pPr algn="l" eaLnBrk="1" hangingPunct="1">
              <a:spcBef>
                <a:spcPct val="50000"/>
              </a:spcBef>
              <a:buSzTx/>
            </a:pPr>
            <a:r>
              <a:rPr lang="en-US" altLang="zh-CN" sz="2400" b="0">
                <a:solidFill>
                  <a:srgbClr val="000000"/>
                </a:solidFill>
                <a:latin typeface="Times New Roman" pitchFamily="18" charset="0"/>
                <a:ea typeface="宋体" pitchFamily="2" charset="-122"/>
              </a:rPr>
              <a:t>CPU</a:t>
            </a:r>
            <a:r>
              <a:rPr lang="en-US" altLang="zh-CN" sz="2400" b="0" baseline="-25000">
                <a:solidFill>
                  <a:srgbClr val="000000"/>
                </a:solidFill>
                <a:latin typeface="Times New Roman" pitchFamily="18" charset="0"/>
                <a:ea typeface="宋体" pitchFamily="2" charset="-122"/>
              </a:rPr>
              <a:t>time</a:t>
            </a:r>
            <a:r>
              <a:rPr lang="en-US" altLang="zh-CN" sz="2400" b="0">
                <a:solidFill>
                  <a:srgbClr val="000000"/>
                </a:solidFill>
                <a:latin typeface="Times New Roman" pitchFamily="18" charset="0"/>
                <a:ea typeface="宋体" pitchFamily="2" charset="-122"/>
              </a:rPr>
              <a:t> = IC * (CPI</a:t>
            </a:r>
            <a:r>
              <a:rPr lang="en-US" altLang="zh-CN" sz="2400" b="0" baseline="-25000">
                <a:solidFill>
                  <a:srgbClr val="000000"/>
                </a:solidFill>
                <a:latin typeface="Times New Roman" pitchFamily="18" charset="0"/>
                <a:ea typeface="宋体" pitchFamily="2" charset="-122"/>
              </a:rPr>
              <a:t>execution</a:t>
            </a:r>
            <a:r>
              <a:rPr lang="en-US" altLang="zh-CN" sz="2400" b="0">
                <a:solidFill>
                  <a:srgbClr val="000000"/>
                </a:solidFill>
                <a:latin typeface="Times New Roman" pitchFamily="18" charset="0"/>
                <a:ea typeface="宋体" pitchFamily="2" charset="-122"/>
              </a:rPr>
              <a:t> + Misses per instr * Miss penalty) * 	    Cycle time</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F2FAAB2-A5A0-4AEB-8302-4681BEF0BB0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189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2"/>
          <p:cNvSpPr>
            <a:spLocks noGrp="1" noChangeArrowheads="1"/>
          </p:cNvSpPr>
          <p:nvPr>
            <p:ph type="title"/>
          </p:nvPr>
        </p:nvSpPr>
        <p:spPr>
          <a:xfrm>
            <a:off x="685800" y="0"/>
            <a:ext cx="7772400" cy="1143000"/>
          </a:xfrm>
        </p:spPr>
        <p:txBody>
          <a:bodyPr/>
          <a:lstStyle/>
          <a:p>
            <a:pPr eaLnBrk="1" hangingPunct="1"/>
            <a:r>
              <a:rPr lang="en-US" altLang="zh-CN" dirty="0" smtClean="0">
                <a:solidFill>
                  <a:srgbClr val="0000CC"/>
                </a:solidFill>
              </a:rPr>
              <a:t>Memory </a:t>
            </a:r>
            <a:r>
              <a:rPr lang="en-US" altLang="zh-CN" dirty="0">
                <a:solidFill>
                  <a:srgbClr val="0000CC"/>
                </a:solidFill>
              </a:rPr>
              <a:t>Hierarchy</a:t>
            </a:r>
            <a:endParaRPr lang="en-US" altLang="zh-CN" dirty="0" smtClean="0">
              <a:solidFill>
                <a:srgbClr val="0000CC"/>
              </a:solidFill>
            </a:endParaRPr>
          </a:p>
        </p:txBody>
      </p:sp>
      <p:sp>
        <p:nvSpPr>
          <p:cNvPr id="153605" name="Rectangle 3"/>
          <p:cNvSpPr>
            <a:spLocks noGrp="1" noChangeArrowheads="1"/>
          </p:cNvSpPr>
          <p:nvPr>
            <p:ph type="body" sz="half" idx="1"/>
          </p:nvPr>
        </p:nvSpPr>
        <p:spPr>
          <a:xfrm>
            <a:off x="152400" y="1066800"/>
            <a:ext cx="3276600" cy="4114800"/>
          </a:xfrm>
        </p:spPr>
        <p:txBody>
          <a:bodyPr/>
          <a:lstStyle/>
          <a:p>
            <a:pPr eaLnBrk="1" hangingPunct="1">
              <a:lnSpc>
                <a:spcPct val="90000"/>
              </a:lnSpc>
            </a:pPr>
            <a:r>
              <a:rPr lang="en-US" altLang="zh-CN" sz="2400" dirty="0" smtClean="0"/>
              <a:t>CPU accesses memory at least once per fetch-execute cycle:</a:t>
            </a:r>
          </a:p>
          <a:p>
            <a:pPr lvl="1" eaLnBrk="1" hangingPunct="1">
              <a:lnSpc>
                <a:spcPct val="90000"/>
              </a:lnSpc>
            </a:pPr>
            <a:r>
              <a:rPr lang="en-US" altLang="zh-CN" sz="2000" dirty="0" smtClean="0"/>
              <a:t>Instruction fetch</a:t>
            </a:r>
          </a:p>
          <a:p>
            <a:pPr lvl="1" eaLnBrk="1" hangingPunct="1">
              <a:lnSpc>
                <a:spcPct val="90000"/>
              </a:lnSpc>
            </a:pPr>
            <a:r>
              <a:rPr lang="en-US" altLang="zh-CN" sz="2000" dirty="0" smtClean="0"/>
              <a:t>Possible operand reads</a:t>
            </a:r>
          </a:p>
          <a:p>
            <a:pPr lvl="1" eaLnBrk="1" hangingPunct="1">
              <a:lnSpc>
                <a:spcPct val="90000"/>
              </a:lnSpc>
            </a:pPr>
            <a:r>
              <a:rPr lang="en-US" altLang="zh-CN" sz="2000" dirty="0" smtClean="0"/>
              <a:t>Possible operand write</a:t>
            </a:r>
          </a:p>
          <a:p>
            <a:pPr eaLnBrk="1" hangingPunct="1">
              <a:lnSpc>
                <a:spcPct val="90000"/>
              </a:lnSpc>
            </a:pPr>
            <a:r>
              <a:rPr lang="en-US" altLang="zh-CN" sz="2400" dirty="0" smtClean="0"/>
              <a:t>RAM is much slower than the CPU, so we need a compromise:</a:t>
            </a:r>
          </a:p>
          <a:p>
            <a:pPr lvl="1" eaLnBrk="1" hangingPunct="1">
              <a:lnSpc>
                <a:spcPct val="90000"/>
              </a:lnSpc>
            </a:pPr>
            <a:r>
              <a:rPr lang="en-US" altLang="zh-CN" sz="2000" dirty="0" smtClean="0"/>
              <a:t>Cache</a:t>
            </a:r>
          </a:p>
          <a:p>
            <a:pPr eaLnBrk="1" hangingPunct="1">
              <a:lnSpc>
                <a:spcPct val="90000"/>
              </a:lnSpc>
            </a:pPr>
            <a:r>
              <a:rPr lang="en-US" altLang="zh-CN" sz="2400" dirty="0" smtClean="0"/>
              <a:t>We will explore memory here</a:t>
            </a:r>
          </a:p>
          <a:p>
            <a:pPr lvl="1" eaLnBrk="1" hangingPunct="1">
              <a:lnSpc>
                <a:spcPct val="90000"/>
              </a:lnSpc>
            </a:pPr>
            <a:r>
              <a:rPr lang="en-US" altLang="zh-CN" sz="2000" dirty="0" smtClean="0"/>
              <a:t>RAM, ROM, Cache, Virtual Memory</a:t>
            </a:r>
          </a:p>
        </p:txBody>
      </p:sp>
      <p:sp>
        <p:nvSpPr>
          <p:cNvPr id="153606" name="Rectangle 4"/>
          <p:cNvSpPr>
            <a:spLocks noGrp="1" noChangeArrowheads="1"/>
          </p:cNvSpPr>
          <p:nvPr>
            <p:ph type="body" sz="half" idx="2"/>
          </p:nvPr>
        </p:nvSpPr>
        <p:spPr>
          <a:xfrm>
            <a:off x="3352800" y="990600"/>
            <a:ext cx="5791200" cy="2438400"/>
          </a:xfrm>
        </p:spPr>
        <p:txBody>
          <a:bodyPr/>
          <a:lstStyle/>
          <a:p>
            <a:pPr eaLnBrk="1" hangingPunct="1"/>
            <a:r>
              <a:rPr lang="en-US" altLang="zh-CN" sz="2400" smtClean="0"/>
              <a:t>Memory is organized into a hierarchy</a:t>
            </a:r>
          </a:p>
          <a:p>
            <a:pPr lvl="1" eaLnBrk="1" hangingPunct="1"/>
            <a:r>
              <a:rPr lang="en-US" altLang="zh-CN" sz="2000" smtClean="0"/>
              <a:t>Memory near the top of the hierarchy is faster, but also more expensive, so we have less of it in the computer – this presents a challenge </a:t>
            </a:r>
          </a:p>
          <a:p>
            <a:pPr lvl="2" eaLnBrk="1" hangingPunct="1"/>
            <a:r>
              <a:rPr lang="en-US" altLang="zh-CN" sz="1800" smtClean="0"/>
              <a:t>how do we make use of faster memory without having to go down the hierarchy to slower memory?</a:t>
            </a:r>
          </a:p>
        </p:txBody>
      </p:sp>
      <p:pic>
        <p:nvPicPr>
          <p:cNvPr id="153607" name="Picture 5" descr="FIG"/>
          <p:cNvPicPr>
            <a:picLocks noChangeAspect="1" noChangeArrowheads="1"/>
          </p:cNvPicPr>
          <p:nvPr/>
        </p:nvPicPr>
        <p:blipFill>
          <a:blip r:embed="rId2">
            <a:extLst>
              <a:ext uri="{28A0092B-C50C-407E-A947-70E740481C1C}">
                <a14:useLocalDpi xmlns:a14="http://schemas.microsoft.com/office/drawing/2010/main" val="0"/>
              </a:ext>
            </a:extLst>
          </a:blip>
          <a:srcRect t="31668"/>
          <a:stretch>
            <a:fillRect/>
          </a:stretch>
        </p:blipFill>
        <p:spPr bwMode="auto">
          <a:xfrm>
            <a:off x="3124200" y="4389438"/>
            <a:ext cx="586740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8" name="Picture 6" descr="FIG"/>
          <p:cNvPicPr>
            <a:picLocks noChangeAspect="1" noChangeArrowheads="1"/>
          </p:cNvPicPr>
          <p:nvPr/>
        </p:nvPicPr>
        <p:blipFill>
          <a:blip r:embed="rId2">
            <a:extLst>
              <a:ext uri="{28A0092B-C50C-407E-A947-70E740481C1C}">
                <a14:useLocalDpi xmlns:a14="http://schemas.microsoft.com/office/drawing/2010/main" val="0"/>
              </a:ext>
            </a:extLst>
          </a:blip>
          <a:srcRect l="15790"/>
          <a:stretch>
            <a:fillRect/>
          </a:stretch>
        </p:blipFill>
        <p:spPr bwMode="auto">
          <a:xfrm>
            <a:off x="4051300" y="3308350"/>
            <a:ext cx="49403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F76BBE0-FC2F-422B-8F83-0E08E3B712A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FD5039B3-5289-47EA-BAF1-B6FAD59A7A7C}" type="slidenum">
              <a:rPr lang="en-US" altLang="zh-CN" smtClean="0"/>
              <a:pPr>
                <a:defRPr/>
              </a:pPr>
              <a:t>19</a:t>
            </a:fld>
            <a:endParaRPr lang="en-US" altLang="zh-CN"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7" name="Rectangle 2"/>
          <p:cNvSpPr>
            <a:spLocks noGrp="1" noChangeArrowheads="1"/>
          </p:cNvSpPr>
          <p:nvPr>
            <p:ph type="title"/>
          </p:nvPr>
        </p:nvSpPr>
        <p:spPr>
          <a:xfrm>
            <a:off x="457200" y="0"/>
            <a:ext cx="8001000" cy="1143000"/>
          </a:xfrm>
        </p:spPr>
        <p:txBody>
          <a:bodyPr/>
          <a:lstStyle/>
          <a:p>
            <a:pPr eaLnBrk="1" hangingPunct="1"/>
            <a:r>
              <a:rPr lang="en-US" altLang="zh-CN" smtClean="0"/>
              <a:t>Reducing Miss Penalty</a:t>
            </a:r>
          </a:p>
        </p:txBody>
      </p:sp>
      <p:sp>
        <p:nvSpPr>
          <p:cNvPr id="400388" name="Rectangle 3"/>
          <p:cNvSpPr>
            <a:spLocks noGrp="1" noChangeArrowheads="1"/>
          </p:cNvSpPr>
          <p:nvPr>
            <p:ph type="body" idx="1"/>
          </p:nvPr>
        </p:nvSpPr>
        <p:spPr>
          <a:xfrm>
            <a:off x="685800" y="1219200"/>
            <a:ext cx="7772400" cy="4876800"/>
          </a:xfrm>
        </p:spPr>
        <p:txBody>
          <a:bodyPr/>
          <a:lstStyle/>
          <a:p>
            <a:pPr eaLnBrk="1" hangingPunct="1"/>
            <a:r>
              <a:rPr lang="en-US" altLang="zh-CN" smtClean="0"/>
              <a:t>Multi-level Caches</a:t>
            </a:r>
          </a:p>
          <a:p>
            <a:pPr eaLnBrk="1" hangingPunct="1"/>
            <a:r>
              <a:rPr lang="en-US" altLang="zh-CN" smtClean="0"/>
              <a:t>Critical Word First and Early Restart</a:t>
            </a:r>
          </a:p>
          <a:p>
            <a:pPr eaLnBrk="1" hangingPunct="1"/>
            <a:r>
              <a:rPr lang="en-US" altLang="zh-CN" smtClean="0"/>
              <a:t>Priority to Read Misses over Writes</a:t>
            </a:r>
          </a:p>
          <a:p>
            <a:pPr eaLnBrk="1" hangingPunct="1"/>
            <a:r>
              <a:rPr lang="en-US" altLang="zh-CN" smtClean="0"/>
              <a:t>Merging Write Buffers</a:t>
            </a:r>
          </a:p>
          <a:p>
            <a:pPr eaLnBrk="1" hangingPunct="1"/>
            <a:r>
              <a:rPr lang="en-US" altLang="zh-CN" smtClean="0"/>
              <a:t>Victim Caches</a:t>
            </a:r>
          </a:p>
          <a:p>
            <a:pPr eaLnBrk="1" hangingPunct="1"/>
            <a:r>
              <a:rPr lang="en-US" altLang="zh-CN" smtClean="0"/>
              <a:t>Sub-block placement</a:t>
            </a:r>
          </a:p>
        </p:txBody>
      </p:sp>
      <p:sp>
        <p:nvSpPr>
          <p:cNvPr id="400389"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48310FCA-726C-4D35-8B51-B4ED60CA4F7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1411" name="Rectangle 2"/>
          <p:cNvSpPr>
            <a:spLocks noGrp="1" noChangeArrowheads="1"/>
          </p:cNvSpPr>
          <p:nvPr>
            <p:ph type="title"/>
          </p:nvPr>
        </p:nvSpPr>
        <p:spPr>
          <a:xfrm>
            <a:off x="685800" y="0"/>
            <a:ext cx="7772400" cy="1143000"/>
          </a:xfrm>
        </p:spPr>
        <p:txBody>
          <a:bodyPr/>
          <a:lstStyle/>
          <a:p>
            <a:pPr eaLnBrk="1" hangingPunct="1"/>
            <a:r>
              <a:rPr lang="en-US" altLang="zh-CN" smtClean="0"/>
              <a:t>  Second-Level Caches</a:t>
            </a:r>
          </a:p>
        </p:txBody>
      </p:sp>
      <p:sp>
        <p:nvSpPr>
          <p:cNvPr id="401412" name="Rectangle 3"/>
          <p:cNvSpPr>
            <a:spLocks noGrp="1" noChangeArrowheads="1"/>
          </p:cNvSpPr>
          <p:nvPr>
            <p:ph type="body" idx="1"/>
          </p:nvPr>
        </p:nvSpPr>
        <p:spPr>
          <a:xfrm>
            <a:off x="228600" y="1219200"/>
            <a:ext cx="8686800" cy="4800600"/>
          </a:xfrm>
        </p:spPr>
        <p:txBody>
          <a:bodyPr/>
          <a:lstStyle/>
          <a:p>
            <a:pPr eaLnBrk="1" hangingPunct="1">
              <a:lnSpc>
                <a:spcPct val="90000"/>
              </a:lnSpc>
            </a:pPr>
            <a:r>
              <a:rPr lang="en-US" altLang="zh-CN" sz="2800" smtClean="0"/>
              <a:t>L2 Equations</a:t>
            </a:r>
            <a:endParaRPr lang="en-US" altLang="zh-CN" sz="2000" smtClean="0"/>
          </a:p>
          <a:p>
            <a:pPr eaLnBrk="1" hangingPunct="1">
              <a:lnSpc>
                <a:spcPct val="90000"/>
              </a:lnSpc>
              <a:buFontTx/>
              <a:buNone/>
            </a:pPr>
            <a:r>
              <a:rPr lang="en-US" altLang="zh-CN" sz="2000" smtClean="0"/>
              <a:t>	AMAT = Hit Time</a:t>
            </a:r>
            <a:r>
              <a:rPr lang="en-US" altLang="zh-CN" sz="2000" baseline="-25000" smtClean="0"/>
              <a:t>L1</a:t>
            </a:r>
            <a:r>
              <a:rPr lang="en-US" altLang="zh-CN" sz="2000" smtClean="0"/>
              <a:t> + Miss Rate</a:t>
            </a:r>
            <a:r>
              <a:rPr lang="en-US" altLang="zh-CN" sz="2000" baseline="-25000" smtClean="0"/>
              <a:t>L1</a:t>
            </a:r>
            <a:r>
              <a:rPr lang="en-US" altLang="zh-CN" sz="2000" smtClean="0"/>
              <a:t> x Miss Penalty</a:t>
            </a:r>
            <a:r>
              <a:rPr lang="en-US" altLang="zh-CN" sz="2000" baseline="-25000" smtClean="0"/>
              <a:t>L1</a:t>
            </a:r>
            <a:br>
              <a:rPr lang="en-US" altLang="zh-CN" sz="2000" baseline="-25000" smtClean="0"/>
            </a:br>
            <a:endParaRPr lang="en-US" altLang="zh-CN" sz="2000" smtClean="0"/>
          </a:p>
          <a:p>
            <a:pPr eaLnBrk="1" hangingPunct="1">
              <a:lnSpc>
                <a:spcPct val="90000"/>
              </a:lnSpc>
              <a:buFontTx/>
              <a:buNone/>
            </a:pPr>
            <a:r>
              <a:rPr lang="en-US" altLang="zh-CN" sz="2000" smtClean="0"/>
              <a:t>	Miss Penalty</a:t>
            </a:r>
            <a:r>
              <a:rPr lang="en-US" altLang="zh-CN" sz="2000" baseline="-25000" smtClean="0"/>
              <a:t>L1</a:t>
            </a:r>
            <a:r>
              <a:rPr lang="en-US" altLang="zh-CN" sz="2000" smtClean="0"/>
              <a:t> = Hit Time</a:t>
            </a:r>
            <a:r>
              <a:rPr lang="en-US" altLang="zh-CN" sz="2000" baseline="-25000" smtClean="0"/>
              <a:t>L2</a:t>
            </a:r>
            <a:r>
              <a:rPr lang="en-US" altLang="zh-CN" sz="2000" smtClean="0"/>
              <a:t> + Miss Rate</a:t>
            </a:r>
            <a:r>
              <a:rPr lang="en-US" altLang="zh-CN" sz="2000" baseline="-25000" smtClean="0"/>
              <a:t>L2</a:t>
            </a:r>
            <a:r>
              <a:rPr lang="en-US" altLang="zh-CN" sz="2000" smtClean="0"/>
              <a:t> x Miss Penalty</a:t>
            </a:r>
            <a:r>
              <a:rPr lang="en-US" altLang="zh-CN" sz="2000" baseline="-25000" smtClean="0"/>
              <a:t>L2</a:t>
            </a:r>
          </a:p>
          <a:p>
            <a:pPr eaLnBrk="1" hangingPunct="1">
              <a:lnSpc>
                <a:spcPct val="90000"/>
              </a:lnSpc>
              <a:buFontTx/>
              <a:buNone/>
            </a:pPr>
            <a:endParaRPr lang="en-US" altLang="zh-CN" sz="2000" smtClean="0"/>
          </a:p>
          <a:p>
            <a:pPr eaLnBrk="1" hangingPunct="1">
              <a:lnSpc>
                <a:spcPct val="90000"/>
              </a:lnSpc>
              <a:buFontTx/>
              <a:buNone/>
            </a:pPr>
            <a:r>
              <a:rPr lang="en-US" altLang="zh-CN" sz="2000" smtClean="0"/>
              <a:t>	AMAT = Hit Time</a:t>
            </a:r>
            <a:r>
              <a:rPr lang="en-US" altLang="zh-CN" sz="2000" baseline="-25000" smtClean="0"/>
              <a:t>L1 </a:t>
            </a:r>
            <a:r>
              <a:rPr lang="en-US" altLang="zh-CN" sz="2000" smtClean="0"/>
              <a:t>+ </a:t>
            </a:r>
            <a:r>
              <a:rPr lang="en-US" altLang="zh-CN" sz="2000" u="sng" smtClean="0"/>
              <a:t>Miss Rate</a:t>
            </a:r>
            <a:r>
              <a:rPr lang="en-US" altLang="zh-CN" sz="2000" u="sng" baseline="-25000" smtClean="0"/>
              <a:t>L1 </a:t>
            </a:r>
            <a:r>
              <a:rPr lang="en-US" altLang="zh-CN" sz="2000" smtClean="0"/>
              <a:t>x (Hit Time</a:t>
            </a:r>
            <a:r>
              <a:rPr lang="en-US" altLang="zh-CN" sz="2000" baseline="-25000" smtClean="0"/>
              <a:t>L2 </a:t>
            </a:r>
            <a:r>
              <a:rPr lang="en-US" altLang="zh-CN" sz="2000" smtClean="0"/>
              <a:t>+</a:t>
            </a:r>
            <a:r>
              <a:rPr lang="en-US" altLang="zh-CN" sz="2000" u="sng" smtClean="0"/>
              <a:t>Miss Rate</a:t>
            </a:r>
            <a:r>
              <a:rPr lang="en-US" altLang="zh-CN" sz="2000" u="sng" baseline="-25000" smtClean="0"/>
              <a:t>L2 </a:t>
            </a:r>
            <a:r>
              <a:rPr lang="en-US" altLang="zh-CN" sz="2000" smtClean="0"/>
              <a:t>+Miss Penalty</a:t>
            </a:r>
            <a:r>
              <a:rPr lang="en-US" altLang="zh-CN" sz="2000" baseline="-25000" smtClean="0"/>
              <a:t>L2</a:t>
            </a:r>
            <a:r>
              <a:rPr lang="en-US" altLang="zh-CN" sz="2000" smtClean="0"/>
              <a:t>)</a:t>
            </a:r>
          </a:p>
          <a:p>
            <a:pPr eaLnBrk="1" hangingPunct="1">
              <a:lnSpc>
                <a:spcPct val="90000"/>
              </a:lnSpc>
            </a:pPr>
            <a:r>
              <a:rPr lang="en-US" altLang="zh-CN" sz="2800" smtClean="0"/>
              <a:t>Definitions:</a:t>
            </a:r>
            <a:endParaRPr lang="en-US" altLang="zh-CN" sz="2000" smtClean="0"/>
          </a:p>
          <a:p>
            <a:pPr lvl="1" eaLnBrk="1" hangingPunct="1">
              <a:lnSpc>
                <a:spcPct val="90000"/>
              </a:lnSpc>
            </a:pPr>
            <a:r>
              <a:rPr lang="en-US" altLang="zh-CN" sz="2400" i="1" smtClean="0"/>
              <a:t>Local miss rate</a:t>
            </a:r>
            <a:r>
              <a:rPr lang="en-US" altLang="zh-CN" sz="2400" smtClean="0"/>
              <a:t>— misses in this cache divided by the total number of memory accesses</a:t>
            </a:r>
            <a:r>
              <a:rPr lang="en-US" altLang="zh-CN" sz="2400" i="1" smtClean="0"/>
              <a:t> to this cache</a:t>
            </a:r>
            <a:r>
              <a:rPr lang="en-US" altLang="zh-CN" sz="2400" smtClean="0"/>
              <a:t> (Miss rate</a:t>
            </a:r>
            <a:r>
              <a:rPr lang="en-US" altLang="zh-CN" sz="2400" baseline="-25000" smtClean="0"/>
              <a:t>L2</a:t>
            </a:r>
            <a:r>
              <a:rPr lang="en-US" altLang="zh-CN" sz="2400" smtClean="0"/>
              <a:t>)</a:t>
            </a:r>
          </a:p>
          <a:p>
            <a:pPr lvl="1" eaLnBrk="1" hangingPunct="1">
              <a:lnSpc>
                <a:spcPct val="90000"/>
              </a:lnSpc>
            </a:pPr>
            <a:r>
              <a:rPr lang="en-US" altLang="zh-CN" sz="2400" i="1" smtClean="0"/>
              <a:t>Global miss rate</a:t>
            </a:r>
            <a:r>
              <a:rPr lang="en-US" altLang="zh-CN" sz="2400" smtClean="0"/>
              <a:t>—misses in this cache divided by the total number of memory accesses </a:t>
            </a:r>
            <a:r>
              <a:rPr lang="en-US" altLang="zh-CN" sz="2400" i="1" smtClean="0"/>
              <a:t>generated by the CPU</a:t>
            </a:r>
            <a:r>
              <a:rPr lang="en-US" altLang="zh-CN" sz="2400" smtClean="0"/>
              <a:t> </a:t>
            </a:r>
            <a:br>
              <a:rPr lang="en-US" altLang="zh-CN" sz="2400" smtClean="0"/>
            </a:br>
            <a:r>
              <a:rPr lang="en-US" altLang="zh-CN" sz="2400" smtClean="0"/>
              <a:t>(Miss Rate</a:t>
            </a:r>
            <a:r>
              <a:rPr lang="en-US" altLang="zh-CN" sz="2400" baseline="-25000" smtClean="0"/>
              <a:t>L1</a:t>
            </a:r>
            <a:r>
              <a:rPr lang="en-US" altLang="zh-CN" sz="2400" smtClean="0"/>
              <a:t> x Miss Rate</a:t>
            </a:r>
            <a:r>
              <a:rPr lang="en-US" altLang="zh-CN" sz="2400" baseline="-25000" smtClean="0"/>
              <a:t>L2</a:t>
            </a:r>
            <a:r>
              <a:rPr lang="en-US" altLang="zh-CN" sz="2400" smtClean="0"/>
              <a:t>) </a:t>
            </a:r>
          </a:p>
          <a:p>
            <a:pPr lvl="1" eaLnBrk="1" hangingPunct="1">
              <a:lnSpc>
                <a:spcPct val="90000"/>
              </a:lnSpc>
            </a:pPr>
            <a:r>
              <a:rPr lang="en-US" altLang="zh-CN" sz="2400" smtClean="0"/>
              <a:t>Global Miss Rate is what matters</a:t>
            </a:r>
          </a:p>
        </p:txBody>
      </p:sp>
      <p:sp>
        <p:nvSpPr>
          <p:cNvPr id="401413"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948949E8-EB84-4D1A-B85C-705C37AD470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2435" name="Rectangle 2"/>
          <p:cNvSpPr>
            <a:spLocks noGrp="1" noChangeArrowheads="1"/>
          </p:cNvSpPr>
          <p:nvPr>
            <p:ph type="title"/>
          </p:nvPr>
        </p:nvSpPr>
        <p:spPr>
          <a:xfrm>
            <a:off x="1092200" y="388938"/>
            <a:ext cx="7721600" cy="474662"/>
          </a:xfrm>
        </p:spPr>
        <p:txBody>
          <a:bodyPr/>
          <a:lstStyle/>
          <a:p>
            <a:pPr eaLnBrk="1" hangingPunct="1"/>
            <a:r>
              <a:rPr lang="en-US" altLang="zh-CN" sz="4000" smtClean="0"/>
              <a:t>So how do we calculate it out?</a:t>
            </a:r>
          </a:p>
        </p:txBody>
      </p:sp>
      <p:sp>
        <p:nvSpPr>
          <p:cNvPr id="402436" name="Rectangle 3"/>
          <p:cNvSpPr>
            <a:spLocks noGrp="1" noChangeArrowheads="1"/>
          </p:cNvSpPr>
          <p:nvPr>
            <p:ph type="body" idx="1"/>
          </p:nvPr>
        </p:nvSpPr>
        <p:spPr>
          <a:xfrm>
            <a:off x="533400" y="1295400"/>
            <a:ext cx="7772400" cy="4953000"/>
          </a:xfrm>
        </p:spPr>
        <p:txBody>
          <a:bodyPr/>
          <a:lstStyle/>
          <a:p>
            <a:pPr eaLnBrk="1" hangingPunct="1"/>
            <a:r>
              <a:rPr lang="en-US" altLang="zh-CN" b="1" smtClean="0"/>
              <a:t>Access time = L</a:t>
            </a:r>
            <a:r>
              <a:rPr lang="en-US" altLang="zh-CN" b="1" baseline="-25000" smtClean="0"/>
              <a:t>1</a:t>
            </a:r>
            <a:r>
              <a:rPr lang="en-US" altLang="zh-CN" b="1" smtClean="0"/>
              <a:t> hit time + L</a:t>
            </a:r>
            <a:r>
              <a:rPr lang="en-US" altLang="zh-CN" b="1" baseline="-25000" smtClean="0"/>
              <a:t>1</a:t>
            </a:r>
            <a:r>
              <a:rPr lang="en-US" altLang="zh-CN" b="1" smtClean="0"/>
              <a:t> miss</a:t>
            </a:r>
            <a:r>
              <a:rPr lang="en-US" altLang="zh-CN" b="1" u="sng" smtClean="0"/>
              <a:t> </a:t>
            </a:r>
            <a:r>
              <a:rPr lang="en-US" altLang="zh-CN" b="1" smtClean="0"/>
              <a:t>penalty * L</a:t>
            </a:r>
            <a:r>
              <a:rPr lang="en-US" altLang="zh-CN" b="1" baseline="-25000" smtClean="0"/>
              <a:t>1</a:t>
            </a:r>
            <a:r>
              <a:rPr lang="en-US" altLang="zh-CN" b="1" smtClean="0"/>
              <a:t> miss rate</a:t>
            </a:r>
          </a:p>
          <a:p>
            <a:pPr eaLnBrk="1" hangingPunct="1"/>
            <a:endParaRPr lang="en-US" altLang="zh-CN" b="1" smtClean="0"/>
          </a:p>
          <a:p>
            <a:pPr eaLnBrk="1" hangingPunct="1"/>
            <a:r>
              <a:rPr lang="en-US" altLang="zh-CN" b="1" smtClean="0"/>
              <a:t>We simply calculate the L</a:t>
            </a:r>
            <a:r>
              <a:rPr lang="en-US" altLang="zh-CN" b="1" baseline="-25000" smtClean="0"/>
              <a:t>1</a:t>
            </a:r>
            <a:r>
              <a:rPr lang="en-US" altLang="zh-CN" b="1" smtClean="0"/>
              <a:t> miss penalty as being the access time for the L</a:t>
            </a:r>
            <a:r>
              <a:rPr lang="en-US" altLang="zh-CN" b="1" baseline="-25000" smtClean="0"/>
              <a:t>2</a:t>
            </a:r>
            <a:r>
              <a:rPr lang="en-US" altLang="zh-CN" b="1" smtClean="0"/>
              <a:t> cache</a:t>
            </a:r>
          </a:p>
          <a:p>
            <a:pPr eaLnBrk="1" hangingPunct="1"/>
            <a:endParaRPr lang="en-US" altLang="zh-CN" b="1" smtClean="0"/>
          </a:p>
          <a:p>
            <a:pPr eaLnBrk="1" hangingPunct="1"/>
            <a:r>
              <a:rPr lang="en-US" altLang="zh-CN" b="1" smtClean="0"/>
              <a:t>Access time = L</a:t>
            </a:r>
            <a:r>
              <a:rPr lang="en-US" altLang="zh-CN" b="1" baseline="-25000" smtClean="0"/>
              <a:t>1</a:t>
            </a:r>
            <a:r>
              <a:rPr lang="en-US" altLang="zh-CN" b="1" smtClean="0"/>
              <a:t> hit time + (L</a:t>
            </a:r>
            <a:r>
              <a:rPr lang="en-US" altLang="zh-CN" b="1" baseline="-25000" smtClean="0"/>
              <a:t>2</a:t>
            </a:r>
            <a:r>
              <a:rPr lang="en-US" altLang="zh-CN" b="1" smtClean="0"/>
              <a:t> hit time * L</a:t>
            </a:r>
            <a:r>
              <a:rPr lang="en-US" altLang="zh-CN" b="1" u="sng" baseline="-25000" smtClean="0"/>
              <a:t>2</a:t>
            </a:r>
            <a:r>
              <a:rPr lang="en-US" altLang="zh-CN" b="1" smtClean="0"/>
              <a:t> hit rate + L</a:t>
            </a:r>
            <a:r>
              <a:rPr lang="en-US" altLang="zh-CN" b="1" baseline="-25000" smtClean="0"/>
              <a:t>2</a:t>
            </a:r>
            <a:r>
              <a:rPr lang="en-US" altLang="zh-CN" b="1" smtClean="0"/>
              <a:t> miss penalty * L</a:t>
            </a:r>
            <a:r>
              <a:rPr lang="en-US" altLang="zh-CN" b="1" baseline="-25000" smtClean="0"/>
              <a:t>2</a:t>
            </a:r>
            <a:r>
              <a:rPr lang="en-US" altLang="zh-CN" b="1" smtClean="0"/>
              <a:t> miss rate) * L</a:t>
            </a:r>
            <a:r>
              <a:rPr lang="en-US" altLang="zh-CN" b="1" baseline="-25000" smtClean="0"/>
              <a:t>1</a:t>
            </a:r>
            <a:r>
              <a:rPr lang="en-US" altLang="zh-CN" b="1" smtClean="0"/>
              <a:t> miss rate</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8FAFD0C6-ED7C-4A54-94DE-C6A72FB2F6A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采用多级</a:t>
            </a:r>
            <a:r>
              <a:rPr lang="en-US" altLang="zh-CN" smtClean="0"/>
              <a:t>Cache</a:t>
            </a:r>
            <a:endParaRPr lang="zh-CN" altLang="en-US" smtClean="0"/>
          </a:p>
        </p:txBody>
      </p:sp>
      <p:sp>
        <p:nvSpPr>
          <p:cNvPr id="72707" name="内容占位符 2"/>
          <p:cNvSpPr>
            <a:spLocks noGrp="1"/>
          </p:cNvSpPr>
          <p:nvPr>
            <p:ph idx="1"/>
          </p:nvPr>
        </p:nvSpPr>
        <p:spPr/>
        <p:txBody>
          <a:bodyPr>
            <a:normAutofit fontScale="85000" lnSpcReduction="20000"/>
          </a:bodyPr>
          <a:lstStyle/>
          <a:p>
            <a:r>
              <a:rPr lang="zh-CN" altLang="en-US" smtClean="0"/>
              <a:t>一级</a:t>
            </a:r>
            <a:r>
              <a:rPr lang="en-US" altLang="zh-CN" smtClean="0"/>
              <a:t>cache</a:t>
            </a:r>
            <a:r>
              <a:rPr lang="zh-CN" altLang="en-US" smtClean="0"/>
              <a:t>保持较小容量</a:t>
            </a:r>
            <a:endParaRPr lang="en-US" altLang="zh-CN" smtClean="0"/>
          </a:p>
          <a:p>
            <a:pPr lvl="1"/>
            <a:r>
              <a:rPr lang="zh-CN" altLang="en-US" smtClean="0"/>
              <a:t>降低命中时间</a:t>
            </a:r>
            <a:endParaRPr lang="en-US" altLang="zh-CN" smtClean="0"/>
          </a:p>
          <a:p>
            <a:pPr lvl="1"/>
            <a:r>
              <a:rPr lang="zh-CN" altLang="en-US" smtClean="0"/>
              <a:t>降低每次访问的能耗</a:t>
            </a:r>
            <a:endParaRPr lang="en-US" altLang="zh-CN" smtClean="0"/>
          </a:p>
          <a:p>
            <a:r>
              <a:rPr lang="zh-CN" altLang="en-US" smtClean="0"/>
              <a:t>增加二级</a:t>
            </a:r>
            <a:r>
              <a:rPr lang="en-US" altLang="zh-CN" smtClean="0"/>
              <a:t>cache</a:t>
            </a:r>
          </a:p>
          <a:p>
            <a:pPr lvl="1"/>
            <a:r>
              <a:rPr lang="zh-CN" altLang="en-US" smtClean="0"/>
              <a:t>减少与存储器的</a:t>
            </a:r>
            <a:r>
              <a:rPr lang="en-US" altLang="zh-CN" smtClean="0"/>
              <a:t>gap</a:t>
            </a:r>
          </a:p>
          <a:p>
            <a:pPr lvl="1"/>
            <a:r>
              <a:rPr lang="zh-CN" altLang="en-US" smtClean="0"/>
              <a:t>减少存储器总线的负载</a:t>
            </a:r>
            <a:endParaRPr lang="en-US" altLang="zh-CN" smtClean="0"/>
          </a:p>
          <a:p>
            <a:r>
              <a:rPr lang="zh-CN" altLang="en-US" smtClean="0"/>
              <a:t>多级</a:t>
            </a:r>
            <a:r>
              <a:rPr lang="en-US" altLang="zh-CN" smtClean="0"/>
              <a:t>cache</a:t>
            </a:r>
            <a:r>
              <a:rPr lang="zh-CN" altLang="en-US" smtClean="0"/>
              <a:t>的优点</a:t>
            </a:r>
            <a:endParaRPr lang="en-US" altLang="zh-CN" smtClean="0"/>
          </a:p>
          <a:p>
            <a:pPr lvl="1"/>
            <a:r>
              <a:rPr lang="zh-CN" altLang="en-US" smtClean="0"/>
              <a:t>减少失效开销</a:t>
            </a:r>
            <a:endParaRPr lang="en-US" altLang="zh-CN" smtClean="0"/>
          </a:p>
          <a:p>
            <a:pPr lvl="1"/>
            <a:r>
              <a:rPr lang="zh-CN" altLang="en-US" smtClean="0"/>
              <a:t>缩短平均访存时间（</a:t>
            </a:r>
            <a:r>
              <a:rPr lang="en-US" altLang="zh-CN" smtClean="0"/>
              <a:t>AMAT</a:t>
            </a:r>
            <a:r>
              <a:rPr lang="zh-CN" altLang="en-US" smtClean="0"/>
              <a:t>）</a:t>
            </a:r>
            <a:endParaRPr lang="en-US" altLang="zh-CN" smtClean="0"/>
          </a:p>
          <a:p>
            <a:r>
              <a:rPr lang="zh-CN" altLang="en-US" smtClean="0"/>
              <a:t>较大容量的</a:t>
            </a:r>
            <a:r>
              <a:rPr lang="en-US" altLang="zh-CN" smtClean="0"/>
              <a:t>L2</a:t>
            </a:r>
            <a:r>
              <a:rPr lang="zh-CN" altLang="en-US" smtClean="0"/>
              <a:t> </a:t>
            </a:r>
            <a:r>
              <a:rPr lang="en-US" altLang="zh-CN" smtClean="0"/>
              <a:t>cache</a:t>
            </a:r>
            <a:r>
              <a:rPr lang="zh-CN" altLang="en-US" smtClean="0"/>
              <a:t>可以捕捉许多</a:t>
            </a:r>
            <a:r>
              <a:rPr lang="en-US" altLang="zh-CN" smtClean="0"/>
              <a:t>L1</a:t>
            </a:r>
            <a:r>
              <a:rPr lang="zh-CN" altLang="en-US" smtClean="0"/>
              <a:t> </a:t>
            </a:r>
            <a:r>
              <a:rPr lang="en-US" altLang="zh-CN" smtClean="0"/>
              <a:t>cache</a:t>
            </a:r>
            <a:r>
              <a:rPr lang="zh-CN" altLang="en-US" smtClean="0"/>
              <a:t>的失效</a:t>
            </a:r>
            <a:endParaRPr lang="en-US" altLang="zh-CN" smtClean="0"/>
          </a:p>
          <a:p>
            <a:pPr lvl="1"/>
            <a:r>
              <a:rPr lang="zh-CN" altLang="en-US" smtClean="0"/>
              <a:t>降低全局失效率</a:t>
            </a:r>
            <a:endParaRPr lang="en-US" altLang="zh-CN" smtClean="0"/>
          </a:p>
        </p:txBody>
      </p:sp>
      <p:pic>
        <p:nvPicPr>
          <p:cNvPr id="727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346200"/>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43B4B0CF-6D11-4B16-B6FB-A1B6A79A49F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193</a:t>
            </a:fld>
            <a:endParaRPr lang="en-US" altLang="zh-CN" dirty="0"/>
          </a:p>
        </p:txBody>
      </p:sp>
    </p:spTree>
    <p:extLst>
      <p:ext uri="{BB962C8B-B14F-4D97-AF65-F5344CB8AC3E}">
        <p14:creationId xmlns:p14="http://schemas.microsoft.com/office/powerpoint/2010/main" val="1741768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多级包容性</a:t>
            </a:r>
            <a:r>
              <a:rPr lang="en-US" altLang="zh-CN" smtClean="0"/>
              <a:t>(multilevel inclusive)</a:t>
            </a:r>
            <a:endParaRPr lang="zh-CN" altLang="en-US" smtClean="0"/>
          </a:p>
        </p:txBody>
      </p:sp>
      <p:sp>
        <p:nvSpPr>
          <p:cNvPr id="73731" name="内容占位符 2"/>
          <p:cNvSpPr>
            <a:spLocks noGrp="1"/>
          </p:cNvSpPr>
          <p:nvPr>
            <p:ph idx="1"/>
          </p:nvPr>
        </p:nvSpPr>
        <p:spPr/>
        <p:txBody>
          <a:bodyPr>
            <a:normAutofit fontScale="70000" lnSpcReduction="20000"/>
          </a:bodyPr>
          <a:lstStyle/>
          <a:p>
            <a:pPr>
              <a:lnSpc>
                <a:spcPct val="120000"/>
              </a:lnSpc>
            </a:pPr>
            <a:r>
              <a:rPr lang="en-US" altLang="zh-CN" dirty="0" smtClean="0"/>
              <a:t> L1 cache </a:t>
            </a:r>
            <a:r>
              <a:rPr lang="zh-CN" altLang="en-US" dirty="0" smtClean="0"/>
              <a:t>的块总是存在于</a:t>
            </a:r>
            <a:r>
              <a:rPr lang="en-US" altLang="zh-CN" dirty="0" smtClean="0"/>
              <a:t>L2 cache</a:t>
            </a:r>
            <a:r>
              <a:rPr lang="zh-CN" altLang="en-US" dirty="0" smtClean="0"/>
              <a:t>中</a:t>
            </a:r>
            <a:endParaRPr lang="en-US" altLang="zh-CN" dirty="0" smtClean="0"/>
          </a:p>
          <a:p>
            <a:pPr lvl="1">
              <a:lnSpc>
                <a:spcPct val="120000"/>
              </a:lnSpc>
            </a:pPr>
            <a:r>
              <a:rPr lang="zh-CN" altLang="en-US" dirty="0" smtClean="0"/>
              <a:t>浪费了</a:t>
            </a:r>
            <a:r>
              <a:rPr lang="en-US" altLang="zh-CN" dirty="0" smtClean="0"/>
              <a:t>L2 cache </a:t>
            </a:r>
            <a:r>
              <a:rPr lang="zh-CN" altLang="en-US" dirty="0" smtClean="0"/>
              <a:t>空间，</a:t>
            </a:r>
            <a:r>
              <a:rPr lang="en-US" altLang="zh-CN" dirty="0" smtClean="0"/>
              <a:t>L2 </a:t>
            </a:r>
            <a:r>
              <a:rPr lang="zh-CN" altLang="en-US" dirty="0" smtClean="0"/>
              <a:t>还应当有存放其他块的空间</a:t>
            </a:r>
            <a:endParaRPr lang="en-US" altLang="zh-CN" dirty="0" smtClean="0"/>
          </a:p>
          <a:p>
            <a:pPr>
              <a:lnSpc>
                <a:spcPct val="120000"/>
              </a:lnSpc>
            </a:pPr>
            <a:r>
              <a:rPr lang="en-US" altLang="zh-CN" dirty="0" smtClean="0"/>
              <a:t> 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中命中，则从</a:t>
            </a:r>
            <a:r>
              <a:rPr lang="en-US" altLang="zh-CN" dirty="0" smtClean="0"/>
              <a:t>L2</a:t>
            </a:r>
            <a:r>
              <a:rPr lang="zh-CN" altLang="en-US" dirty="0" smtClean="0"/>
              <a:t>拷贝相应的块到</a:t>
            </a:r>
            <a:r>
              <a:rPr lang="en-US" altLang="zh-CN" dirty="0" smtClean="0"/>
              <a:t>L1</a:t>
            </a:r>
          </a:p>
          <a:p>
            <a:pPr>
              <a:lnSpc>
                <a:spcPct val="120000"/>
              </a:lnSpc>
            </a:pPr>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则从更低级拷贝相应的块到</a:t>
            </a:r>
            <a:r>
              <a:rPr lang="en-US" altLang="zh-CN" dirty="0" smtClean="0"/>
              <a:t>L1</a:t>
            </a:r>
            <a:r>
              <a:rPr lang="zh-CN" altLang="en-US" dirty="0" smtClean="0"/>
              <a:t>和</a:t>
            </a:r>
            <a:r>
              <a:rPr lang="en-US" altLang="zh-CN" dirty="0" smtClean="0"/>
              <a:t>L2</a:t>
            </a:r>
          </a:p>
          <a:p>
            <a:pPr>
              <a:lnSpc>
                <a:spcPct val="120000"/>
              </a:lnSpc>
            </a:pPr>
            <a:r>
              <a:rPr lang="zh-CN" altLang="en-US" dirty="0" smtClean="0"/>
              <a:t>对</a:t>
            </a:r>
            <a:r>
              <a:rPr lang="en-US" altLang="zh-CN" dirty="0" smtClean="0"/>
              <a:t>L1</a:t>
            </a:r>
            <a:r>
              <a:rPr lang="zh-CN" altLang="en-US" dirty="0" smtClean="0"/>
              <a:t>写操作导致将数据同时写到</a:t>
            </a:r>
            <a:r>
              <a:rPr lang="en-US" altLang="zh-CN" dirty="0" smtClean="0"/>
              <a:t>L1</a:t>
            </a:r>
            <a:r>
              <a:rPr lang="zh-CN" altLang="en-US" dirty="0" smtClean="0"/>
              <a:t>和</a:t>
            </a:r>
            <a:r>
              <a:rPr lang="en-US" altLang="zh-CN" dirty="0" smtClean="0"/>
              <a:t>L2</a:t>
            </a:r>
          </a:p>
          <a:p>
            <a:pPr>
              <a:lnSpc>
                <a:spcPct val="120000"/>
              </a:lnSpc>
            </a:pPr>
            <a:r>
              <a:rPr lang="en-US" altLang="zh-CN" dirty="0" smtClean="0"/>
              <a:t>Write-through </a:t>
            </a:r>
            <a:r>
              <a:rPr lang="zh-CN" altLang="en-US" dirty="0" smtClean="0"/>
              <a:t>策略用于</a:t>
            </a:r>
            <a:r>
              <a:rPr lang="en-US" altLang="zh-CN" dirty="0" smtClean="0"/>
              <a:t>L1</a:t>
            </a:r>
            <a:r>
              <a:rPr lang="zh-CN" altLang="en-US" dirty="0" smtClean="0"/>
              <a:t>到</a:t>
            </a:r>
            <a:r>
              <a:rPr lang="en-US" altLang="zh-CN" dirty="0" smtClean="0"/>
              <a:t>L2</a:t>
            </a:r>
          </a:p>
          <a:p>
            <a:pPr>
              <a:lnSpc>
                <a:spcPct val="120000"/>
              </a:lnSpc>
            </a:pPr>
            <a:r>
              <a:rPr lang="en-US" altLang="zh-CN" dirty="0" smtClean="0"/>
              <a:t>Write-back </a:t>
            </a:r>
            <a:r>
              <a:rPr lang="zh-CN" altLang="en-US" dirty="0" smtClean="0"/>
              <a:t>策略可用于</a:t>
            </a:r>
            <a:r>
              <a:rPr lang="en-US" altLang="zh-CN" dirty="0" smtClean="0"/>
              <a:t>L2 </a:t>
            </a:r>
            <a:r>
              <a:rPr lang="zh-CN" altLang="en-US" dirty="0" smtClean="0"/>
              <a:t>到更低级存储器，以降低存储总线的数据传输压力</a:t>
            </a:r>
            <a:endParaRPr lang="en-US" altLang="zh-CN" dirty="0" smtClean="0"/>
          </a:p>
          <a:p>
            <a:pPr>
              <a:lnSpc>
                <a:spcPct val="120000"/>
              </a:lnSpc>
            </a:pPr>
            <a:r>
              <a:rPr lang="en-US" altLang="zh-CN" dirty="0" smtClean="0"/>
              <a:t>L2</a:t>
            </a:r>
            <a:r>
              <a:rPr lang="zh-CN" altLang="en-US" dirty="0" smtClean="0"/>
              <a:t>的替换动作（或无效</a:t>
            </a:r>
            <a:r>
              <a:rPr lang="en-US" altLang="zh-CN" dirty="0" smtClean="0"/>
              <a:t>)</a:t>
            </a:r>
            <a:r>
              <a:rPr lang="zh-CN" altLang="en-US" dirty="0" smtClean="0"/>
              <a:t>对</a:t>
            </a:r>
            <a:r>
              <a:rPr lang="en-US" altLang="zh-CN" dirty="0" smtClean="0"/>
              <a:t>L1</a:t>
            </a:r>
            <a:r>
              <a:rPr lang="zh-CN" altLang="en-US" dirty="0" smtClean="0"/>
              <a:t>可见</a:t>
            </a:r>
            <a:endParaRPr lang="en-US" altLang="zh-CN" dirty="0" smtClean="0"/>
          </a:p>
          <a:p>
            <a:pPr lvl="1">
              <a:lnSpc>
                <a:spcPct val="120000"/>
              </a:lnSpc>
            </a:pPr>
            <a:r>
              <a:rPr lang="zh-CN" altLang="en-US" dirty="0" smtClean="0"/>
              <a:t>即</a:t>
            </a:r>
            <a:r>
              <a:rPr lang="en-US" altLang="zh-CN" dirty="0" smtClean="0"/>
              <a:t>L2</a:t>
            </a:r>
            <a:r>
              <a:rPr lang="zh-CN" altLang="en-US" dirty="0" smtClean="0"/>
              <a:t>的一块被替换出去，那么其在</a:t>
            </a:r>
            <a:r>
              <a:rPr lang="en-US" altLang="zh-CN" dirty="0" smtClean="0"/>
              <a:t>L1</a:t>
            </a:r>
            <a:r>
              <a:rPr lang="zh-CN" altLang="en-US" dirty="0" smtClean="0"/>
              <a:t>中对应的块也要被替换出去。</a:t>
            </a:r>
            <a:endParaRPr lang="en-US" altLang="zh-CN" dirty="0"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CA2AFDC6-7B0D-4913-AE9A-47FCD2617D8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194</a:t>
            </a:fld>
            <a:endParaRPr lang="en-US" altLang="zh-CN" dirty="0"/>
          </a:p>
        </p:txBody>
      </p:sp>
    </p:spTree>
    <p:extLst>
      <p:ext uri="{BB962C8B-B14F-4D97-AF65-F5344CB8AC3E}">
        <p14:creationId xmlns:p14="http://schemas.microsoft.com/office/powerpoint/2010/main" val="1569174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标题 13"/>
          <p:cNvSpPr>
            <a:spLocks noGrp="1"/>
          </p:cNvSpPr>
          <p:nvPr>
            <p:ph type="title"/>
          </p:nvPr>
        </p:nvSpPr>
        <p:spPr>
          <a:xfrm>
            <a:off x="338138" y="39688"/>
            <a:ext cx="8467725" cy="795337"/>
          </a:xfrm>
        </p:spPr>
        <p:txBody>
          <a:bodyPr/>
          <a:lstStyle/>
          <a:p>
            <a:endParaRPr lang="zh-CN" altLang="en-US" smtClean="0"/>
          </a:p>
        </p:txBody>
      </p:sp>
      <p:sp>
        <p:nvSpPr>
          <p:cNvPr id="74755" name="内容占位符 14"/>
          <p:cNvSpPr>
            <a:spLocks noGrp="1"/>
          </p:cNvSpPr>
          <p:nvPr>
            <p:ph idx="1"/>
          </p:nvPr>
        </p:nvSpPr>
        <p:spPr>
          <a:xfrm>
            <a:off x="2351088" y="4227513"/>
            <a:ext cx="6323012" cy="1847850"/>
          </a:xfrm>
        </p:spPr>
        <p:txBody>
          <a:bodyPr>
            <a:normAutofit fontScale="70000" lnSpcReduction="20000"/>
          </a:bodyPr>
          <a:lstStyle/>
          <a:p>
            <a:r>
              <a:rPr lang="en-US" altLang="zh-CN" dirty="0" smtClean="0"/>
              <a:t>L1</a:t>
            </a:r>
            <a:r>
              <a:rPr lang="zh-CN" altLang="en-US" dirty="0" smtClean="0"/>
              <a:t>：</a:t>
            </a:r>
            <a:r>
              <a:rPr lang="en-US" altLang="zh-CN" dirty="0" smtClean="0"/>
              <a:t> 1-way</a:t>
            </a:r>
            <a:r>
              <a:rPr lang="zh-CN" altLang="en-US" dirty="0" smtClean="0"/>
              <a:t>，容量：</a:t>
            </a:r>
            <a:r>
              <a:rPr lang="en-US" altLang="zh-CN" dirty="0" smtClean="0"/>
              <a:t>2</a:t>
            </a:r>
            <a:r>
              <a:rPr lang="zh-CN" altLang="en-US" dirty="0" smtClean="0"/>
              <a:t>块</a:t>
            </a:r>
            <a:endParaRPr lang="en-US" altLang="zh-CN" dirty="0"/>
          </a:p>
          <a:p>
            <a:r>
              <a:rPr lang="en-US" altLang="zh-CN" dirty="0" smtClean="0"/>
              <a:t>L2  4-way</a:t>
            </a:r>
            <a:r>
              <a:rPr lang="zh-CN" altLang="en-US" dirty="0" smtClean="0"/>
              <a:t>，容量：</a:t>
            </a:r>
            <a:r>
              <a:rPr lang="en-US" altLang="zh-CN" dirty="0" smtClean="0"/>
              <a:t>4</a:t>
            </a:r>
            <a:r>
              <a:rPr lang="zh-CN" altLang="en-US" dirty="0" smtClean="0"/>
              <a:t>块</a:t>
            </a:r>
            <a:endParaRPr lang="en-US" altLang="zh-CN" dirty="0" smtClean="0"/>
          </a:p>
          <a:p>
            <a:r>
              <a:rPr lang="zh-CN" altLang="en-US" dirty="0"/>
              <a:t>块大小相同</a:t>
            </a:r>
          </a:p>
          <a:p>
            <a:r>
              <a:rPr lang="zh-CN" altLang="en-US" dirty="0" smtClean="0"/>
              <a:t>访问的块序列</a:t>
            </a:r>
            <a:r>
              <a:rPr lang="en-US" altLang="zh-CN" dirty="0" smtClean="0"/>
              <a:t>10</a:t>
            </a:r>
            <a:r>
              <a:rPr lang="en-US" altLang="zh-CN" sz="4000" dirty="0" smtClean="0">
                <a:solidFill>
                  <a:schemeClr val="accent1"/>
                </a:solidFill>
              </a:rPr>
              <a:t>2</a:t>
            </a:r>
            <a:r>
              <a:rPr lang="en-US" altLang="zh-CN" dirty="0" smtClean="0"/>
              <a:t>4</a:t>
            </a:r>
            <a:r>
              <a:rPr lang="en-US" altLang="zh-CN" sz="4000" dirty="0" smtClean="0">
                <a:solidFill>
                  <a:srgbClr val="FF0000"/>
                </a:solidFill>
              </a:rPr>
              <a:t>6</a:t>
            </a:r>
            <a:endParaRPr lang="en-US" altLang="zh-CN" dirty="0" smtClean="0">
              <a:solidFill>
                <a:srgbClr val="FF0000"/>
              </a:solidFill>
            </a:endParaRPr>
          </a:p>
          <a:p>
            <a:r>
              <a:rPr lang="zh-CN" altLang="en-US" dirty="0" smtClean="0"/>
              <a:t>替换策略：</a:t>
            </a:r>
            <a:r>
              <a:rPr lang="en-US" altLang="zh-CN" dirty="0" smtClean="0"/>
              <a:t>LRU</a:t>
            </a:r>
          </a:p>
        </p:txBody>
      </p:sp>
      <p:graphicFrame>
        <p:nvGraphicFramePr>
          <p:cNvPr id="13" name="表格 12"/>
          <p:cNvGraphicFramePr>
            <a:graphicFrameLocks noGrp="1"/>
          </p:cNvGraphicFramePr>
          <p:nvPr/>
        </p:nvGraphicFramePr>
        <p:xfrm>
          <a:off x="1304925" y="3284538"/>
          <a:ext cx="704850" cy="2971800"/>
        </p:xfrm>
        <a:graphic>
          <a:graphicData uri="http://schemas.openxmlformats.org/drawingml/2006/table">
            <a:tbl>
              <a:tblPr/>
              <a:tblGrid>
                <a:gridCol w="704850">
                  <a:extLst>
                    <a:ext uri="{9D8B030D-6E8A-4147-A177-3AD203B41FA5}">
                      <a16:colId xmlns:a16="http://schemas.microsoft.com/office/drawing/2014/main" xmlns="" val="3933953280"/>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354071720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268008240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xmlns="" val="421893785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79041733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xmlns="" val="1703443949"/>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9962321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xmlns="" val="254527322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196039375"/>
                  </a:ext>
                </a:extLst>
              </a:tr>
            </a:tbl>
          </a:graphicData>
        </a:graphic>
      </p:graphicFrame>
      <p:graphicFrame>
        <p:nvGraphicFramePr>
          <p:cNvPr id="32" name="表格 31"/>
          <p:cNvGraphicFramePr>
            <a:graphicFrameLocks noGrp="1"/>
          </p:cNvGraphicFramePr>
          <p:nvPr/>
        </p:nvGraphicFramePr>
        <p:xfrm>
          <a:off x="130492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70681">
                <a:tc>
                  <a:txBody>
                    <a:bodyPr/>
                    <a:lstStyle/>
                    <a:p>
                      <a:r>
                        <a:rPr lang="en-US" altLang="zh-CN" sz="1800" dirty="0" smtClean="0"/>
                        <a:t>0</a:t>
                      </a:r>
                      <a:endParaRPr lang="zh-CN" altLang="en-US" sz="1800" dirty="0"/>
                    </a:p>
                  </a:txBody>
                  <a:tcPr marL="91406" marR="91406" marT="45700" marB="45700"/>
                </a:tc>
                <a:extLst>
                  <a:ext uri="{0D108BD9-81ED-4DB2-BD59-A6C34878D82A}">
                    <a16:rowId xmlns:a16="http://schemas.microsoft.com/office/drawing/2014/main" xmlns=""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xmlns="" val="10001"/>
                  </a:ext>
                </a:extLst>
              </a:tr>
            </a:tbl>
          </a:graphicData>
        </a:graphic>
      </p:graphicFrame>
      <p:graphicFrame>
        <p:nvGraphicFramePr>
          <p:cNvPr id="34" name="表格 33"/>
          <p:cNvGraphicFramePr>
            <a:graphicFrameLocks noGrp="1"/>
          </p:cNvGraphicFramePr>
          <p:nvPr/>
        </p:nvGraphicFramePr>
        <p:xfrm>
          <a:off x="1304925"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xmlns="" val="20000"/>
                    </a:ext>
                  </a:extLst>
                </a:gridCol>
                <a:gridCol w="486172">
                  <a:extLst>
                    <a:ext uri="{9D8B030D-6E8A-4147-A177-3AD203B41FA5}">
                      <a16:colId xmlns:a16="http://schemas.microsoft.com/office/drawing/2014/main" xmlns="" val="20001"/>
                    </a:ext>
                  </a:extLst>
                </a:gridCol>
                <a:gridCol w="486172">
                  <a:extLst>
                    <a:ext uri="{9D8B030D-6E8A-4147-A177-3AD203B41FA5}">
                      <a16:colId xmlns:a16="http://schemas.microsoft.com/office/drawing/2014/main" xmlns="" val="20002"/>
                    </a:ext>
                  </a:extLst>
                </a:gridCol>
                <a:gridCol w="486172">
                  <a:extLst>
                    <a:ext uri="{9D8B030D-6E8A-4147-A177-3AD203B41FA5}">
                      <a16:colId xmlns:a16="http://schemas.microsoft.com/office/drawing/2014/main" xmlns="" val="20003"/>
                    </a:ext>
                  </a:extLst>
                </a:gridCol>
              </a:tblGrid>
              <a:tr h="371475">
                <a:tc>
                  <a:txBody>
                    <a:bodyPr/>
                    <a:lstStyle/>
                    <a:p>
                      <a:r>
                        <a:rPr lang="en-US" altLang="zh-CN" sz="1800" dirty="0" smtClean="0"/>
                        <a:t>1</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xmlns="" val="10000"/>
                  </a:ext>
                </a:extLst>
              </a:tr>
            </a:tbl>
          </a:graphicData>
        </a:graphic>
      </p:graphicFrame>
      <p:graphicFrame>
        <p:nvGraphicFramePr>
          <p:cNvPr id="35" name="表格 34"/>
          <p:cNvGraphicFramePr>
            <a:graphicFrameLocks noGrp="1"/>
          </p:cNvGraphicFramePr>
          <p:nvPr/>
        </p:nvGraphicFramePr>
        <p:xfrm>
          <a:off x="335597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70681">
                <a:tc>
                  <a:txBody>
                    <a:bodyPr/>
                    <a:lstStyle/>
                    <a:p>
                      <a:r>
                        <a:rPr lang="en-US" altLang="zh-CN" sz="1800" dirty="0" smtClean="0"/>
                        <a:t>4</a:t>
                      </a:r>
                      <a:endParaRPr lang="zh-CN" altLang="en-US" sz="1800" dirty="0"/>
                    </a:p>
                  </a:txBody>
                  <a:tcPr marL="91406" marR="91406" marT="45700" marB="45700"/>
                </a:tc>
                <a:extLst>
                  <a:ext uri="{0D108BD9-81ED-4DB2-BD59-A6C34878D82A}">
                    <a16:rowId xmlns:a16="http://schemas.microsoft.com/office/drawing/2014/main" xmlns=""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xmlns="" val="10001"/>
                  </a:ext>
                </a:extLst>
              </a:tr>
            </a:tbl>
          </a:graphicData>
        </a:graphic>
      </p:graphicFrame>
      <p:graphicFrame>
        <p:nvGraphicFramePr>
          <p:cNvPr id="36" name="表格 35"/>
          <p:cNvGraphicFramePr>
            <a:graphicFrameLocks noGrp="1"/>
          </p:cNvGraphicFramePr>
          <p:nvPr/>
        </p:nvGraphicFramePr>
        <p:xfrm>
          <a:off x="4629150"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70681">
                <a:tc>
                  <a:txBody>
                    <a:bodyPr/>
                    <a:lstStyle/>
                    <a:p>
                      <a:r>
                        <a:rPr lang="en-US" altLang="zh-CN" sz="1800" dirty="0" smtClean="0"/>
                        <a:t>6</a:t>
                      </a:r>
                      <a:endParaRPr lang="zh-CN" altLang="en-US" sz="1800" dirty="0"/>
                    </a:p>
                  </a:txBody>
                  <a:tcPr marL="91406" marR="91406" marT="45700" marB="45700"/>
                </a:tc>
                <a:extLst>
                  <a:ext uri="{0D108BD9-81ED-4DB2-BD59-A6C34878D82A}">
                    <a16:rowId xmlns:a16="http://schemas.microsoft.com/office/drawing/2014/main" xmlns=""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xmlns="" val="10001"/>
                  </a:ext>
                </a:extLst>
              </a:tr>
            </a:tbl>
          </a:graphicData>
        </a:graphic>
      </p:graphicFrame>
      <p:graphicFrame>
        <p:nvGraphicFramePr>
          <p:cNvPr id="37" name="表格 36"/>
          <p:cNvGraphicFramePr>
            <a:graphicFrameLocks noGrp="1"/>
          </p:cNvGraphicFramePr>
          <p:nvPr/>
        </p:nvGraphicFramePr>
        <p:xfrm>
          <a:off x="4008438"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xmlns="" val="20000"/>
                    </a:ext>
                  </a:extLst>
                </a:gridCol>
                <a:gridCol w="486172">
                  <a:extLst>
                    <a:ext uri="{9D8B030D-6E8A-4147-A177-3AD203B41FA5}">
                      <a16:colId xmlns:a16="http://schemas.microsoft.com/office/drawing/2014/main" xmlns="" val="20001"/>
                    </a:ext>
                  </a:extLst>
                </a:gridCol>
                <a:gridCol w="486172">
                  <a:extLst>
                    <a:ext uri="{9D8B030D-6E8A-4147-A177-3AD203B41FA5}">
                      <a16:colId xmlns:a16="http://schemas.microsoft.com/office/drawing/2014/main" xmlns="" val="20002"/>
                    </a:ext>
                  </a:extLst>
                </a:gridCol>
                <a:gridCol w="486172">
                  <a:extLst>
                    <a:ext uri="{9D8B030D-6E8A-4147-A177-3AD203B41FA5}">
                      <a16:colId xmlns:a16="http://schemas.microsoft.com/office/drawing/2014/main" xmlns="" val="20003"/>
                    </a:ext>
                  </a:extLst>
                </a:gridCol>
              </a:tblGrid>
              <a:tr h="371475">
                <a:tc>
                  <a:txBody>
                    <a:bodyPr/>
                    <a:lstStyle/>
                    <a:p>
                      <a:r>
                        <a:rPr lang="en-US" altLang="zh-CN" sz="1800" dirty="0" smtClean="0"/>
                        <a:t>6</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xmlns="" val="10000"/>
                  </a:ext>
                </a:extLst>
              </a:tr>
            </a:tbl>
          </a:graphicData>
        </a:graphic>
      </p:graphicFrame>
      <p:graphicFrame>
        <p:nvGraphicFramePr>
          <p:cNvPr id="40" name="表格 39"/>
          <p:cNvGraphicFramePr>
            <a:graphicFrameLocks noGrp="1"/>
          </p:cNvGraphicFramePr>
          <p:nvPr/>
        </p:nvGraphicFramePr>
        <p:xfrm>
          <a:off x="2351088" y="121126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70681">
                <a:tc>
                  <a:txBody>
                    <a:bodyPr/>
                    <a:lstStyle/>
                    <a:p>
                      <a:r>
                        <a:rPr lang="en-US" altLang="zh-CN" sz="1800" dirty="0" smtClean="0"/>
                        <a:t>2</a:t>
                      </a:r>
                      <a:endParaRPr lang="zh-CN" altLang="en-US" sz="1800" dirty="0"/>
                    </a:p>
                  </a:txBody>
                  <a:tcPr marL="91406" marR="91406" marT="45700" marB="45700"/>
                </a:tc>
                <a:extLst>
                  <a:ext uri="{0D108BD9-81ED-4DB2-BD59-A6C34878D82A}">
                    <a16:rowId xmlns:a16="http://schemas.microsoft.com/office/drawing/2014/main" xmlns=""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xmlns="" val="10001"/>
                  </a:ext>
                </a:extLst>
              </a:tr>
            </a:tbl>
          </a:graphicData>
        </a:graphic>
      </p:graphicFrame>
      <p:sp>
        <p:nvSpPr>
          <p:cNvPr id="41" name="椭圆 40"/>
          <p:cNvSpPr/>
          <p:nvPr/>
        </p:nvSpPr>
        <p:spPr>
          <a:xfrm>
            <a:off x="5513388" y="1498600"/>
            <a:ext cx="1184275" cy="56038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43" name="直接箭头连接符 42"/>
          <p:cNvCxnSpPr>
            <a:stCxn id="41" idx="2"/>
          </p:cNvCxnSpPr>
          <p:nvPr/>
        </p:nvCxnSpPr>
        <p:spPr>
          <a:xfrm flipH="1">
            <a:off x="5138738" y="1779588"/>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8138" y="1404851"/>
            <a:ext cx="501447" cy="369332"/>
          </a:xfrm>
          <a:prstGeom prst="rect">
            <a:avLst/>
          </a:prstGeom>
          <a:noFill/>
        </p:spPr>
        <p:txBody>
          <a:bodyPr wrap="square" rtlCol="0">
            <a:spAutoFit/>
          </a:bodyPr>
          <a:lstStyle/>
          <a:p>
            <a:r>
              <a:rPr lang="en-US" altLang="zh-CN" dirty="0" smtClean="0"/>
              <a:t>L1</a:t>
            </a:r>
          </a:p>
        </p:txBody>
      </p:sp>
      <p:sp>
        <p:nvSpPr>
          <p:cNvPr id="3" name="文本框 2"/>
          <p:cNvSpPr txBox="1"/>
          <p:nvPr/>
        </p:nvSpPr>
        <p:spPr>
          <a:xfrm>
            <a:off x="368573" y="2263313"/>
            <a:ext cx="440575" cy="369332"/>
          </a:xfrm>
          <a:prstGeom prst="rect">
            <a:avLst/>
          </a:prstGeom>
          <a:noFill/>
        </p:spPr>
        <p:txBody>
          <a:bodyPr wrap="square" rtlCol="0">
            <a:spAutoFit/>
          </a:bodyPr>
          <a:lstStyle/>
          <a:p>
            <a:r>
              <a:rPr lang="en-US" altLang="zh-CN" dirty="0" smtClean="0"/>
              <a:t>L2</a:t>
            </a:r>
            <a:endParaRPr lang="zh-CN" altLang="en-US" dirty="0"/>
          </a:p>
        </p:txBody>
      </p:sp>
      <p:sp>
        <p:nvSpPr>
          <p:cNvPr id="7" name="页脚占位符 6"/>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C70C3ADB-2454-4451-845A-5280E325C53C}" type="datetime2">
              <a:rPr lang="zh-CN" altLang="en-US" smtClean="0"/>
              <a:t>2021年10月14日</a:t>
            </a:fld>
            <a:endParaRPr lang="en-US" altLang="zh-CN"/>
          </a:p>
        </p:txBody>
      </p:sp>
      <p:sp>
        <p:nvSpPr>
          <p:cNvPr id="9" name="灯片编号占位符 8"/>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195</a:t>
            </a:fld>
            <a:endParaRPr lang="en-US" altLang="zh-CN" dirty="0"/>
          </a:p>
        </p:txBody>
      </p:sp>
    </p:spTree>
    <p:extLst>
      <p:ext uri="{BB962C8B-B14F-4D97-AF65-F5344CB8AC3E}">
        <p14:creationId xmlns:p14="http://schemas.microsoft.com/office/powerpoint/2010/main" val="2895064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nvPr>
        </p:nvGraphicFramePr>
        <p:xfrm>
          <a:off x="887413" y="1674092"/>
          <a:ext cx="1290637" cy="741362"/>
        </p:xfrm>
        <a:graphic>
          <a:graphicData uri="http://schemas.openxmlformats.org/drawingml/2006/table">
            <a:tbl>
              <a:tblPr firstRow="1" bandRow="1">
                <a:tableStyleId>{5C22544A-7EE6-4342-B048-85BDC9FD1C3A}</a:tableStyleId>
              </a:tblPr>
              <a:tblGrid>
                <a:gridCol w="660310">
                  <a:extLst>
                    <a:ext uri="{9D8B030D-6E8A-4147-A177-3AD203B41FA5}">
                      <a16:colId xmlns:a16="http://schemas.microsoft.com/office/drawing/2014/main" xmlns="" val="20000"/>
                    </a:ext>
                  </a:extLst>
                </a:gridCol>
                <a:gridCol w="630327">
                  <a:extLst>
                    <a:ext uri="{9D8B030D-6E8A-4147-A177-3AD203B41FA5}">
                      <a16:colId xmlns:a16="http://schemas.microsoft.com/office/drawing/2014/main" xmlns="" val="20001"/>
                    </a:ext>
                  </a:extLst>
                </a:gridCol>
              </a:tblGrid>
              <a:tr h="370681">
                <a:tc>
                  <a:txBody>
                    <a:bodyPr/>
                    <a:lstStyle/>
                    <a:p>
                      <a:r>
                        <a:rPr lang="en-US" altLang="zh-CN" sz="1800" dirty="0" smtClean="0"/>
                        <a:t>0</a:t>
                      </a:r>
                      <a:endParaRPr lang="zh-CN" altLang="en-US" sz="1800" dirty="0"/>
                    </a:p>
                  </a:txBody>
                  <a:tcPr marL="91476" marR="91476" marT="45700" marB="45700">
                    <a:solidFill>
                      <a:schemeClr val="tx2">
                        <a:lumMod val="20000"/>
                        <a:lumOff val="80000"/>
                      </a:schemeClr>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76" marR="91476" marT="45700" marB="45700">
                    <a:solidFill>
                      <a:schemeClr val="tx2">
                        <a:lumMod val="20000"/>
                        <a:lumOff val="80000"/>
                      </a:schemeClr>
                    </a:solidFill>
                  </a:tcPr>
                </a:tc>
                <a:extLst>
                  <a:ext uri="{0D108BD9-81ED-4DB2-BD59-A6C34878D82A}">
                    <a16:rowId xmlns:a16="http://schemas.microsoft.com/office/drawing/2014/main" xmlns="" val="10000"/>
                  </a:ext>
                </a:extLst>
              </a:tr>
              <a:tr h="370681">
                <a:tc>
                  <a:txBody>
                    <a:bodyPr/>
                    <a:lstStyle/>
                    <a:p>
                      <a:endParaRPr lang="zh-CN" altLang="en-US" sz="1800" dirty="0"/>
                    </a:p>
                  </a:txBody>
                  <a:tcPr marL="91476" marR="91476" marT="45700" marB="45700">
                    <a:solidFill>
                      <a:schemeClr val="accent1"/>
                    </a:solidFill>
                  </a:tcPr>
                </a:tc>
                <a:tc>
                  <a:txBody>
                    <a:bodyPr/>
                    <a:lstStyle/>
                    <a:p>
                      <a:endParaRPr lang="zh-CN" altLang="en-US" sz="1800" dirty="0"/>
                    </a:p>
                  </a:txBody>
                  <a:tcPr marL="91476" marR="91476" marT="45700" marB="45700">
                    <a:solidFill>
                      <a:schemeClr val="accent1"/>
                    </a:solidFill>
                  </a:tcPr>
                </a:tc>
                <a:extLst>
                  <a:ext uri="{0D108BD9-81ED-4DB2-BD59-A6C34878D82A}">
                    <a16:rowId xmlns:a16="http://schemas.microsoft.com/office/drawing/2014/main" xmlns="" val="10001"/>
                  </a:ext>
                </a:extLst>
              </a:tr>
            </a:tbl>
          </a:graphicData>
        </a:graphic>
      </p:graphicFrame>
      <p:graphicFrame>
        <p:nvGraphicFramePr>
          <p:cNvPr id="7" name="表格 6"/>
          <p:cNvGraphicFramePr>
            <a:graphicFrameLocks noGrp="1"/>
          </p:cNvGraphicFramePr>
          <p:nvPr>
            <p:extLst/>
          </p:nvPr>
        </p:nvGraphicFramePr>
        <p:xfrm>
          <a:off x="907256"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65919">
                <a:tc>
                  <a:txBody>
                    <a:bodyPr/>
                    <a:lstStyle/>
                    <a:p>
                      <a:r>
                        <a:rPr lang="en-US" altLang="zh-CN" sz="1800" dirty="0" smtClean="0"/>
                        <a:t>0</a:t>
                      </a:r>
                      <a:endParaRPr lang="zh-CN" altLang="en-US" sz="1800" dirty="0"/>
                    </a:p>
                  </a:txBody>
                  <a:tcPr marL="91406" marR="91406" marT="45681" marB="45681"/>
                </a:tc>
                <a:extLst>
                  <a:ext uri="{0D108BD9-81ED-4DB2-BD59-A6C34878D82A}">
                    <a16:rowId xmlns:a16="http://schemas.microsoft.com/office/drawing/2014/main" xmlns="" val="10000"/>
                  </a:ext>
                </a:extLst>
              </a:tr>
              <a:tr h="365919">
                <a:tc>
                  <a:txBody>
                    <a:bodyPr/>
                    <a:lstStyle/>
                    <a:p>
                      <a:r>
                        <a:rPr lang="en-US" altLang="zh-CN" sz="1800" dirty="0" smtClean="0"/>
                        <a:t>1</a:t>
                      </a:r>
                      <a:endParaRPr lang="zh-CN" altLang="en-US" sz="1800" dirty="0"/>
                    </a:p>
                  </a:txBody>
                  <a:tcPr marL="91406" marR="91406" marT="45681" marB="45681"/>
                </a:tc>
                <a:extLst>
                  <a:ext uri="{0D108BD9-81ED-4DB2-BD59-A6C34878D82A}">
                    <a16:rowId xmlns:a16="http://schemas.microsoft.com/office/drawing/2014/main" xmlns="" val="10001"/>
                  </a:ext>
                </a:extLst>
              </a:tr>
            </a:tbl>
          </a:graphicData>
        </a:graphic>
      </p:graphicFrame>
      <p:graphicFrame>
        <p:nvGraphicFramePr>
          <p:cNvPr id="9" name="表格 8"/>
          <p:cNvGraphicFramePr>
            <a:graphicFrameLocks noGrp="1"/>
          </p:cNvGraphicFramePr>
          <p:nvPr>
            <p:extLst/>
          </p:nvPr>
        </p:nvGraphicFramePr>
        <p:xfrm>
          <a:off x="637641" y="2521745"/>
          <a:ext cx="704850" cy="3714750"/>
        </p:xfrm>
        <a:graphic>
          <a:graphicData uri="http://schemas.openxmlformats.org/drawingml/2006/table">
            <a:tbl>
              <a:tblPr/>
              <a:tblGrid>
                <a:gridCol w="704850">
                  <a:extLst>
                    <a:ext uri="{9D8B030D-6E8A-4147-A177-3AD203B41FA5}">
                      <a16:colId xmlns:a16="http://schemas.microsoft.com/office/drawing/2014/main" xmlns="" val="3710897285"/>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391424613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2432137124"/>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xmlns="" val="68355468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3188940707"/>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xmlns="" val="273991903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156275952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xmlns="" val="214508791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148827685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rPr>
                        <a:t>8</a:t>
                      </a:r>
                      <a:endParaRPr kumimoji="0" lang="zh-CN" altLang="en-US"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xmlns="" val="345026886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xmlns="" val="2679628385"/>
                  </a:ext>
                </a:extLst>
              </a:tr>
            </a:tbl>
          </a:graphicData>
        </a:graphic>
      </p:graphicFrame>
      <p:graphicFrame>
        <p:nvGraphicFramePr>
          <p:cNvPr id="10" name="表格 9"/>
          <p:cNvGraphicFramePr>
            <a:graphicFrameLocks noGrp="1"/>
          </p:cNvGraphicFramePr>
          <p:nvPr>
            <p:extLst/>
          </p:nvPr>
        </p:nvGraphicFramePr>
        <p:xfrm>
          <a:off x="1664487" y="2521745"/>
          <a:ext cx="704850" cy="3708800"/>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xmlns="" val="20000"/>
                    </a:ext>
                  </a:extLst>
                </a:gridCol>
              </a:tblGrid>
              <a:tr h="370880">
                <a:tc>
                  <a:txBody>
                    <a:bodyPr/>
                    <a:lstStyle/>
                    <a:p>
                      <a:r>
                        <a:rPr lang="en-US" altLang="zh-CN" sz="1800" dirty="0" smtClean="0"/>
                        <a:t>0(0)</a:t>
                      </a:r>
                    </a:p>
                  </a:txBody>
                  <a:tcPr marL="91523" marR="91523" marT="45725" marB="45725"/>
                </a:tc>
                <a:extLst>
                  <a:ext uri="{0D108BD9-81ED-4DB2-BD59-A6C34878D82A}">
                    <a16:rowId xmlns:a16="http://schemas.microsoft.com/office/drawing/2014/main" xmlns="" val="10000"/>
                  </a:ext>
                </a:extLst>
              </a:tr>
              <a:tr h="370880">
                <a:tc>
                  <a:txBody>
                    <a:bodyPr/>
                    <a:lstStyle/>
                    <a:p>
                      <a:r>
                        <a:rPr lang="en-US" altLang="zh-CN" sz="1800" dirty="0" smtClean="0"/>
                        <a:t>0(1)</a:t>
                      </a:r>
                      <a:endParaRPr lang="zh-CN" altLang="en-US" sz="1800" dirty="0"/>
                    </a:p>
                  </a:txBody>
                  <a:tcPr marL="91523" marR="91523" marT="45725" marB="45725">
                    <a:solidFill>
                      <a:schemeClr val="accent1"/>
                    </a:solidFill>
                  </a:tcPr>
                </a:tc>
                <a:extLst>
                  <a:ext uri="{0D108BD9-81ED-4DB2-BD59-A6C34878D82A}">
                    <a16:rowId xmlns:a16="http://schemas.microsoft.com/office/drawing/2014/main" xmlns="" val="10001"/>
                  </a:ext>
                </a:extLst>
              </a:tr>
              <a:tr h="370880">
                <a:tc>
                  <a:txBody>
                    <a:bodyPr/>
                    <a:lstStyle/>
                    <a:p>
                      <a:r>
                        <a:rPr lang="en-US" altLang="zh-CN" sz="1800" dirty="0" smtClean="0"/>
                        <a:t>1(2)</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xmlns="" val="10002"/>
                  </a:ext>
                </a:extLst>
              </a:tr>
              <a:tr h="370880">
                <a:tc>
                  <a:txBody>
                    <a:bodyPr/>
                    <a:lstStyle/>
                    <a:p>
                      <a:r>
                        <a:rPr lang="en-US" altLang="zh-CN" sz="1800" dirty="0" smtClean="0"/>
                        <a:t>1(3)</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xmlns="" val="10003"/>
                  </a:ext>
                </a:extLst>
              </a:tr>
              <a:tr h="370880">
                <a:tc>
                  <a:txBody>
                    <a:bodyPr/>
                    <a:lstStyle/>
                    <a:p>
                      <a:r>
                        <a:rPr lang="en-US" altLang="zh-CN" sz="1800" dirty="0" smtClean="0"/>
                        <a:t>2(4)</a:t>
                      </a:r>
                      <a:endParaRPr lang="zh-CN" altLang="en-US" sz="1800" dirty="0"/>
                    </a:p>
                  </a:txBody>
                  <a:tcPr marL="91523" marR="91523" marT="45725" marB="45725">
                    <a:solidFill>
                      <a:schemeClr val="accent1"/>
                    </a:solidFill>
                  </a:tcPr>
                </a:tc>
                <a:extLst>
                  <a:ext uri="{0D108BD9-81ED-4DB2-BD59-A6C34878D82A}">
                    <a16:rowId xmlns:a16="http://schemas.microsoft.com/office/drawing/2014/main" xmlns="" val="10004"/>
                  </a:ext>
                </a:extLst>
              </a:tr>
              <a:tr h="370880">
                <a:tc>
                  <a:txBody>
                    <a:bodyPr/>
                    <a:lstStyle/>
                    <a:p>
                      <a:r>
                        <a:rPr lang="en-US" altLang="zh-CN" sz="1800" dirty="0" smtClean="0"/>
                        <a:t>2(5)</a:t>
                      </a:r>
                      <a:endParaRPr lang="zh-CN" altLang="en-US" sz="1800" dirty="0"/>
                    </a:p>
                  </a:txBody>
                  <a:tcPr marL="91523" marR="91523" marT="45725" marB="45725">
                    <a:solidFill>
                      <a:schemeClr val="accent1"/>
                    </a:solidFill>
                  </a:tcPr>
                </a:tc>
                <a:extLst>
                  <a:ext uri="{0D108BD9-81ED-4DB2-BD59-A6C34878D82A}">
                    <a16:rowId xmlns:a16="http://schemas.microsoft.com/office/drawing/2014/main" xmlns="" val="10005"/>
                  </a:ext>
                </a:extLst>
              </a:tr>
              <a:tr h="370880">
                <a:tc>
                  <a:txBody>
                    <a:bodyPr/>
                    <a:lstStyle/>
                    <a:p>
                      <a:r>
                        <a:rPr lang="en-US" altLang="zh-CN" sz="1800" dirty="0" smtClean="0"/>
                        <a:t>3(6)</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xmlns="" val="10006"/>
                  </a:ext>
                </a:extLst>
              </a:tr>
              <a:tr h="370880">
                <a:tc>
                  <a:txBody>
                    <a:bodyPr/>
                    <a:lstStyle/>
                    <a:p>
                      <a:r>
                        <a:rPr lang="en-US" altLang="zh-CN" sz="1800" dirty="0" smtClean="0"/>
                        <a:t>3(7)</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xmlns="" val="10007"/>
                  </a:ext>
                </a:extLst>
              </a:tr>
              <a:tr h="370880">
                <a:tc>
                  <a:txBody>
                    <a:bodyPr/>
                    <a:lstStyle/>
                    <a:p>
                      <a:r>
                        <a:rPr lang="en-US" altLang="zh-CN" sz="1800" dirty="0" smtClean="0"/>
                        <a:t>4(8)</a:t>
                      </a:r>
                      <a:endParaRPr lang="zh-CN" altLang="en-US" sz="1800" dirty="0"/>
                    </a:p>
                  </a:txBody>
                  <a:tcPr marL="91523" marR="91523" marT="45725" marB="45725">
                    <a:solidFill>
                      <a:schemeClr val="accent1"/>
                    </a:solidFill>
                  </a:tcPr>
                </a:tc>
                <a:extLst>
                  <a:ext uri="{0D108BD9-81ED-4DB2-BD59-A6C34878D82A}">
                    <a16:rowId xmlns:a16="http://schemas.microsoft.com/office/drawing/2014/main" xmlns="" val="1196258885"/>
                  </a:ext>
                </a:extLst>
              </a:tr>
              <a:tr h="370880">
                <a:tc>
                  <a:txBody>
                    <a:bodyPr/>
                    <a:lstStyle/>
                    <a:p>
                      <a:r>
                        <a:rPr lang="en-US" altLang="zh-CN" sz="1800" dirty="0" smtClean="0"/>
                        <a:t>4(9)</a:t>
                      </a:r>
                      <a:endParaRPr lang="zh-CN" altLang="en-US" sz="1800" dirty="0"/>
                    </a:p>
                  </a:txBody>
                  <a:tcPr marL="91523" marR="91523" marT="45725" marB="45725">
                    <a:solidFill>
                      <a:schemeClr val="accent1"/>
                    </a:solidFill>
                  </a:tcPr>
                </a:tc>
                <a:extLst>
                  <a:ext uri="{0D108BD9-81ED-4DB2-BD59-A6C34878D82A}">
                    <a16:rowId xmlns:a16="http://schemas.microsoft.com/office/drawing/2014/main" xmlns="" val="3425694773"/>
                  </a:ext>
                </a:extLst>
              </a:tr>
            </a:tbl>
          </a:graphicData>
        </a:graphic>
      </p:graphicFrame>
      <p:graphicFrame>
        <p:nvGraphicFramePr>
          <p:cNvPr id="11" name="表格 10"/>
          <p:cNvGraphicFramePr>
            <a:graphicFrameLocks noGrp="1"/>
          </p:cNvGraphicFramePr>
          <p:nvPr/>
        </p:nvGraphicFramePr>
        <p:xfrm>
          <a:off x="2178050"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xmlns=""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xmlns="" val="10001"/>
                  </a:ext>
                </a:extLst>
              </a:tr>
            </a:tbl>
          </a:graphicData>
        </a:graphic>
      </p:graphicFrame>
      <p:sp>
        <p:nvSpPr>
          <p:cNvPr id="14" name="文本框 13"/>
          <p:cNvSpPr txBox="1"/>
          <p:nvPr/>
        </p:nvSpPr>
        <p:spPr>
          <a:xfrm>
            <a:off x="2654300" y="2943286"/>
            <a:ext cx="6391275" cy="3293209"/>
          </a:xfrm>
          <a:prstGeom prst="rect">
            <a:avLst/>
          </a:prstGeom>
          <a:noFill/>
        </p:spPr>
        <p:txBody>
          <a:bodyPr>
            <a:spAutoFit/>
          </a:bodyPr>
          <a:lstStyle/>
          <a:p>
            <a:pPr marL="342900" indent="-342900">
              <a:buFont typeface="Arial" panose="020B0604020202020204" pitchFamily="34" charset="0"/>
              <a:buChar char="•"/>
            </a:pPr>
            <a:r>
              <a:rPr lang="en-US" altLang="zh-CN" sz="2400" dirty="0"/>
              <a:t>L1</a:t>
            </a:r>
            <a:r>
              <a:rPr lang="zh-CN" altLang="en-US" sz="2400" dirty="0"/>
              <a:t>：</a:t>
            </a:r>
            <a:r>
              <a:rPr lang="en-US" altLang="zh-CN" sz="2400" dirty="0"/>
              <a:t> 1-way</a:t>
            </a:r>
            <a:r>
              <a:rPr lang="zh-CN" altLang="en-US" sz="2400" dirty="0"/>
              <a:t>，容量：</a:t>
            </a:r>
            <a:r>
              <a:rPr lang="en-US" altLang="zh-CN" sz="2400" dirty="0"/>
              <a:t>2</a:t>
            </a:r>
            <a:r>
              <a:rPr lang="zh-CN" altLang="en-US" sz="2400" dirty="0"/>
              <a:t>块</a:t>
            </a:r>
            <a:endParaRPr lang="en-US" altLang="zh-CN" sz="2400" dirty="0"/>
          </a:p>
          <a:p>
            <a:pPr marL="342900" indent="-342900">
              <a:buFont typeface="Arial" panose="020B0604020202020204" pitchFamily="34" charset="0"/>
              <a:buChar char="•"/>
            </a:pPr>
            <a:r>
              <a:rPr lang="en-US" altLang="zh-CN" sz="2400" dirty="0"/>
              <a:t>L2  4-way</a:t>
            </a:r>
            <a:r>
              <a:rPr lang="zh-CN" altLang="en-US" sz="2400" dirty="0"/>
              <a:t>，容量</a:t>
            </a:r>
            <a:r>
              <a:rPr lang="zh-CN" altLang="en-US" sz="2400" dirty="0" smtClean="0"/>
              <a:t>：</a:t>
            </a:r>
            <a:r>
              <a:rPr lang="en-US" altLang="zh-CN" sz="2400" dirty="0" smtClean="0"/>
              <a:t>2</a:t>
            </a:r>
            <a:r>
              <a:rPr lang="zh-CN" altLang="en-US" sz="2400" dirty="0" smtClean="0"/>
              <a:t>块</a:t>
            </a:r>
            <a:endParaRPr lang="en-US" altLang="zh-CN" sz="2400" dirty="0"/>
          </a:p>
          <a:p>
            <a:pPr marL="342900" indent="-342900">
              <a:buFont typeface="Arial" panose="020B0604020202020204" pitchFamily="34" charset="0"/>
              <a:buChar char="•"/>
              <a:defRPr/>
            </a:pPr>
            <a:r>
              <a:rPr lang="en-US" altLang="zh-CN" sz="2400" dirty="0" smtClean="0"/>
              <a:t>L1</a:t>
            </a:r>
            <a:r>
              <a:rPr lang="zh-CN" altLang="en-US" sz="2400" dirty="0"/>
              <a:t>和</a:t>
            </a:r>
            <a:r>
              <a:rPr lang="en-US" altLang="zh-CN" sz="2400" dirty="0"/>
              <a:t>L2</a:t>
            </a:r>
            <a:r>
              <a:rPr lang="zh-CN" altLang="en-US" sz="2400" dirty="0"/>
              <a:t>的块大小不同，</a:t>
            </a:r>
            <a:r>
              <a:rPr lang="en-US" altLang="zh-CN" sz="2400" dirty="0"/>
              <a:t>L1</a:t>
            </a:r>
            <a:r>
              <a:rPr lang="zh-CN" altLang="en-US" sz="2400" dirty="0"/>
              <a:t>的</a:t>
            </a:r>
            <a:r>
              <a:rPr lang="en-US" altLang="zh-CN" sz="2400" dirty="0" err="1"/>
              <a:t>blockSize</a:t>
            </a:r>
            <a:r>
              <a:rPr lang="zh-CN" altLang="en-US" sz="2400" dirty="0"/>
              <a:t>是</a:t>
            </a:r>
            <a:r>
              <a:rPr lang="en-US" altLang="zh-CN" sz="2400" dirty="0"/>
              <a:t>L2</a:t>
            </a:r>
            <a:r>
              <a:rPr lang="zh-CN" altLang="en-US" sz="2400" dirty="0"/>
              <a:t>的</a:t>
            </a:r>
            <a:r>
              <a:rPr lang="en-US" altLang="zh-CN" sz="2400" dirty="0" err="1"/>
              <a:t>blockSize</a:t>
            </a:r>
            <a:r>
              <a:rPr lang="zh-CN" altLang="en-US" sz="2400" dirty="0"/>
              <a:t>的</a:t>
            </a:r>
            <a:r>
              <a:rPr lang="en-US" altLang="zh-CN" sz="2400" dirty="0"/>
              <a:t>1/2</a:t>
            </a:r>
          </a:p>
          <a:p>
            <a:pPr marL="342900" indent="-342900">
              <a:buFont typeface="Arial" panose="020B0604020202020204" pitchFamily="34" charset="0"/>
              <a:buChar char="•"/>
              <a:defRPr/>
            </a:pPr>
            <a:r>
              <a:rPr lang="zh-CN" altLang="en-US" sz="2400" dirty="0"/>
              <a:t>替换策略：</a:t>
            </a:r>
            <a:r>
              <a:rPr lang="en-US" altLang="zh-CN" sz="2400" dirty="0"/>
              <a:t>LRU</a:t>
            </a:r>
          </a:p>
          <a:p>
            <a:pPr marL="342900" indent="-342900">
              <a:buFont typeface="Arial" panose="020B0604020202020204" pitchFamily="34" charset="0"/>
              <a:buChar char="•"/>
              <a:defRPr/>
            </a:pPr>
            <a:r>
              <a:rPr lang="zh-CN" altLang="en-US" sz="2400" dirty="0"/>
              <a:t>考察按</a:t>
            </a:r>
            <a:r>
              <a:rPr lang="en-US" altLang="zh-CN" sz="2400" dirty="0"/>
              <a:t>L1</a:t>
            </a:r>
            <a:r>
              <a:rPr lang="zh-CN" altLang="en-US" sz="2400" dirty="0"/>
              <a:t>的块划分的访问序列：</a:t>
            </a:r>
            <a:endParaRPr lang="en-US" altLang="zh-CN" sz="2400" dirty="0"/>
          </a:p>
          <a:p>
            <a:pPr>
              <a:defRPr/>
            </a:pPr>
            <a:r>
              <a:rPr lang="en-US" altLang="zh-CN" sz="2400" dirty="0"/>
              <a:t>      014</a:t>
            </a:r>
            <a:r>
              <a:rPr lang="en-US" altLang="zh-CN" sz="4000" dirty="0">
                <a:solidFill>
                  <a:srgbClr val="FF0000"/>
                </a:solidFill>
              </a:rPr>
              <a:t>8</a:t>
            </a:r>
            <a:endParaRPr lang="en-US" altLang="zh-CN" sz="2400" dirty="0">
              <a:solidFill>
                <a:srgbClr val="FF0000"/>
              </a:solidFill>
            </a:endParaRPr>
          </a:p>
          <a:p>
            <a:pPr>
              <a:defRPr/>
            </a:pPr>
            <a:endParaRPr lang="en-US" altLang="zh-CN" sz="2400" dirty="0"/>
          </a:p>
        </p:txBody>
      </p:sp>
      <p:graphicFrame>
        <p:nvGraphicFramePr>
          <p:cNvPr id="15" name="表格 14"/>
          <p:cNvGraphicFramePr>
            <a:graphicFrameLocks noGrp="1"/>
          </p:cNvGraphicFramePr>
          <p:nvPr/>
        </p:nvGraphicFramePr>
        <p:xfrm>
          <a:off x="4211638" y="650875"/>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xmlns="" val="20000"/>
                    </a:ext>
                  </a:extLst>
                </a:gridCol>
              </a:tblGrid>
              <a:tr h="365919">
                <a:tc>
                  <a:txBody>
                    <a:bodyPr/>
                    <a:lstStyle/>
                    <a:p>
                      <a:r>
                        <a:rPr lang="en-US" altLang="zh-CN" sz="1800" dirty="0" smtClean="0"/>
                        <a:t>8</a:t>
                      </a:r>
                      <a:endParaRPr lang="zh-CN" altLang="en-US" sz="1800" dirty="0"/>
                    </a:p>
                  </a:txBody>
                  <a:tcPr marL="91406" marR="91406" marT="45740" marB="45740"/>
                </a:tc>
                <a:extLst>
                  <a:ext uri="{0D108BD9-81ED-4DB2-BD59-A6C34878D82A}">
                    <a16:rowId xmlns:a16="http://schemas.microsoft.com/office/drawing/2014/main" xmlns=""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xmlns="" val="10001"/>
                  </a:ext>
                </a:extLst>
              </a:tr>
            </a:tbl>
          </a:graphicData>
        </a:graphic>
      </p:graphicFrame>
      <p:graphicFrame>
        <p:nvGraphicFramePr>
          <p:cNvPr id="16" name="内容占位符 7"/>
          <p:cNvGraphicFramePr>
            <a:graphicFrameLocks/>
          </p:cNvGraphicFramePr>
          <p:nvPr>
            <p:extLst/>
          </p:nvPr>
        </p:nvGraphicFramePr>
        <p:xfrm>
          <a:off x="2686050" y="1665907"/>
          <a:ext cx="1296988" cy="741364"/>
        </p:xfrm>
        <a:graphic>
          <a:graphicData uri="http://schemas.openxmlformats.org/drawingml/2006/table">
            <a:tbl>
              <a:tblPr firstRow="1" bandRow="1">
                <a:tableStyleId>{5C22544A-7EE6-4342-B048-85BDC9FD1C3A}</a:tableStyleId>
              </a:tblPr>
              <a:tblGrid>
                <a:gridCol w="663559">
                  <a:extLst>
                    <a:ext uri="{9D8B030D-6E8A-4147-A177-3AD203B41FA5}">
                      <a16:colId xmlns:a16="http://schemas.microsoft.com/office/drawing/2014/main" xmlns="" val="20000"/>
                    </a:ext>
                  </a:extLst>
                </a:gridCol>
                <a:gridCol w="633429">
                  <a:extLst>
                    <a:ext uri="{9D8B030D-6E8A-4147-A177-3AD203B41FA5}">
                      <a16:colId xmlns:a16="http://schemas.microsoft.com/office/drawing/2014/main" xmlns="" val="20001"/>
                    </a:ext>
                  </a:extLst>
                </a:gridCol>
              </a:tblGrid>
              <a:tr h="370682">
                <a:tc>
                  <a:txBody>
                    <a:bodyPr/>
                    <a:lstStyle/>
                    <a:p>
                      <a:r>
                        <a:rPr lang="en-US" altLang="zh-CN" sz="1800" dirty="0" smtClean="0"/>
                        <a:t>0</a:t>
                      </a:r>
                      <a:endParaRPr lang="zh-CN" altLang="en-US" sz="1800" dirty="0"/>
                    </a:p>
                  </a:txBody>
                  <a:tcPr marL="91415" marR="91415" marT="45700" marB="45700">
                    <a:solidFill>
                      <a:schemeClr val="tx2">
                        <a:lumMod val="20000"/>
                        <a:lumOff val="80000"/>
                      </a:schemeClr>
                    </a:solidFill>
                  </a:tcPr>
                </a:tc>
                <a:tc>
                  <a:txBody>
                    <a:bodyPr/>
                    <a:lstStyle/>
                    <a:p>
                      <a:r>
                        <a:rPr lang="en-US" altLang="zh-CN" sz="1800" dirty="0" smtClean="0"/>
                        <a:t>1</a:t>
                      </a:r>
                      <a:endParaRPr lang="zh-CN" altLang="en-US" sz="1800" dirty="0"/>
                    </a:p>
                  </a:txBody>
                  <a:tcPr marL="91415" marR="91415" marT="45700" marB="45700">
                    <a:solidFill>
                      <a:schemeClr val="tx2">
                        <a:lumMod val="20000"/>
                        <a:lumOff val="80000"/>
                      </a:schemeClr>
                    </a:solidFill>
                  </a:tcPr>
                </a:tc>
                <a:extLst>
                  <a:ext uri="{0D108BD9-81ED-4DB2-BD59-A6C34878D82A}">
                    <a16:rowId xmlns:a16="http://schemas.microsoft.com/office/drawing/2014/main" xmlns="" val="10000"/>
                  </a:ext>
                </a:extLst>
              </a:tr>
              <a:tr h="370682">
                <a:tc>
                  <a:txBody>
                    <a:bodyPr/>
                    <a:lstStyle/>
                    <a:p>
                      <a:r>
                        <a:rPr lang="en-US" altLang="zh-CN" sz="1800" dirty="0" smtClean="0"/>
                        <a:t>4</a:t>
                      </a:r>
                      <a:endParaRPr lang="zh-CN" altLang="en-US" sz="1800" dirty="0"/>
                    </a:p>
                  </a:txBody>
                  <a:tcPr marL="91415" marR="91415" marT="45700" marB="45700">
                    <a:solidFill>
                      <a:schemeClr val="accent1"/>
                    </a:solidFill>
                  </a:tcPr>
                </a:tc>
                <a:tc>
                  <a:txBody>
                    <a:bodyPr/>
                    <a:lstStyle/>
                    <a:p>
                      <a:r>
                        <a:rPr lang="en-US" altLang="zh-CN" sz="1800" dirty="0" smtClean="0"/>
                        <a:t>5</a:t>
                      </a:r>
                      <a:endParaRPr lang="zh-CN" altLang="en-US" sz="1800" dirty="0"/>
                    </a:p>
                  </a:txBody>
                  <a:tcPr marL="91415" marR="91415" marT="45700" marB="45700">
                    <a:solidFill>
                      <a:schemeClr val="accent1"/>
                    </a:solidFill>
                  </a:tcPr>
                </a:tc>
                <a:extLst>
                  <a:ext uri="{0D108BD9-81ED-4DB2-BD59-A6C34878D82A}">
                    <a16:rowId xmlns:a16="http://schemas.microsoft.com/office/drawing/2014/main" xmlns="" val="10001"/>
                  </a:ext>
                </a:extLst>
              </a:tr>
            </a:tbl>
          </a:graphicData>
        </a:graphic>
      </p:graphicFrame>
      <p:sp>
        <p:nvSpPr>
          <p:cNvPr id="17" name="椭圆 16"/>
          <p:cNvSpPr/>
          <p:nvPr/>
        </p:nvSpPr>
        <p:spPr>
          <a:xfrm>
            <a:off x="5076825" y="8604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18" name="直接箭头连接符 17"/>
          <p:cNvCxnSpPr>
            <a:stCxn id="17" idx="2"/>
          </p:cNvCxnSpPr>
          <p:nvPr/>
        </p:nvCxnSpPr>
        <p:spPr>
          <a:xfrm flipH="1">
            <a:off x="4702175" y="1141413"/>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内容占位符 7"/>
          <p:cNvGraphicFramePr>
            <a:graphicFrameLocks/>
          </p:cNvGraphicFramePr>
          <p:nvPr>
            <p:extLst/>
          </p:nvPr>
        </p:nvGraphicFramePr>
        <p:xfrm>
          <a:off x="4572000" y="1671669"/>
          <a:ext cx="1200150" cy="741362"/>
        </p:xfrm>
        <a:graphic>
          <a:graphicData uri="http://schemas.openxmlformats.org/drawingml/2006/table">
            <a:tbl>
              <a:tblPr firstRow="1" bandRow="1">
                <a:tableStyleId>{5C22544A-7EE6-4342-B048-85BDC9FD1C3A}</a:tableStyleId>
              </a:tblPr>
              <a:tblGrid>
                <a:gridCol w="614015">
                  <a:extLst>
                    <a:ext uri="{9D8B030D-6E8A-4147-A177-3AD203B41FA5}">
                      <a16:colId xmlns:a16="http://schemas.microsoft.com/office/drawing/2014/main" xmlns="" val="20000"/>
                    </a:ext>
                  </a:extLst>
                </a:gridCol>
                <a:gridCol w="586135">
                  <a:extLst>
                    <a:ext uri="{9D8B030D-6E8A-4147-A177-3AD203B41FA5}">
                      <a16:colId xmlns:a16="http://schemas.microsoft.com/office/drawing/2014/main" xmlns="" val="20001"/>
                    </a:ext>
                  </a:extLst>
                </a:gridCol>
              </a:tblGrid>
              <a:tr h="370681">
                <a:tc>
                  <a:txBody>
                    <a:bodyPr/>
                    <a:lstStyle/>
                    <a:p>
                      <a:r>
                        <a:rPr lang="en-US" altLang="zh-CN" sz="1800" dirty="0" smtClean="0"/>
                        <a:t>8</a:t>
                      </a:r>
                      <a:endParaRPr lang="zh-CN" altLang="en-US" sz="1800" dirty="0"/>
                    </a:p>
                  </a:txBody>
                  <a:tcPr marL="91448" marR="91448" marT="45700" marB="45700">
                    <a:solidFill>
                      <a:schemeClr val="tx2">
                        <a:lumMod val="20000"/>
                        <a:lumOff val="80000"/>
                      </a:schemeClr>
                    </a:solidFill>
                  </a:tcPr>
                </a:tc>
                <a:tc>
                  <a:txBody>
                    <a:bodyPr/>
                    <a:lstStyle/>
                    <a:p>
                      <a:r>
                        <a:rPr lang="en-US" altLang="zh-CN" sz="1800" dirty="0" smtClean="0"/>
                        <a:t>9</a:t>
                      </a:r>
                      <a:endParaRPr lang="zh-CN" altLang="en-US" sz="1800" dirty="0"/>
                    </a:p>
                  </a:txBody>
                  <a:tcPr marL="91448" marR="91448" marT="45700" marB="45700">
                    <a:solidFill>
                      <a:schemeClr val="tx2">
                        <a:lumMod val="20000"/>
                        <a:lumOff val="80000"/>
                      </a:schemeClr>
                    </a:solidFill>
                  </a:tcPr>
                </a:tc>
                <a:extLst>
                  <a:ext uri="{0D108BD9-81ED-4DB2-BD59-A6C34878D82A}">
                    <a16:rowId xmlns:a16="http://schemas.microsoft.com/office/drawing/2014/main" xmlns="" val="10000"/>
                  </a:ext>
                </a:extLst>
              </a:tr>
              <a:tr h="370681">
                <a:tc>
                  <a:txBody>
                    <a:bodyPr/>
                    <a:lstStyle/>
                    <a:p>
                      <a:r>
                        <a:rPr lang="en-US" altLang="zh-CN" sz="1800" dirty="0" smtClean="0"/>
                        <a:t>4</a:t>
                      </a:r>
                      <a:endParaRPr lang="zh-CN" altLang="en-US" sz="1800" dirty="0"/>
                    </a:p>
                  </a:txBody>
                  <a:tcPr marL="91448" marR="91448" marT="45700" marB="45700">
                    <a:solidFill>
                      <a:schemeClr val="accent1"/>
                    </a:solidFill>
                  </a:tcPr>
                </a:tc>
                <a:tc>
                  <a:txBody>
                    <a:bodyPr/>
                    <a:lstStyle/>
                    <a:p>
                      <a:r>
                        <a:rPr lang="en-US" altLang="zh-CN" sz="1800" dirty="0" smtClean="0"/>
                        <a:t>5</a:t>
                      </a:r>
                      <a:endParaRPr lang="zh-CN" altLang="en-US" sz="1800" dirty="0"/>
                    </a:p>
                  </a:txBody>
                  <a:tcPr marL="91448" marR="91448" marT="45700" marB="45700">
                    <a:solidFill>
                      <a:schemeClr val="accent1"/>
                    </a:solidFill>
                  </a:tcPr>
                </a:tc>
                <a:extLst>
                  <a:ext uri="{0D108BD9-81ED-4DB2-BD59-A6C34878D82A}">
                    <a16:rowId xmlns:a16="http://schemas.microsoft.com/office/drawing/2014/main" xmlns="" val="10001"/>
                  </a:ext>
                </a:extLst>
              </a:tr>
            </a:tbl>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3BC958B5-B52E-42CE-896B-EA506C83A25B}" type="datetime2">
              <a:rPr lang="zh-CN" altLang="en-US" smtClean="0"/>
              <a:t>2021年10月14日</a:t>
            </a:fld>
            <a:endParaRPr lang="en-US" altLang="zh-CN"/>
          </a:p>
        </p:txBody>
      </p:sp>
      <p:sp>
        <p:nvSpPr>
          <p:cNvPr id="12" name="灯片编号占位符 11"/>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196</a:t>
            </a:fld>
            <a:endParaRPr lang="en-US" altLang="zh-CN" dirty="0"/>
          </a:p>
        </p:txBody>
      </p:sp>
    </p:spTree>
    <p:extLst>
      <p:ext uri="{BB962C8B-B14F-4D97-AF65-F5344CB8AC3E}">
        <p14:creationId xmlns:p14="http://schemas.microsoft.com/office/powerpoint/2010/main" val="2109937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多级不包容（</a:t>
            </a:r>
            <a:r>
              <a:rPr lang="en-US" altLang="zh-CN" smtClean="0"/>
              <a:t>Multilevel  Exclusive</a:t>
            </a:r>
            <a:r>
              <a:rPr lang="zh-CN" altLang="en-US" smtClean="0"/>
              <a:t>）</a:t>
            </a:r>
          </a:p>
        </p:txBody>
      </p:sp>
      <p:sp>
        <p:nvSpPr>
          <p:cNvPr id="76803" name="内容占位符 2"/>
          <p:cNvSpPr>
            <a:spLocks noGrp="1"/>
          </p:cNvSpPr>
          <p:nvPr>
            <p:ph idx="1"/>
          </p:nvPr>
        </p:nvSpPr>
        <p:spPr/>
        <p:txBody>
          <a:bodyPr>
            <a:normAutofit fontScale="70000" lnSpcReduction="20000"/>
          </a:bodyPr>
          <a:lstStyle/>
          <a:p>
            <a:r>
              <a:rPr lang="en-US" altLang="zh-CN" dirty="0" smtClean="0"/>
              <a:t>L1 cache </a:t>
            </a:r>
            <a:r>
              <a:rPr lang="zh-CN" altLang="en-US" dirty="0" smtClean="0"/>
              <a:t>中的块不会在</a:t>
            </a:r>
            <a:r>
              <a:rPr lang="en-US" altLang="zh-CN" dirty="0" smtClean="0"/>
              <a:t>L2</a:t>
            </a:r>
            <a:r>
              <a:rPr lang="zh-CN" altLang="en-US" dirty="0" smtClean="0"/>
              <a:t> </a:t>
            </a:r>
            <a:r>
              <a:rPr lang="en-US" altLang="zh-CN" dirty="0" smtClean="0"/>
              <a:t>cache</a:t>
            </a:r>
            <a:r>
              <a:rPr lang="zh-CN" altLang="en-US" dirty="0" smtClean="0"/>
              <a:t>中，以避免浪费空间</a:t>
            </a:r>
            <a:endParaRPr lang="en-US" altLang="zh-CN" dirty="0" smtClean="0"/>
          </a:p>
          <a:p>
            <a:r>
              <a:rPr lang="zh-CN" altLang="en-US" dirty="0" smtClean="0"/>
              <a:t>在</a:t>
            </a:r>
            <a:r>
              <a:rPr lang="en-US" altLang="zh-CN" dirty="0" smtClean="0"/>
              <a:t>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中命中，将导致</a:t>
            </a:r>
            <a:r>
              <a:rPr lang="en-US" altLang="zh-CN" dirty="0" smtClean="0"/>
              <a:t>Cache</a:t>
            </a:r>
            <a:r>
              <a:rPr lang="zh-CN" altLang="en-US" dirty="0" smtClean="0"/>
              <a:t>间块的互换</a:t>
            </a:r>
            <a:endParaRPr lang="en-US" altLang="zh-CN" dirty="0" smtClean="0"/>
          </a:p>
          <a:p>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将仅仅从更低层拷贝相应的块到</a:t>
            </a:r>
            <a:r>
              <a:rPr lang="en-US" altLang="zh-CN" dirty="0" smtClean="0"/>
              <a:t>L1</a:t>
            </a:r>
          </a:p>
          <a:p>
            <a:r>
              <a:rPr lang="en-US" altLang="zh-CN" dirty="0" smtClean="0"/>
              <a:t>L1</a:t>
            </a:r>
            <a:r>
              <a:rPr lang="zh-CN" altLang="en-US" dirty="0" smtClean="0"/>
              <a:t>的被替换的块移至</a:t>
            </a:r>
            <a:r>
              <a:rPr lang="en-US" altLang="zh-CN" dirty="0" smtClean="0"/>
              <a:t>L2</a:t>
            </a:r>
          </a:p>
          <a:p>
            <a:pPr lvl="1"/>
            <a:r>
              <a:rPr lang="en-US" altLang="zh-CN" dirty="0" smtClean="0"/>
              <a:t>L2 </a:t>
            </a:r>
            <a:r>
              <a:rPr lang="zh-CN" altLang="en-US" dirty="0" smtClean="0"/>
              <a:t>存储</a:t>
            </a:r>
            <a:r>
              <a:rPr lang="en-US" altLang="zh-CN" dirty="0" smtClean="0"/>
              <a:t>L1</a:t>
            </a:r>
            <a:r>
              <a:rPr lang="zh-CN" altLang="en-US" dirty="0" smtClean="0"/>
              <a:t>抛弃的块，以防后续</a:t>
            </a:r>
            <a:r>
              <a:rPr lang="en-US" altLang="zh-CN" dirty="0" smtClean="0"/>
              <a:t>L1</a:t>
            </a:r>
            <a:r>
              <a:rPr lang="zh-CN" altLang="en-US" dirty="0" smtClean="0"/>
              <a:t>还需要使用</a:t>
            </a:r>
            <a:endParaRPr lang="en-US" altLang="zh-CN" dirty="0" smtClean="0"/>
          </a:p>
          <a:p>
            <a:r>
              <a:rPr lang="en-US" altLang="zh-CN" dirty="0" smtClean="0"/>
              <a:t>L1</a:t>
            </a:r>
            <a:r>
              <a:rPr lang="zh-CN" altLang="en-US" dirty="0" smtClean="0"/>
              <a:t>到</a:t>
            </a:r>
            <a:r>
              <a:rPr lang="en-US" altLang="zh-CN" dirty="0" smtClean="0"/>
              <a:t>L2</a:t>
            </a:r>
            <a:r>
              <a:rPr lang="zh-CN" altLang="en-US" dirty="0" smtClean="0"/>
              <a:t>的写策略为</a:t>
            </a:r>
            <a:r>
              <a:rPr lang="en-US" altLang="zh-CN" dirty="0" smtClean="0"/>
              <a:t> Write-Back</a:t>
            </a:r>
          </a:p>
          <a:p>
            <a:r>
              <a:rPr lang="en-US" altLang="zh-CN" dirty="0" smtClean="0"/>
              <a:t>L2</a:t>
            </a:r>
            <a:r>
              <a:rPr lang="zh-CN" altLang="en-US" dirty="0" smtClean="0"/>
              <a:t>到更低级</a:t>
            </a:r>
            <a:r>
              <a:rPr lang="en-US" altLang="zh-CN" dirty="0" smtClean="0"/>
              <a:t>cache</a:t>
            </a:r>
            <a:r>
              <a:rPr lang="zh-CN" altLang="en-US" dirty="0" smtClean="0"/>
              <a:t>的写策略为</a:t>
            </a:r>
            <a:r>
              <a:rPr lang="en-US" altLang="zh-CN" dirty="0" smtClean="0"/>
              <a:t> Write-Back</a:t>
            </a:r>
          </a:p>
          <a:p>
            <a:r>
              <a:rPr lang="en-US" altLang="zh-CN" dirty="0" smtClean="0"/>
              <a:t>L1</a:t>
            </a:r>
            <a:r>
              <a:rPr lang="zh-CN" altLang="en-US" dirty="0" smtClean="0"/>
              <a:t>和</a:t>
            </a:r>
            <a:r>
              <a:rPr lang="en-US" altLang="zh-CN" dirty="0" smtClean="0"/>
              <a:t>L2</a:t>
            </a:r>
            <a:r>
              <a:rPr lang="zh-CN" altLang="en-US" dirty="0" smtClean="0"/>
              <a:t>的块大小可以相同也可以不同</a:t>
            </a:r>
            <a:endParaRPr lang="en-US" altLang="zh-CN" dirty="0" smtClean="0"/>
          </a:p>
          <a:p>
            <a:pPr lvl="1"/>
            <a:r>
              <a:rPr lang="en-US" altLang="zh-CN" dirty="0" smtClean="0"/>
              <a:t>Pentium 4 had 64-byte blocks in L1 but 128-byte blocks in L2</a:t>
            </a:r>
          </a:p>
          <a:p>
            <a:pPr lvl="1"/>
            <a:r>
              <a:rPr lang="en-US" altLang="zh-CN" dirty="0" smtClean="0"/>
              <a:t>Core i7 uses 64-byte blocks at all cache levels (simpler)</a:t>
            </a:r>
            <a:endParaRPr lang="zh-CN" altLang="en-US" dirty="0"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DC460F52-9CB3-4D5F-B348-F68D8F23E21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197</a:t>
            </a:fld>
            <a:endParaRPr lang="en-US" altLang="zh-CN" dirty="0"/>
          </a:p>
        </p:txBody>
      </p:sp>
    </p:spTree>
    <p:extLst>
      <p:ext uri="{BB962C8B-B14F-4D97-AF65-F5344CB8AC3E}">
        <p14:creationId xmlns:p14="http://schemas.microsoft.com/office/powerpoint/2010/main" val="3593001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8" name="内容占位符 7"/>
          <p:cNvGraphicFramePr>
            <a:graphicFrameLocks noGrp="1"/>
          </p:cNvGraphicFramePr>
          <p:nvPr>
            <p:ph idx="4294967295"/>
            <p:extLst/>
          </p:nvPr>
        </p:nvGraphicFramePr>
        <p:xfrm>
          <a:off x="360622" y="1344613"/>
          <a:ext cx="409575" cy="736600"/>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xmlns="" val="20000"/>
                    </a:ext>
                  </a:extLst>
                </a:gridCol>
              </a:tblGrid>
              <a:tr h="363700">
                <a:tc>
                  <a:txBody>
                    <a:bodyPr/>
                    <a:lstStyle/>
                    <a:p>
                      <a:r>
                        <a:rPr lang="en-US" altLang="zh-CN" dirty="0" smtClean="0"/>
                        <a:t>0</a:t>
                      </a:r>
                      <a:endParaRPr lang="zh-CN" altLang="en-US" dirty="0"/>
                    </a:p>
                  </a:txBody>
                  <a:tcPr marL="91369" marR="91369"/>
                </a:tc>
                <a:extLst>
                  <a:ext uri="{0D108BD9-81ED-4DB2-BD59-A6C34878D82A}">
                    <a16:rowId xmlns:a16="http://schemas.microsoft.com/office/drawing/2014/main" xmlns="" val="10000"/>
                  </a:ext>
                </a:extLst>
              </a:tr>
              <a:tr h="370840">
                <a:tc>
                  <a:txBody>
                    <a:bodyPr/>
                    <a:lstStyle/>
                    <a:p>
                      <a:r>
                        <a:rPr lang="en-US" altLang="zh-CN" dirty="0" smtClean="0"/>
                        <a:t>1</a:t>
                      </a:r>
                      <a:endParaRPr lang="zh-CN" altLang="en-US" dirty="0"/>
                    </a:p>
                  </a:txBody>
                  <a:tcPr marL="91369" marR="91369"/>
                </a:tc>
                <a:extLst>
                  <a:ext uri="{0D108BD9-81ED-4DB2-BD59-A6C34878D82A}">
                    <a16:rowId xmlns:a16="http://schemas.microsoft.com/office/drawing/2014/main" xmlns="" val="10001"/>
                  </a:ext>
                </a:extLst>
              </a:tr>
            </a:tbl>
          </a:graphicData>
        </a:graphic>
      </p:graphicFrame>
      <p:graphicFrame>
        <p:nvGraphicFramePr>
          <p:cNvPr id="9" name="表格 8"/>
          <p:cNvGraphicFramePr>
            <a:graphicFrameLocks noGrp="1"/>
          </p:cNvGraphicFramePr>
          <p:nvPr>
            <p:extLst/>
          </p:nvPr>
        </p:nvGraphicFramePr>
        <p:xfrm>
          <a:off x="1104900" y="2351088"/>
          <a:ext cx="854075" cy="733426"/>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xmlns="" val="20000"/>
                    </a:ext>
                  </a:extLst>
                </a:gridCol>
                <a:gridCol w="426470">
                  <a:extLst>
                    <a:ext uri="{9D8B030D-6E8A-4147-A177-3AD203B41FA5}">
                      <a16:colId xmlns:a16="http://schemas.microsoft.com/office/drawing/2014/main" xmlns="" val="20001"/>
                    </a:ext>
                  </a:extLst>
                </a:gridCol>
              </a:tblGrid>
              <a:tr h="366713">
                <a:tc>
                  <a:txBody>
                    <a:bodyPr/>
                    <a:lstStyle/>
                    <a:p>
                      <a:r>
                        <a:rPr lang="en-US" altLang="zh-CN" sz="1800" dirty="0" smtClean="0"/>
                        <a:t>0</a:t>
                      </a:r>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xmlns="" val="10000"/>
                  </a:ext>
                </a:extLst>
              </a:tr>
              <a:tr h="366713">
                <a:tc>
                  <a:txBody>
                    <a:bodyPr/>
                    <a:lstStyle/>
                    <a:p>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xmlns="" val="10001"/>
                  </a:ext>
                </a:extLst>
              </a:tr>
            </a:tbl>
          </a:graphicData>
        </a:graphic>
      </p:graphicFrame>
      <p:graphicFrame>
        <p:nvGraphicFramePr>
          <p:cNvPr id="10" name="表格 9"/>
          <p:cNvGraphicFramePr>
            <a:graphicFrameLocks noGrp="1"/>
          </p:cNvGraphicFramePr>
          <p:nvPr/>
        </p:nvGraphicFramePr>
        <p:xfrm>
          <a:off x="123825" y="3654425"/>
          <a:ext cx="814388" cy="25908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xmlns="" val="20000"/>
                    </a:ext>
                  </a:extLst>
                </a:gridCol>
              </a:tblGrid>
              <a:tr h="325664">
                <a:tc>
                  <a:txBody>
                    <a:bodyPr/>
                    <a:lstStyle/>
                    <a:p>
                      <a:r>
                        <a:rPr lang="en-US" altLang="zh-CN" dirty="0" smtClean="0"/>
                        <a:t>0</a:t>
                      </a:r>
                      <a:endParaRPr lang="zh-CN" altLang="en-US" dirty="0"/>
                    </a:p>
                  </a:txBody>
                  <a:tcPr marL="91516" marR="91516"/>
                </a:tc>
                <a:extLst>
                  <a:ext uri="{0D108BD9-81ED-4DB2-BD59-A6C34878D82A}">
                    <a16:rowId xmlns:a16="http://schemas.microsoft.com/office/drawing/2014/main" xmlns="" val="10000"/>
                  </a:ext>
                </a:extLst>
              </a:tr>
              <a:tr h="370840">
                <a:tc>
                  <a:txBody>
                    <a:bodyPr/>
                    <a:lstStyle/>
                    <a:p>
                      <a:r>
                        <a:rPr lang="en-US" altLang="zh-CN" dirty="0" smtClean="0"/>
                        <a:t>1</a:t>
                      </a:r>
                      <a:endParaRPr lang="zh-CN" altLang="en-US" dirty="0"/>
                    </a:p>
                  </a:txBody>
                  <a:tcPr marL="91516" marR="91516"/>
                </a:tc>
                <a:extLst>
                  <a:ext uri="{0D108BD9-81ED-4DB2-BD59-A6C34878D82A}">
                    <a16:rowId xmlns:a16="http://schemas.microsoft.com/office/drawing/2014/main" xmlns="" val="10001"/>
                  </a:ext>
                </a:extLst>
              </a:tr>
              <a:tr h="370840">
                <a:tc>
                  <a:txBody>
                    <a:bodyPr/>
                    <a:lstStyle/>
                    <a:p>
                      <a:r>
                        <a:rPr lang="en-US" altLang="zh-CN" dirty="0" smtClean="0"/>
                        <a:t>2</a:t>
                      </a:r>
                      <a:endParaRPr lang="zh-CN" altLang="en-US" dirty="0"/>
                    </a:p>
                  </a:txBody>
                  <a:tcPr marL="91516" marR="91516"/>
                </a:tc>
                <a:extLst>
                  <a:ext uri="{0D108BD9-81ED-4DB2-BD59-A6C34878D82A}">
                    <a16:rowId xmlns:a16="http://schemas.microsoft.com/office/drawing/2014/main" xmlns="" val="10002"/>
                  </a:ext>
                </a:extLst>
              </a:tr>
              <a:tr h="370840">
                <a:tc>
                  <a:txBody>
                    <a:bodyPr/>
                    <a:lstStyle/>
                    <a:p>
                      <a:r>
                        <a:rPr lang="en-US" altLang="zh-CN" dirty="0" smtClean="0"/>
                        <a:t>3</a:t>
                      </a:r>
                      <a:endParaRPr lang="zh-CN" altLang="en-US" dirty="0"/>
                    </a:p>
                  </a:txBody>
                  <a:tcPr marL="91516" marR="91516"/>
                </a:tc>
                <a:extLst>
                  <a:ext uri="{0D108BD9-81ED-4DB2-BD59-A6C34878D82A}">
                    <a16:rowId xmlns:a16="http://schemas.microsoft.com/office/drawing/2014/main" xmlns="" val="10003"/>
                  </a:ext>
                </a:extLst>
              </a:tr>
              <a:tr h="370840">
                <a:tc>
                  <a:txBody>
                    <a:bodyPr/>
                    <a:lstStyle/>
                    <a:p>
                      <a:r>
                        <a:rPr lang="en-US" altLang="zh-CN" dirty="0" smtClean="0"/>
                        <a:t>4</a:t>
                      </a:r>
                      <a:endParaRPr lang="zh-CN" altLang="en-US" dirty="0"/>
                    </a:p>
                  </a:txBody>
                  <a:tcPr marL="91516" marR="91516"/>
                </a:tc>
                <a:extLst>
                  <a:ext uri="{0D108BD9-81ED-4DB2-BD59-A6C34878D82A}">
                    <a16:rowId xmlns:a16="http://schemas.microsoft.com/office/drawing/2014/main" xmlns="" val="10004"/>
                  </a:ext>
                </a:extLst>
              </a:tr>
              <a:tr h="370840">
                <a:tc>
                  <a:txBody>
                    <a:bodyPr/>
                    <a:lstStyle/>
                    <a:p>
                      <a:r>
                        <a:rPr lang="en-US" altLang="zh-CN" dirty="0" smtClean="0"/>
                        <a:t>5</a:t>
                      </a:r>
                      <a:endParaRPr lang="zh-CN" altLang="en-US" dirty="0"/>
                    </a:p>
                  </a:txBody>
                  <a:tcPr marL="91516" marR="91516"/>
                </a:tc>
                <a:extLst>
                  <a:ext uri="{0D108BD9-81ED-4DB2-BD59-A6C34878D82A}">
                    <a16:rowId xmlns:a16="http://schemas.microsoft.com/office/drawing/2014/main" xmlns="" val="10005"/>
                  </a:ext>
                </a:extLst>
              </a:tr>
              <a:tr h="370840">
                <a:tc>
                  <a:txBody>
                    <a:bodyPr/>
                    <a:lstStyle/>
                    <a:p>
                      <a:r>
                        <a:rPr lang="en-US" altLang="zh-CN" dirty="0" smtClean="0"/>
                        <a:t>6</a:t>
                      </a:r>
                      <a:endParaRPr lang="zh-CN" altLang="en-US" dirty="0"/>
                    </a:p>
                  </a:txBody>
                  <a:tcPr marL="91516" marR="91516"/>
                </a:tc>
                <a:extLst>
                  <a:ext uri="{0D108BD9-81ED-4DB2-BD59-A6C34878D82A}">
                    <a16:rowId xmlns:a16="http://schemas.microsoft.com/office/drawing/2014/main" xmlns="" val="10006"/>
                  </a:ext>
                </a:extLst>
              </a:tr>
            </a:tbl>
          </a:graphicData>
        </a:graphic>
      </p:graphicFrame>
      <p:sp>
        <p:nvSpPr>
          <p:cNvPr id="77867" name="内容占位符 14"/>
          <p:cNvSpPr txBox="1">
            <a:spLocks/>
          </p:cNvSpPr>
          <p:nvPr/>
        </p:nvSpPr>
        <p:spPr bwMode="auto">
          <a:xfrm>
            <a:off x="2192338" y="4006850"/>
            <a:ext cx="6323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L1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1-way  L2</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2-way</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访问的块序列</a:t>
            </a:r>
            <a:r>
              <a:rPr lang="en-US" altLang="zh-CN" sz="2800" dirty="0">
                <a:latin typeface="微软雅黑" panose="020B0503020204020204" pitchFamily="34" charset="-122"/>
                <a:ea typeface="微软雅黑" panose="020B0503020204020204" pitchFamily="34" charset="-122"/>
              </a:rPr>
              <a:t>01</a:t>
            </a:r>
            <a:r>
              <a:rPr lang="en-US" altLang="zh-CN" sz="3600" dirty="0">
                <a:solidFill>
                  <a:srgbClr val="FF0000"/>
                </a:solidFill>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345</a:t>
            </a:r>
            <a:r>
              <a:rPr lang="en-US" altLang="zh-CN" sz="4000" dirty="0">
                <a:solidFill>
                  <a:srgbClr val="FF0000"/>
                </a:solidFill>
                <a:latin typeface="微软雅黑" panose="020B0503020204020204" pitchFamily="34" charset="-122"/>
                <a:ea typeface="微软雅黑" panose="020B0503020204020204" pitchFamily="34" charset="-122"/>
              </a:rPr>
              <a:t>6 3</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替换策略：</a:t>
            </a:r>
            <a:r>
              <a:rPr lang="en-US" altLang="zh-CN" sz="2800" dirty="0">
                <a:latin typeface="微软雅黑" panose="020B0503020204020204" pitchFamily="34" charset="-122"/>
                <a:ea typeface="微软雅黑" panose="020B0503020204020204" pitchFamily="34" charset="-122"/>
              </a:rPr>
              <a:t>LRU</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块大小相同</a:t>
            </a:r>
          </a:p>
        </p:txBody>
      </p:sp>
      <p:graphicFrame>
        <p:nvGraphicFramePr>
          <p:cNvPr id="13" name="内容占位符 7"/>
          <p:cNvGraphicFramePr>
            <a:graphicFrameLocks/>
          </p:cNvGraphicFramePr>
          <p:nvPr/>
        </p:nvGraphicFramePr>
        <p:xfrm>
          <a:off x="1431925" y="1344613"/>
          <a:ext cx="409575" cy="744537"/>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xmlns="" val="20000"/>
                    </a:ext>
                  </a:extLst>
                </a:gridCol>
              </a:tblGrid>
              <a:tr h="374081">
                <a:tc>
                  <a:txBody>
                    <a:bodyPr/>
                    <a:lstStyle/>
                    <a:p>
                      <a:r>
                        <a:rPr lang="en-US" altLang="zh-CN" sz="1800" dirty="0" smtClean="0"/>
                        <a:t>2</a:t>
                      </a:r>
                      <a:endParaRPr lang="zh-CN" altLang="en-US" sz="1800" dirty="0"/>
                    </a:p>
                  </a:txBody>
                  <a:tcPr marL="91369" marR="91369" marT="45673" marB="45673"/>
                </a:tc>
                <a:extLst>
                  <a:ext uri="{0D108BD9-81ED-4DB2-BD59-A6C34878D82A}">
                    <a16:rowId xmlns:a16="http://schemas.microsoft.com/office/drawing/2014/main" xmlns="" val="10000"/>
                  </a:ext>
                </a:extLst>
              </a:tr>
              <a:tr h="370456">
                <a:tc>
                  <a:txBody>
                    <a:bodyPr/>
                    <a:lstStyle/>
                    <a:p>
                      <a:r>
                        <a:rPr lang="en-US" altLang="zh-CN" sz="1800" dirty="0" smtClean="0"/>
                        <a:t>1</a:t>
                      </a:r>
                      <a:endParaRPr lang="zh-CN" altLang="en-US" sz="1800" dirty="0"/>
                    </a:p>
                  </a:txBody>
                  <a:tcPr marL="91369" marR="91369" marT="45673" marB="45673"/>
                </a:tc>
                <a:extLst>
                  <a:ext uri="{0D108BD9-81ED-4DB2-BD59-A6C34878D82A}">
                    <a16:rowId xmlns:a16="http://schemas.microsoft.com/office/drawing/2014/main" xmlns="" val="10001"/>
                  </a:ext>
                </a:extLst>
              </a:tr>
            </a:tbl>
          </a:graphicData>
        </a:graphic>
      </p:graphicFrame>
      <p:graphicFrame>
        <p:nvGraphicFramePr>
          <p:cNvPr id="15" name="内容占位符 7"/>
          <p:cNvGraphicFramePr>
            <a:graphicFrameLocks/>
          </p:cNvGraphicFramePr>
          <p:nvPr/>
        </p:nvGraphicFramePr>
        <p:xfrm>
          <a:off x="2441575" y="1362075"/>
          <a:ext cx="403225" cy="744538"/>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xmlns="" val="20000"/>
                    </a:ext>
                  </a:extLst>
                </a:gridCol>
              </a:tblGrid>
              <a:tr h="374081">
                <a:tc>
                  <a:txBody>
                    <a:bodyPr/>
                    <a:lstStyle/>
                    <a:p>
                      <a:r>
                        <a:rPr lang="en-US" altLang="zh-CN" sz="1800" dirty="0" smtClean="0"/>
                        <a:t>2</a:t>
                      </a:r>
                      <a:endParaRPr lang="zh-CN" altLang="en-US" sz="1800" dirty="0"/>
                    </a:p>
                  </a:txBody>
                  <a:tcPr marL="91496" marR="91496" marT="45673" marB="45673"/>
                </a:tc>
                <a:extLst>
                  <a:ext uri="{0D108BD9-81ED-4DB2-BD59-A6C34878D82A}">
                    <a16:rowId xmlns:a16="http://schemas.microsoft.com/office/drawing/2014/main" xmlns="" val="10000"/>
                  </a:ext>
                </a:extLst>
              </a:tr>
              <a:tr h="370457">
                <a:tc>
                  <a:txBody>
                    <a:bodyPr/>
                    <a:lstStyle/>
                    <a:p>
                      <a:r>
                        <a:rPr lang="en-US" altLang="zh-CN" sz="1800" dirty="0" smtClean="0"/>
                        <a:t>3</a:t>
                      </a:r>
                      <a:endParaRPr lang="zh-CN" altLang="en-US" sz="1800" dirty="0"/>
                    </a:p>
                  </a:txBody>
                  <a:tcPr marL="91496" marR="91496" marT="45673" marB="45673"/>
                </a:tc>
                <a:extLst>
                  <a:ext uri="{0D108BD9-81ED-4DB2-BD59-A6C34878D82A}">
                    <a16:rowId xmlns:a16="http://schemas.microsoft.com/office/drawing/2014/main" xmlns="" val="10001"/>
                  </a:ext>
                </a:extLst>
              </a:tr>
            </a:tbl>
          </a:graphicData>
        </a:graphic>
      </p:graphicFrame>
      <p:graphicFrame>
        <p:nvGraphicFramePr>
          <p:cNvPr id="16" name="内容占位符 7"/>
          <p:cNvGraphicFramePr>
            <a:graphicFrameLocks/>
          </p:cNvGraphicFramePr>
          <p:nvPr/>
        </p:nvGraphicFramePr>
        <p:xfrm>
          <a:off x="3498850" y="1368425"/>
          <a:ext cx="414338" cy="74453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xmlns="" val="20000"/>
                    </a:ext>
                  </a:extLst>
                </a:gridCol>
              </a:tblGrid>
              <a:tr h="374081">
                <a:tc>
                  <a:txBody>
                    <a:bodyPr/>
                    <a:lstStyle/>
                    <a:p>
                      <a:r>
                        <a:rPr lang="en-US" altLang="zh-CN" sz="1800" dirty="0" smtClean="0"/>
                        <a:t>4</a:t>
                      </a:r>
                      <a:endParaRPr lang="zh-CN" altLang="en-US" sz="1800" dirty="0"/>
                    </a:p>
                  </a:txBody>
                  <a:tcPr marL="91480" marR="91480" marT="45673" marB="45673"/>
                </a:tc>
                <a:extLst>
                  <a:ext uri="{0D108BD9-81ED-4DB2-BD59-A6C34878D82A}">
                    <a16:rowId xmlns:a16="http://schemas.microsoft.com/office/drawing/2014/main" xmlns="" val="10000"/>
                  </a:ext>
                </a:extLst>
              </a:tr>
              <a:tr h="370457">
                <a:tc>
                  <a:txBody>
                    <a:bodyPr/>
                    <a:lstStyle/>
                    <a:p>
                      <a:r>
                        <a:rPr lang="en-US" altLang="zh-CN" sz="1800" dirty="0" smtClean="0"/>
                        <a:t>3</a:t>
                      </a:r>
                      <a:endParaRPr lang="zh-CN" altLang="en-US" sz="1800" dirty="0"/>
                    </a:p>
                  </a:txBody>
                  <a:tcPr marL="91480" marR="91480" marT="45673" marB="45673"/>
                </a:tc>
                <a:extLst>
                  <a:ext uri="{0D108BD9-81ED-4DB2-BD59-A6C34878D82A}">
                    <a16:rowId xmlns:a16="http://schemas.microsoft.com/office/drawing/2014/main" xmlns="" val="10001"/>
                  </a:ext>
                </a:extLst>
              </a:tr>
            </a:tbl>
          </a:graphicData>
        </a:graphic>
      </p:graphicFrame>
      <p:graphicFrame>
        <p:nvGraphicFramePr>
          <p:cNvPr id="17" name="内容占位符 7"/>
          <p:cNvGraphicFramePr>
            <a:graphicFrameLocks/>
          </p:cNvGraphicFramePr>
          <p:nvPr>
            <p:extLst/>
          </p:nvPr>
        </p:nvGraphicFramePr>
        <p:xfrm>
          <a:off x="4560094" y="1376363"/>
          <a:ext cx="377825" cy="736600"/>
        </p:xfrm>
        <a:graphic>
          <a:graphicData uri="http://schemas.openxmlformats.org/drawingml/2006/table">
            <a:tbl>
              <a:tblPr firstRow="1" bandRow="1">
                <a:tableStyleId>{5C22544A-7EE6-4342-B048-85BDC9FD1C3A}</a:tableStyleId>
              </a:tblPr>
              <a:tblGrid>
                <a:gridCol w="377825">
                  <a:extLst>
                    <a:ext uri="{9D8B030D-6E8A-4147-A177-3AD203B41FA5}">
                      <a16:colId xmlns:a16="http://schemas.microsoft.com/office/drawing/2014/main" xmlns="" val="20000"/>
                    </a:ext>
                  </a:extLst>
                </a:gridCol>
              </a:tblGrid>
              <a:tr h="308095">
                <a:tc>
                  <a:txBody>
                    <a:bodyPr/>
                    <a:lstStyle/>
                    <a:p>
                      <a:r>
                        <a:rPr lang="en-US" altLang="zh-CN" dirty="0" smtClean="0"/>
                        <a:t>4</a:t>
                      </a:r>
                      <a:endParaRPr lang="zh-CN" altLang="en-US" dirty="0"/>
                    </a:p>
                  </a:txBody>
                  <a:tcPr marL="91320" marR="91320"/>
                </a:tc>
                <a:extLst>
                  <a:ext uri="{0D108BD9-81ED-4DB2-BD59-A6C34878D82A}">
                    <a16:rowId xmlns:a16="http://schemas.microsoft.com/office/drawing/2014/main" xmlns="" val="10000"/>
                  </a:ext>
                </a:extLst>
              </a:tr>
              <a:tr h="370840">
                <a:tc>
                  <a:txBody>
                    <a:bodyPr/>
                    <a:lstStyle/>
                    <a:p>
                      <a:r>
                        <a:rPr lang="en-US" altLang="zh-CN" dirty="0" smtClean="0"/>
                        <a:t>5</a:t>
                      </a:r>
                      <a:endParaRPr lang="zh-CN" altLang="en-US" dirty="0"/>
                    </a:p>
                  </a:txBody>
                  <a:tcPr marL="91320" marR="91320"/>
                </a:tc>
                <a:extLst>
                  <a:ext uri="{0D108BD9-81ED-4DB2-BD59-A6C34878D82A}">
                    <a16:rowId xmlns:a16="http://schemas.microsoft.com/office/drawing/2014/main" xmlns="" val="10001"/>
                  </a:ext>
                </a:extLst>
              </a:tr>
            </a:tbl>
          </a:graphicData>
        </a:graphic>
      </p:graphicFrame>
      <p:graphicFrame>
        <p:nvGraphicFramePr>
          <p:cNvPr id="18" name="内容占位符 7"/>
          <p:cNvGraphicFramePr>
            <a:graphicFrameLocks/>
          </p:cNvGraphicFramePr>
          <p:nvPr/>
        </p:nvGraphicFramePr>
        <p:xfrm>
          <a:off x="5608638" y="1349375"/>
          <a:ext cx="425450" cy="7366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xmlns=""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xmlns="" val="10000"/>
                  </a:ext>
                </a:extLst>
              </a:tr>
              <a:tr h="370840">
                <a:tc>
                  <a:txBody>
                    <a:bodyPr/>
                    <a:lstStyle/>
                    <a:p>
                      <a:r>
                        <a:rPr lang="en-US" altLang="zh-CN" dirty="0" smtClean="0"/>
                        <a:t>5</a:t>
                      </a:r>
                      <a:endParaRPr lang="zh-CN" altLang="en-US" dirty="0"/>
                    </a:p>
                  </a:txBody>
                  <a:tcPr marL="91385" marR="91385"/>
                </a:tc>
                <a:extLst>
                  <a:ext uri="{0D108BD9-81ED-4DB2-BD59-A6C34878D82A}">
                    <a16:rowId xmlns:a16="http://schemas.microsoft.com/office/drawing/2014/main" xmlns="" val="10001"/>
                  </a:ext>
                </a:extLst>
              </a:tr>
            </a:tbl>
          </a:graphicData>
        </a:graphic>
      </p:graphicFrame>
      <p:sp>
        <p:nvSpPr>
          <p:cNvPr id="33" name="椭圆 32"/>
          <p:cNvSpPr/>
          <p:nvPr/>
        </p:nvSpPr>
        <p:spPr>
          <a:xfrm>
            <a:off x="4648200" y="21558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Write</a:t>
            </a:r>
          </a:p>
          <a:p>
            <a:pPr algn="ctr">
              <a:defRPr/>
            </a:pPr>
            <a:r>
              <a:rPr lang="en-US" altLang="zh-CN" sz="1600" dirty="0">
                <a:solidFill>
                  <a:srgbClr val="FF0000"/>
                </a:solidFill>
              </a:rPr>
              <a:t>Back 0</a:t>
            </a:r>
            <a:endParaRPr lang="zh-CN" altLang="en-US" sz="1600" dirty="0">
              <a:solidFill>
                <a:srgbClr val="FF0000"/>
              </a:solidFill>
            </a:endParaRPr>
          </a:p>
        </p:txBody>
      </p:sp>
      <p:cxnSp>
        <p:nvCxnSpPr>
          <p:cNvPr id="34" name="直接箭头连接符 33"/>
          <p:cNvCxnSpPr>
            <a:stCxn id="33" idx="4"/>
          </p:cNvCxnSpPr>
          <p:nvPr/>
        </p:nvCxnSpPr>
        <p:spPr>
          <a:xfrm>
            <a:off x="5240338" y="2717800"/>
            <a:ext cx="611187" cy="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nvPr>
        </p:nvGraphicFramePr>
        <p:xfrm>
          <a:off x="2138363" y="2359025"/>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xmlns="" val="20000"/>
                    </a:ext>
                  </a:extLst>
                </a:gridCol>
                <a:gridCol w="426470">
                  <a:extLst>
                    <a:ext uri="{9D8B030D-6E8A-4147-A177-3AD203B41FA5}">
                      <a16:colId xmlns:a16="http://schemas.microsoft.com/office/drawing/2014/main" xmlns=""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xmlns="" val="10000"/>
                  </a:ext>
                </a:extLst>
              </a:tr>
              <a:tr h="365919">
                <a:tc>
                  <a:txBody>
                    <a:bodyPr/>
                    <a:lstStyle/>
                    <a:p>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xmlns="" val="10001"/>
                  </a:ext>
                </a:extLst>
              </a:tr>
            </a:tbl>
          </a:graphicData>
        </a:graphic>
      </p:graphicFrame>
      <p:graphicFrame>
        <p:nvGraphicFramePr>
          <p:cNvPr id="41" name="表格 40"/>
          <p:cNvGraphicFramePr>
            <a:graphicFrameLocks noGrp="1"/>
          </p:cNvGraphicFramePr>
          <p:nvPr>
            <p:extLst/>
          </p:nvPr>
        </p:nvGraphicFramePr>
        <p:xfrm>
          <a:off x="3328381" y="2352676"/>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xmlns="" val="20000"/>
                    </a:ext>
                  </a:extLst>
                </a:gridCol>
                <a:gridCol w="426470">
                  <a:extLst>
                    <a:ext uri="{9D8B030D-6E8A-4147-A177-3AD203B41FA5}">
                      <a16:colId xmlns:a16="http://schemas.microsoft.com/office/drawing/2014/main" xmlns=""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xmlns="" val="10000"/>
                  </a:ext>
                </a:extLst>
              </a:tr>
              <a:tr h="365919">
                <a:tc>
                  <a:txBody>
                    <a:bodyPr/>
                    <a:lstStyle/>
                    <a:p>
                      <a:r>
                        <a:rPr lang="en-US" altLang="zh-CN" sz="1800" dirty="0" smtClean="0"/>
                        <a:t>2</a:t>
                      </a:r>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xmlns="" val="10001"/>
                  </a:ext>
                </a:extLst>
              </a:tr>
            </a:tbl>
          </a:graphicData>
        </a:graphic>
      </p:graphicFrame>
      <p:graphicFrame>
        <p:nvGraphicFramePr>
          <p:cNvPr id="42" name="表格 41"/>
          <p:cNvGraphicFramePr>
            <a:graphicFrameLocks noGrp="1"/>
          </p:cNvGraphicFramePr>
          <p:nvPr>
            <p:extLst/>
          </p:nvPr>
        </p:nvGraphicFramePr>
        <p:xfrm>
          <a:off x="4284359" y="2764358"/>
          <a:ext cx="854075" cy="731837"/>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xmlns="" val="20000"/>
                    </a:ext>
                  </a:extLst>
                </a:gridCol>
                <a:gridCol w="426470">
                  <a:extLst>
                    <a:ext uri="{9D8B030D-6E8A-4147-A177-3AD203B41FA5}">
                      <a16:colId xmlns:a16="http://schemas.microsoft.com/office/drawing/2014/main" xmlns="" val="20001"/>
                    </a:ext>
                  </a:extLst>
                </a:gridCol>
              </a:tblGrid>
              <a:tr h="365859">
                <a:tc>
                  <a:txBody>
                    <a:bodyPr/>
                    <a:lstStyle/>
                    <a:p>
                      <a:r>
                        <a:rPr lang="en-US" altLang="zh-CN" sz="1800" dirty="0" smtClean="0"/>
                        <a:t>0</a:t>
                      </a:r>
                      <a:endParaRPr lang="zh-CN" altLang="en-US" sz="1800" dirty="0"/>
                    </a:p>
                  </a:txBody>
                  <a:tcPr marL="91386" marR="91386" marT="45747" marB="45747"/>
                </a:tc>
                <a:tc>
                  <a:txBody>
                    <a:bodyPr/>
                    <a:lstStyle/>
                    <a:p>
                      <a:r>
                        <a:rPr lang="en-US" altLang="zh-CN" sz="1800" dirty="0" smtClean="0"/>
                        <a:t>1</a:t>
                      </a:r>
                      <a:endParaRPr lang="zh-CN" altLang="en-US" sz="1800" dirty="0"/>
                    </a:p>
                  </a:txBody>
                  <a:tcPr marL="91386" marR="91386" marT="45747" marB="45747"/>
                </a:tc>
                <a:extLst>
                  <a:ext uri="{0D108BD9-81ED-4DB2-BD59-A6C34878D82A}">
                    <a16:rowId xmlns:a16="http://schemas.microsoft.com/office/drawing/2014/main" xmlns="" val="10000"/>
                  </a:ext>
                </a:extLst>
              </a:tr>
              <a:tr h="365978">
                <a:tc>
                  <a:txBody>
                    <a:bodyPr/>
                    <a:lstStyle/>
                    <a:p>
                      <a:r>
                        <a:rPr lang="en-US" altLang="zh-CN" sz="1800" dirty="0" smtClean="0"/>
                        <a:t>2</a:t>
                      </a:r>
                      <a:endParaRPr lang="zh-CN" altLang="en-US" sz="1800" dirty="0"/>
                    </a:p>
                  </a:txBody>
                  <a:tcPr marL="91386" marR="91386" marT="45747" marB="45747"/>
                </a:tc>
                <a:tc>
                  <a:txBody>
                    <a:bodyPr/>
                    <a:lstStyle/>
                    <a:p>
                      <a:r>
                        <a:rPr lang="en-US" altLang="zh-CN" sz="1800" dirty="0" smtClean="0"/>
                        <a:t>3</a:t>
                      </a:r>
                      <a:endParaRPr lang="zh-CN" altLang="en-US" sz="1800" dirty="0"/>
                    </a:p>
                  </a:txBody>
                  <a:tcPr marL="91386" marR="91386" marT="45747" marB="45747"/>
                </a:tc>
                <a:extLst>
                  <a:ext uri="{0D108BD9-81ED-4DB2-BD59-A6C34878D82A}">
                    <a16:rowId xmlns:a16="http://schemas.microsoft.com/office/drawing/2014/main" xmlns="" val="10001"/>
                  </a:ext>
                </a:extLst>
              </a:tr>
            </a:tbl>
          </a:graphicData>
        </a:graphic>
      </p:graphicFrame>
      <p:graphicFrame>
        <p:nvGraphicFramePr>
          <p:cNvPr id="43" name="表格 42"/>
          <p:cNvGraphicFramePr>
            <a:graphicFrameLocks noGrp="1"/>
          </p:cNvGraphicFramePr>
          <p:nvPr>
            <p:extLst/>
          </p:nvPr>
        </p:nvGraphicFramePr>
        <p:xfrm>
          <a:off x="5836416" y="2724944"/>
          <a:ext cx="839118" cy="822560"/>
        </p:xfrm>
        <a:graphic>
          <a:graphicData uri="http://schemas.openxmlformats.org/drawingml/2006/table">
            <a:tbl>
              <a:tblPr firstRow="1" bandRow="1">
                <a:tableStyleId>{5C22544A-7EE6-4342-B048-85BDC9FD1C3A}</a:tableStyleId>
              </a:tblPr>
              <a:tblGrid>
                <a:gridCol w="406442">
                  <a:extLst>
                    <a:ext uri="{9D8B030D-6E8A-4147-A177-3AD203B41FA5}">
                      <a16:colId xmlns:a16="http://schemas.microsoft.com/office/drawing/2014/main" xmlns="" val="20000"/>
                    </a:ext>
                  </a:extLst>
                </a:gridCol>
                <a:gridCol w="432676">
                  <a:extLst>
                    <a:ext uri="{9D8B030D-6E8A-4147-A177-3AD203B41FA5}">
                      <a16:colId xmlns:a16="http://schemas.microsoft.com/office/drawing/2014/main" xmlns=""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xmlns=""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3</a:t>
                      </a:r>
                      <a:endParaRPr lang="zh-CN" altLang="en-US" sz="2400" dirty="0">
                        <a:solidFill>
                          <a:srgbClr val="FF0000"/>
                        </a:solidFill>
                      </a:endParaRPr>
                    </a:p>
                  </a:txBody>
                  <a:tcPr marL="91386" marR="91386" marT="45620" marB="45620"/>
                </a:tc>
                <a:extLst>
                  <a:ext uri="{0D108BD9-81ED-4DB2-BD59-A6C34878D82A}">
                    <a16:rowId xmlns:a16="http://schemas.microsoft.com/office/drawing/2014/main" xmlns="" val="10001"/>
                  </a:ext>
                </a:extLst>
              </a:tr>
            </a:tbl>
          </a:graphicData>
        </a:graphic>
      </p:graphicFrame>
      <p:graphicFrame>
        <p:nvGraphicFramePr>
          <p:cNvPr id="44" name="内容占位符 7"/>
          <p:cNvGraphicFramePr>
            <a:graphicFrameLocks/>
          </p:cNvGraphicFramePr>
          <p:nvPr/>
        </p:nvGraphicFramePr>
        <p:xfrm>
          <a:off x="6611938" y="1349375"/>
          <a:ext cx="425450" cy="7620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xmlns=""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xmlns="" val="10000"/>
                  </a:ext>
                </a:extLst>
              </a:tr>
              <a:tr h="370840">
                <a:tc>
                  <a:txBody>
                    <a:bodyPr/>
                    <a:lstStyle/>
                    <a:p>
                      <a:r>
                        <a:rPr lang="en-US" altLang="zh-CN" sz="2000" dirty="0" smtClean="0">
                          <a:solidFill>
                            <a:srgbClr val="FF0000"/>
                          </a:solidFill>
                        </a:rPr>
                        <a:t>3</a:t>
                      </a:r>
                      <a:endParaRPr lang="zh-CN" altLang="en-US" sz="2000" dirty="0">
                        <a:solidFill>
                          <a:srgbClr val="FF0000"/>
                        </a:solidFill>
                      </a:endParaRPr>
                    </a:p>
                  </a:txBody>
                  <a:tcPr marL="91385" marR="91385"/>
                </a:tc>
                <a:extLst>
                  <a:ext uri="{0D108BD9-81ED-4DB2-BD59-A6C34878D82A}">
                    <a16:rowId xmlns:a16="http://schemas.microsoft.com/office/drawing/2014/main" xmlns="" val="10001"/>
                  </a:ext>
                </a:extLst>
              </a:tr>
            </a:tbl>
          </a:graphicData>
        </a:graphic>
      </p:graphicFrame>
      <p:graphicFrame>
        <p:nvGraphicFramePr>
          <p:cNvPr id="22" name="表格 21"/>
          <p:cNvGraphicFramePr>
            <a:graphicFrameLocks noGrp="1"/>
          </p:cNvGraphicFramePr>
          <p:nvPr>
            <p:extLst/>
          </p:nvPr>
        </p:nvGraphicFramePr>
        <p:xfrm>
          <a:off x="6859588" y="2879725"/>
          <a:ext cx="854075" cy="822560"/>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xmlns="" val="20000"/>
                    </a:ext>
                  </a:extLst>
                </a:gridCol>
                <a:gridCol w="426470">
                  <a:extLst>
                    <a:ext uri="{9D8B030D-6E8A-4147-A177-3AD203B41FA5}">
                      <a16:colId xmlns:a16="http://schemas.microsoft.com/office/drawing/2014/main" xmlns=""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xmlns=""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5</a:t>
                      </a:r>
                      <a:endParaRPr lang="zh-CN" altLang="en-US" sz="2400" dirty="0">
                        <a:solidFill>
                          <a:srgbClr val="FF0000"/>
                        </a:solidFill>
                      </a:endParaRPr>
                    </a:p>
                  </a:txBody>
                  <a:tcPr marL="91386" marR="91386" marT="45620" marB="45620"/>
                </a:tc>
                <a:extLst>
                  <a:ext uri="{0D108BD9-81ED-4DB2-BD59-A6C34878D82A}">
                    <a16:rowId xmlns:a16="http://schemas.microsoft.com/office/drawing/2014/main" xmlns="" val="10001"/>
                  </a:ext>
                </a:extLst>
              </a:tr>
            </a:tbl>
          </a:graphicData>
        </a:graphic>
      </p:graphicFrame>
      <p:sp>
        <p:nvSpPr>
          <p:cNvPr id="23" name="椭圆 22"/>
          <p:cNvSpPr/>
          <p:nvPr/>
        </p:nvSpPr>
        <p:spPr>
          <a:xfrm>
            <a:off x="7192963" y="2009775"/>
            <a:ext cx="1690687" cy="70485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L2 #3</a:t>
            </a:r>
          </a:p>
          <a:p>
            <a:pPr algn="ctr">
              <a:defRPr/>
            </a:pPr>
            <a:r>
              <a:rPr lang="en-US" altLang="zh-CN" sz="1600" dirty="0">
                <a:solidFill>
                  <a:srgbClr val="FF0000"/>
                </a:solidFill>
              </a:rPr>
              <a:t>L1 #5</a:t>
            </a:r>
            <a:r>
              <a:rPr lang="zh-CN" altLang="en-US" sz="1600" dirty="0">
                <a:solidFill>
                  <a:srgbClr val="FF0000"/>
                </a:solidFill>
              </a:rPr>
              <a:t>互换</a:t>
            </a:r>
            <a:r>
              <a:rPr lang="en-US" altLang="zh-CN" sz="1600" dirty="0">
                <a:solidFill>
                  <a:srgbClr val="FF0000"/>
                </a:solidFill>
              </a:rPr>
              <a:t> </a:t>
            </a:r>
            <a:endParaRPr lang="zh-CN" altLang="en-US" sz="1600" dirty="0">
              <a:solidFill>
                <a:srgbClr val="FF0000"/>
              </a:solidFill>
            </a:endParaRPr>
          </a:p>
        </p:txBody>
      </p:sp>
      <p:sp>
        <p:nvSpPr>
          <p:cNvPr id="3" name="文本框 2"/>
          <p:cNvSpPr txBox="1"/>
          <p:nvPr/>
        </p:nvSpPr>
        <p:spPr>
          <a:xfrm>
            <a:off x="979486" y="3152505"/>
            <a:ext cx="552451" cy="276999"/>
          </a:xfrm>
          <a:prstGeom prst="rect">
            <a:avLst/>
          </a:prstGeom>
          <a:noFill/>
        </p:spPr>
        <p:txBody>
          <a:bodyPr wrap="square" rtlCol="0">
            <a:spAutoFit/>
          </a:bodyPr>
          <a:lstStyle/>
          <a:p>
            <a:r>
              <a:rPr lang="en-US" altLang="zh-CN" sz="1200" dirty="0" smtClean="0"/>
              <a:t>Set0</a:t>
            </a:r>
            <a:endParaRPr lang="zh-CN" altLang="en-US" sz="1200" dirty="0"/>
          </a:p>
        </p:txBody>
      </p:sp>
      <p:sp>
        <p:nvSpPr>
          <p:cNvPr id="7" name="页脚占位符 6"/>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12732E1-4173-4C24-A4BE-05FACD16B69F}" type="datetime2">
              <a:rPr lang="zh-CN" altLang="en-US" smtClean="0"/>
              <a:t>2021年10月14日</a:t>
            </a:fld>
            <a:endParaRPr lang="en-US" altLang="zh-CN"/>
          </a:p>
        </p:txBody>
      </p:sp>
      <p:sp>
        <p:nvSpPr>
          <p:cNvPr id="12" name="灯片编号占位符 11"/>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198</a:t>
            </a:fld>
            <a:endParaRPr lang="en-US" altLang="zh-CN" dirty="0"/>
          </a:p>
        </p:txBody>
      </p:sp>
    </p:spTree>
    <p:extLst>
      <p:ext uri="{BB962C8B-B14F-4D97-AF65-F5344CB8AC3E}">
        <p14:creationId xmlns:p14="http://schemas.microsoft.com/office/powerpoint/2010/main" val="2008082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多级</a:t>
            </a:r>
            <a:r>
              <a:rPr lang="en-US" altLang="zh-CN" smtClean="0"/>
              <a:t>cache</a:t>
            </a:r>
            <a:r>
              <a:rPr lang="zh-CN" altLang="en-US" smtClean="0"/>
              <a:t>的性能分析</a:t>
            </a:r>
          </a:p>
        </p:txBody>
      </p:sp>
      <p:sp>
        <p:nvSpPr>
          <p:cNvPr id="3" name="内容占位符 2"/>
          <p:cNvSpPr>
            <a:spLocks noGrp="1"/>
          </p:cNvSpPr>
          <p:nvPr>
            <p:ph idx="1"/>
          </p:nvPr>
        </p:nvSpPr>
        <p:spPr/>
        <p:txBody>
          <a:bodyPr>
            <a:normAutofit fontScale="62500" lnSpcReduction="20000"/>
          </a:bodyPr>
          <a:lstStyle/>
          <a:p>
            <a:pPr>
              <a:lnSpc>
                <a:spcPct val="120000"/>
              </a:lnSpc>
            </a:pPr>
            <a:r>
              <a:rPr lang="zh-CN" altLang="en-US" dirty="0" smtClean="0">
                <a:solidFill>
                  <a:srgbClr val="FF0000"/>
                </a:solidFill>
              </a:rPr>
              <a:t>局部失效率</a:t>
            </a:r>
            <a:r>
              <a:rPr lang="zh-CN" altLang="en-US" dirty="0" smtClean="0"/>
              <a:t>：该级</a:t>
            </a:r>
            <a:r>
              <a:rPr lang="en-US" altLang="zh-CN" dirty="0" smtClean="0"/>
              <a:t>Cache</a:t>
            </a:r>
            <a:r>
              <a:rPr lang="zh-CN" altLang="en-US" dirty="0" smtClean="0"/>
              <a:t>的失效次数 / 到达该级</a:t>
            </a:r>
            <a:r>
              <a:rPr lang="en-US" altLang="zh-CN" dirty="0" smtClean="0"/>
              <a:t>Cache</a:t>
            </a:r>
            <a:r>
              <a:rPr lang="zh-CN" altLang="en-US" dirty="0" smtClean="0"/>
              <a:t>的访存次数</a:t>
            </a:r>
            <a:endParaRPr lang="en-US" altLang="zh-CN" dirty="0" smtClean="0"/>
          </a:p>
          <a:p>
            <a:pPr lvl="1">
              <a:lnSpc>
                <a:spcPct val="120000"/>
              </a:lnSpc>
            </a:pPr>
            <a:r>
              <a:rPr lang="en-US" altLang="zh-CN" dirty="0" smtClean="0"/>
              <a:t>Miss</a:t>
            </a:r>
            <a:r>
              <a:rPr lang="zh-CN" altLang="en-US" dirty="0" smtClean="0"/>
              <a:t> </a:t>
            </a:r>
            <a:r>
              <a:rPr lang="en-US" altLang="zh-CN" dirty="0" smtClean="0"/>
              <a:t>rateL1</a:t>
            </a:r>
            <a:r>
              <a:rPr lang="zh-CN" altLang="en-US" dirty="0" smtClean="0"/>
              <a:t> </a:t>
            </a:r>
            <a:r>
              <a:rPr lang="en-US" altLang="zh-CN" dirty="0" smtClean="0"/>
              <a:t>for L1 cache</a:t>
            </a:r>
          </a:p>
          <a:p>
            <a:pPr lvl="1">
              <a:lnSpc>
                <a:spcPct val="120000"/>
              </a:lnSpc>
            </a:pPr>
            <a:r>
              <a:rPr lang="en-US" altLang="zh-CN" dirty="0" smtClean="0"/>
              <a:t>Miss rateL2 for L2 cache</a:t>
            </a:r>
            <a:endParaRPr lang="zh-CN" altLang="en-US" dirty="0" smtClean="0"/>
          </a:p>
          <a:p>
            <a:pPr>
              <a:lnSpc>
                <a:spcPct val="120000"/>
              </a:lnSpc>
            </a:pPr>
            <a:r>
              <a:rPr lang="zh-CN" altLang="en-US" dirty="0" smtClean="0">
                <a:solidFill>
                  <a:srgbClr val="FF0000"/>
                </a:solidFill>
              </a:rPr>
              <a:t>全局失效率</a:t>
            </a:r>
            <a:r>
              <a:rPr lang="zh-CN" altLang="en-US" dirty="0" smtClean="0"/>
              <a:t>：该级</a:t>
            </a:r>
            <a:r>
              <a:rPr lang="en-US" altLang="zh-CN" dirty="0" smtClean="0"/>
              <a:t>Cache</a:t>
            </a:r>
            <a:r>
              <a:rPr lang="zh-CN" altLang="en-US" dirty="0" smtClean="0"/>
              <a:t>的失效次数/ </a:t>
            </a:r>
            <a:r>
              <a:rPr lang="en-US" altLang="zh-CN" dirty="0" smtClean="0"/>
              <a:t>CPU</a:t>
            </a:r>
            <a:r>
              <a:rPr lang="zh-CN" altLang="en-US" dirty="0" smtClean="0"/>
              <a:t>发出的访存总次数</a:t>
            </a:r>
            <a:endParaRPr lang="en-US" altLang="zh-CN" dirty="0" smtClean="0"/>
          </a:p>
          <a:p>
            <a:pPr lvl="1">
              <a:lnSpc>
                <a:spcPct val="120000"/>
              </a:lnSpc>
            </a:pPr>
            <a:r>
              <a:rPr lang="en-US" altLang="zh-CN" dirty="0" smtClean="0"/>
              <a:t>Miss rateL1 for L1 cache</a:t>
            </a:r>
          </a:p>
          <a:p>
            <a:pPr lvl="1">
              <a:lnSpc>
                <a:spcPct val="120000"/>
              </a:lnSpc>
            </a:pPr>
            <a:r>
              <a:rPr lang="en-US" altLang="zh-CN" dirty="0" smtClean="0"/>
              <a:t>Miss rateL1 × Miss rateL2  for L2 cache</a:t>
            </a:r>
          </a:p>
          <a:p>
            <a:pPr lvl="1">
              <a:lnSpc>
                <a:spcPct val="120000"/>
              </a:lnSpc>
            </a:pPr>
            <a:r>
              <a:rPr lang="zh-CN" altLang="en-US" dirty="0" smtClean="0"/>
              <a:t>全局失效率是度量</a:t>
            </a:r>
            <a:r>
              <a:rPr lang="en-US" altLang="zh-CN" dirty="0" smtClean="0"/>
              <a:t>L2 cache</a:t>
            </a:r>
            <a:r>
              <a:rPr lang="zh-CN" altLang="en-US" dirty="0" smtClean="0"/>
              <a:t>性能的更好方法</a:t>
            </a:r>
            <a:endParaRPr lang="en-US" altLang="zh-CN" dirty="0" smtClean="0"/>
          </a:p>
          <a:p>
            <a:pPr>
              <a:lnSpc>
                <a:spcPct val="120000"/>
              </a:lnSpc>
            </a:pPr>
            <a:r>
              <a:rPr lang="zh-CN" altLang="en-US" dirty="0" smtClean="0"/>
              <a:t>性能参数</a:t>
            </a:r>
          </a:p>
          <a:p>
            <a:pPr lvl="1">
              <a:lnSpc>
                <a:spcPct val="120000"/>
              </a:lnSpc>
            </a:pPr>
            <a:r>
              <a:rPr lang="en-US" altLang="zh-CN" dirty="0" smtClean="0"/>
              <a:t>AMAT = Hit TimeL1+Miss rateL1×Miss penaltyL1</a:t>
            </a:r>
          </a:p>
          <a:p>
            <a:pPr lvl="1">
              <a:lnSpc>
                <a:spcPct val="120000"/>
              </a:lnSpc>
            </a:pPr>
            <a:r>
              <a:rPr lang="en-US" altLang="zh-CN" dirty="0" smtClean="0"/>
              <a:t>    Miss penaltyL1 = HitTimeL2 + Miss rateL2×Miss penaltyL2</a:t>
            </a:r>
          </a:p>
          <a:p>
            <a:pPr lvl="1">
              <a:lnSpc>
                <a:spcPct val="120000"/>
              </a:lnSpc>
            </a:pPr>
            <a:r>
              <a:rPr lang="en-US" altLang="zh-CN" dirty="0" smtClean="0"/>
              <a:t>AMAT = Hit TimeL1+Miss rateL1× (Hit TimeL2+Miss rateL2×Miss penaltyL2)</a:t>
            </a:r>
          </a:p>
          <a:p>
            <a:pPr>
              <a:lnSpc>
                <a:spcPct val="120000"/>
              </a:lnSpc>
            </a:pPr>
            <a:endParaRPr lang="zh-CN" altLang="en-US" dirty="0" smtClean="0"/>
          </a:p>
          <a:p>
            <a:pPr>
              <a:lnSpc>
                <a:spcPct val="120000"/>
              </a:lnSpc>
            </a:pPr>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95555EA2-4DCA-4A11-B21B-5214FFDE831B}"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199</a:t>
            </a:fld>
            <a:endParaRPr lang="en-US" altLang="zh-CN" dirty="0"/>
          </a:p>
        </p:txBody>
      </p:sp>
    </p:spTree>
    <p:extLst>
      <p:ext uri="{BB962C8B-B14F-4D97-AF65-F5344CB8AC3E}">
        <p14:creationId xmlns:p14="http://schemas.microsoft.com/office/powerpoint/2010/main" val="93933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本章研究主题</a:t>
            </a:r>
            <a:endParaRPr lang="zh-CN" altLang="en-US" dirty="0"/>
          </a:p>
        </p:txBody>
      </p:sp>
      <p:sp>
        <p:nvSpPr>
          <p:cNvPr id="3" name="内容占位符 2"/>
          <p:cNvSpPr>
            <a:spLocks noGrp="1"/>
          </p:cNvSpPr>
          <p:nvPr>
            <p:ph idx="1"/>
          </p:nvPr>
        </p:nvSpPr>
        <p:spPr/>
        <p:txBody>
          <a:bodyPr/>
          <a:lstStyle/>
          <a:p>
            <a:r>
              <a:rPr lang="en-US" altLang="zh-CN" sz="2000" dirty="0" smtClean="0"/>
              <a:t>1. </a:t>
            </a:r>
            <a:r>
              <a:rPr lang="zh-CN" altLang="en-US" sz="2000" dirty="0" smtClean="0"/>
              <a:t>存储系统的构成机制与性能优化</a:t>
            </a:r>
            <a:endParaRPr lang="en-US" altLang="zh-CN" sz="2000" dirty="0" smtClean="0"/>
          </a:p>
          <a:p>
            <a:pPr>
              <a:lnSpc>
                <a:spcPct val="230000"/>
              </a:lnSpc>
            </a:pPr>
            <a:r>
              <a:rPr lang="en-US" altLang="zh-CN" sz="2000" dirty="0"/>
              <a:t>2.</a:t>
            </a:r>
            <a:r>
              <a:rPr lang="zh-CN" altLang="en-US" sz="2000" dirty="0" smtClean="0"/>
              <a:t>虚拟存储器（</a:t>
            </a:r>
            <a:r>
              <a:rPr lang="en-US" altLang="zh-CN" sz="2000" dirty="0"/>
              <a:t>cache）</a:t>
            </a:r>
            <a:r>
              <a:rPr lang="zh-CN" altLang="en-US" sz="2000" dirty="0"/>
              <a:t>的工作原理与主要设计思考</a:t>
            </a:r>
          </a:p>
          <a:p>
            <a:pPr>
              <a:lnSpc>
                <a:spcPct val="230000"/>
              </a:lnSpc>
            </a:pPr>
            <a:r>
              <a:rPr lang="en-US" altLang="zh-CN" sz="2000" dirty="0"/>
              <a:t>3.</a:t>
            </a:r>
            <a:r>
              <a:rPr lang="zh-CN" altLang="en-US" sz="2000" dirty="0"/>
              <a:t>地址的映象和变换方法及优化</a:t>
            </a:r>
          </a:p>
          <a:p>
            <a:pPr>
              <a:lnSpc>
                <a:spcPct val="230000"/>
              </a:lnSpc>
            </a:pPr>
            <a:r>
              <a:rPr lang="en-US" altLang="zh-CN" sz="2000" dirty="0"/>
              <a:t>4.</a:t>
            </a:r>
            <a:r>
              <a:rPr lang="zh-CN" altLang="en-US" sz="2000" dirty="0"/>
              <a:t>页面（</a:t>
            </a:r>
            <a:r>
              <a:rPr lang="en-US" altLang="zh-CN" sz="2000" dirty="0"/>
              <a:t>cache</a:t>
            </a:r>
            <a:r>
              <a:rPr lang="zh-CN" altLang="en-US" sz="2000" dirty="0"/>
              <a:t>块）替换算法及其实现</a:t>
            </a:r>
          </a:p>
          <a:p>
            <a:pPr>
              <a:lnSpc>
                <a:spcPct val="230000"/>
              </a:lnSpc>
            </a:pPr>
            <a:r>
              <a:rPr lang="en-US" altLang="zh-CN" sz="2000" dirty="0"/>
              <a:t>5. </a:t>
            </a:r>
            <a:r>
              <a:rPr lang="zh-CN" altLang="en-US" sz="2000" dirty="0"/>
              <a:t>虚拟存储器（</a:t>
            </a:r>
            <a:r>
              <a:rPr lang="en-US" altLang="zh-CN" sz="2000" dirty="0"/>
              <a:t>Cache）</a:t>
            </a:r>
            <a:r>
              <a:rPr lang="zh-CN" altLang="en-US" sz="2000" dirty="0"/>
              <a:t>性能的优化</a:t>
            </a:r>
            <a:r>
              <a:rPr lang="zh-CN" altLang="en-US" sz="2000" dirty="0" smtClean="0"/>
              <a:t>方法</a:t>
            </a:r>
            <a:endParaRPr lang="en-US" altLang="zh-CN" sz="2000" dirty="0" smtClean="0"/>
          </a:p>
          <a:p>
            <a:pPr>
              <a:lnSpc>
                <a:spcPct val="230000"/>
              </a:lnSpc>
            </a:pPr>
            <a:r>
              <a:rPr lang="en-US" altLang="zh-CN" sz="2000" dirty="0" smtClean="0"/>
              <a:t>6. </a:t>
            </a:r>
            <a:r>
              <a:rPr lang="zh-CN" altLang="en-US" sz="2000" dirty="0" smtClean="0"/>
              <a:t>一致性问题研究</a:t>
            </a:r>
            <a:endParaRPr lang="en-US" altLang="zh-CN" sz="2000" dirty="0"/>
          </a:p>
          <a:p>
            <a:pPr>
              <a:lnSpc>
                <a:spcPct val="230000"/>
              </a:lnSpc>
            </a:pPr>
            <a:r>
              <a:rPr lang="en-US" altLang="zh-CN" sz="2000" dirty="0" smtClean="0"/>
              <a:t>7. </a:t>
            </a:r>
            <a:r>
              <a:rPr lang="zh-CN" altLang="en-US" sz="2000" dirty="0"/>
              <a:t>存储系统实例研究</a:t>
            </a:r>
            <a:endParaRPr lang="en-US" altLang="zh-CN" sz="2000" dirty="0"/>
          </a:p>
          <a:p>
            <a:pPr>
              <a:lnSpc>
                <a:spcPct val="230000"/>
              </a:lnSpc>
            </a:pPr>
            <a:endParaRPr lang="en-US" altLang="zh-CN" sz="2000" dirty="0" smtClean="0"/>
          </a:p>
          <a:p>
            <a:pPr>
              <a:lnSpc>
                <a:spcPct val="230000"/>
              </a:lnSpc>
            </a:pPr>
            <a:endParaRPr lang="zh-CN" altLang="en-US" sz="2000" dirty="0"/>
          </a:p>
          <a:p>
            <a:endParaRPr lang="en-US" altLang="zh-CN" sz="2000" dirty="0" smtClean="0"/>
          </a:p>
          <a:p>
            <a:endParaRPr lang="zh-CN" altLang="en-US" sz="2000" dirty="0"/>
          </a:p>
        </p:txBody>
      </p:sp>
      <p:sp>
        <p:nvSpPr>
          <p:cNvPr id="8" name="页脚占位符 7"/>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7C57831-A779-4BB5-96DD-552841FCE583}" type="datetime2">
              <a:rPr lang="zh-CN" altLang="en-US" smtClean="0"/>
              <a:t>2021年10月14日</a:t>
            </a:fld>
            <a:endParaRPr lang="en-US" altLang="zh-CN"/>
          </a:p>
        </p:txBody>
      </p:sp>
      <p:sp>
        <p:nvSpPr>
          <p:cNvPr id="9" name="灯片编号占位符 8"/>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a:t>
            </a:fld>
            <a:endParaRPr lang="en-US" altLang="zh-CN" dirty="0"/>
          </a:p>
        </p:txBody>
      </p:sp>
    </p:spTree>
    <p:extLst>
      <p:ext uri="{BB962C8B-B14F-4D97-AF65-F5344CB8AC3E}">
        <p14:creationId xmlns:p14="http://schemas.microsoft.com/office/powerpoint/2010/main" val="313025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1214" y="0"/>
            <a:ext cx="7772400" cy="1143000"/>
          </a:xfrm>
        </p:spPr>
        <p:txBody>
          <a:bodyPr/>
          <a:lstStyle/>
          <a:p>
            <a:r>
              <a:rPr kumimoji="1" lang="en-US" altLang="zh-CN" dirty="0" smtClean="0"/>
              <a:t>Computer Memory Hierarchy</a:t>
            </a:r>
            <a:endParaRPr kumimoji="1" lang="zh-CN" altLang="en-US" dirty="0"/>
          </a:p>
        </p:txBody>
      </p:sp>
      <p:pic>
        <p:nvPicPr>
          <p:cNvPr id="5" name="内容占位符 4"/>
          <p:cNvPicPr>
            <a:picLocks noGrp="1" noChangeAspect="1"/>
          </p:cNvPicPr>
          <p:nvPr>
            <p:ph idx="1"/>
          </p:nvPr>
        </p:nvPicPr>
        <p:blipFill>
          <a:blip r:embed="rId2"/>
          <a:srcRect l="-2648" r="-2648"/>
          <a:stretch>
            <a:fillRect/>
          </a:stretch>
        </p:blipFill>
        <p:spPr>
          <a:xfrm>
            <a:off x="508570" y="951127"/>
            <a:ext cx="8270875" cy="5111750"/>
          </a:xfrm>
        </p:spPr>
      </p:pic>
      <p:sp>
        <p:nvSpPr>
          <p:cNvPr id="6" name="文本框 5"/>
          <p:cNvSpPr txBox="1"/>
          <p:nvPr/>
        </p:nvSpPr>
        <p:spPr>
          <a:xfrm>
            <a:off x="323527" y="6027864"/>
            <a:ext cx="8640960" cy="276999"/>
          </a:xfrm>
          <a:prstGeom prst="rect">
            <a:avLst/>
          </a:prstGeom>
          <a:noFill/>
        </p:spPr>
        <p:txBody>
          <a:bodyPr wrap="square" rtlCol="0">
            <a:spAutoFit/>
          </a:bodyPr>
          <a:lstStyle/>
          <a:p>
            <a:r>
              <a:rPr kumimoji="1" lang="en-US" altLang="zh-CN" sz="1200" dirty="0"/>
              <a:t>http://</a:t>
            </a:r>
            <a:r>
              <a:rPr kumimoji="1" lang="en-US" altLang="zh-CN" sz="1200" dirty="0" err="1"/>
              <a:t>www.bit-tech.net</a:t>
            </a:r>
            <a:r>
              <a:rPr kumimoji="1" lang="en-US" altLang="zh-CN" sz="1200" dirty="0"/>
              <a:t>/hardware/memory/2007/11/15/the_secrets_of_pc_memory_part_1/3</a:t>
            </a:r>
            <a:endParaRPr kumimoji="1" lang="zh-CN" altLang="en-US" sz="1200" dirty="0"/>
          </a:p>
        </p:txBody>
      </p:sp>
      <p:sp>
        <p:nvSpPr>
          <p:cNvPr id="8" name="页脚占位符 7"/>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3" name="日期占位符 2"/>
          <p:cNvSpPr>
            <a:spLocks noGrp="1"/>
          </p:cNvSpPr>
          <p:nvPr>
            <p:ph type="dt" sz="half" idx="10"/>
          </p:nvPr>
        </p:nvSpPr>
        <p:spPr/>
        <p:txBody>
          <a:bodyPr/>
          <a:lstStyle/>
          <a:p>
            <a:pPr>
              <a:defRPr/>
            </a:pPr>
            <a:fld id="{530BDF65-AD08-4E78-B859-73589B9FDD98}" type="datetime2">
              <a:rPr lang="zh-CN" altLang="en-US" smtClean="0"/>
              <a:t>2021年10月14日</a:t>
            </a:fld>
            <a:endParaRPr lang="en-US" altLang="zh-CN"/>
          </a:p>
        </p:txBody>
      </p:sp>
      <p:sp>
        <p:nvSpPr>
          <p:cNvPr id="10" name="灯片编号占位符 9"/>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20</a:t>
            </a:fld>
            <a:endParaRPr lang="en-US" altLang="zh-CN" dirty="0"/>
          </a:p>
        </p:txBody>
      </p:sp>
    </p:spTree>
    <p:extLst>
      <p:ext uri="{BB962C8B-B14F-4D97-AF65-F5344CB8AC3E}">
        <p14:creationId xmlns:p14="http://schemas.microsoft.com/office/powerpoint/2010/main" val="201005995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L1</a:t>
            </a:r>
            <a:r>
              <a:rPr lang="zh-CN" altLang="en-US" smtClean="0"/>
              <a:t> </a:t>
            </a:r>
            <a:r>
              <a:rPr lang="en-US" altLang="zh-CN" smtClean="0"/>
              <a:t>cache </a:t>
            </a:r>
            <a:r>
              <a:rPr lang="zh-CN" altLang="en-US" smtClean="0"/>
              <a:t>失效率</a:t>
            </a:r>
          </a:p>
        </p:txBody>
      </p:sp>
      <p:sp>
        <p:nvSpPr>
          <p:cNvPr id="3" name="内容占位符 2"/>
          <p:cNvSpPr>
            <a:spLocks noGrp="1"/>
          </p:cNvSpPr>
          <p:nvPr>
            <p:ph idx="1"/>
          </p:nvPr>
        </p:nvSpPr>
        <p:spPr/>
        <p:txBody>
          <a:bodyPr>
            <a:normAutofit/>
          </a:bodyPr>
          <a:lstStyle/>
          <a:p>
            <a:r>
              <a:rPr lang="zh-CN" altLang="en-US" sz="2400" dirty="0" smtClean="0"/>
              <a:t>对于</a:t>
            </a:r>
            <a:r>
              <a:rPr lang="en-US" altLang="zh-CN" sz="2400" dirty="0" smtClean="0"/>
              <a:t>I-Cache</a:t>
            </a:r>
            <a:r>
              <a:rPr lang="zh-CN" altLang="en-US" sz="2400" dirty="0" smtClean="0"/>
              <a:t>和</a:t>
            </a:r>
            <a:r>
              <a:rPr lang="en-US" altLang="zh-CN" sz="2400" dirty="0" smtClean="0"/>
              <a:t>D-Cache</a:t>
            </a:r>
            <a:r>
              <a:rPr lang="zh-CN" altLang="en-US" sz="2400" dirty="0" smtClean="0"/>
              <a:t>分开的</a:t>
            </a:r>
            <a:r>
              <a:rPr lang="en-US" altLang="zh-CN" sz="2400" dirty="0" smtClean="0"/>
              <a:t>L1</a:t>
            </a:r>
            <a:r>
              <a:rPr lang="zh-CN" altLang="en-US" sz="2400" dirty="0" smtClean="0"/>
              <a:t> </a:t>
            </a:r>
            <a:r>
              <a:rPr lang="en-US" altLang="zh-CN" sz="2400" dirty="0" smtClean="0"/>
              <a:t>Cache</a:t>
            </a:r>
          </a:p>
          <a:p>
            <a:pPr marL="400050" lvl="1" indent="0">
              <a:buNone/>
            </a:pPr>
            <a:r>
              <a:rPr lang="en-US" altLang="zh-CN" sz="2000" dirty="0" smtClean="0"/>
              <a:t>Miss RateL1 = %</a:t>
            </a:r>
            <a:r>
              <a:rPr lang="en-US" altLang="zh-CN" sz="2000" dirty="0" err="1" smtClean="0"/>
              <a:t>inst</a:t>
            </a:r>
            <a:r>
              <a:rPr lang="en-US" altLang="zh-CN" sz="2000" dirty="0" smtClean="0"/>
              <a:t> × Miss </a:t>
            </a:r>
            <a:r>
              <a:rPr lang="en-US" altLang="zh-CN" sz="2000" dirty="0" err="1" smtClean="0"/>
              <a:t>RateI</a:t>
            </a:r>
            <a:r>
              <a:rPr lang="en-US" altLang="zh-CN" sz="2000" dirty="0" smtClean="0"/>
              <a:t>-Cache + %data × Miss </a:t>
            </a:r>
            <a:r>
              <a:rPr lang="en-US" altLang="zh-CN" sz="2000" dirty="0" err="1" smtClean="0"/>
              <a:t>RateD</a:t>
            </a:r>
            <a:r>
              <a:rPr lang="en-US" altLang="zh-CN" sz="2000" dirty="0" smtClean="0"/>
              <a:t>-Cache</a:t>
            </a:r>
          </a:p>
          <a:p>
            <a:pPr marL="400050" lvl="1" indent="0">
              <a:buNone/>
            </a:pPr>
            <a:r>
              <a:rPr lang="zh-CN" altLang="en-US" sz="2000" dirty="0" smtClean="0"/>
              <a:t> </a:t>
            </a:r>
            <a:r>
              <a:rPr lang="en-US" altLang="zh-CN" sz="2000" dirty="0" smtClean="0"/>
              <a:t>%</a:t>
            </a:r>
            <a:r>
              <a:rPr lang="en-US" altLang="zh-CN" sz="2000" dirty="0" err="1" smtClean="0"/>
              <a:t>inst</a:t>
            </a:r>
            <a:r>
              <a:rPr lang="en-US" altLang="zh-CN" sz="2000" dirty="0" smtClean="0"/>
              <a:t> = Percent of Instruction Accesses = 1 / (1 + %LS)</a:t>
            </a:r>
          </a:p>
          <a:p>
            <a:pPr marL="400050" lvl="1" indent="0">
              <a:buNone/>
            </a:pPr>
            <a:r>
              <a:rPr lang="zh-CN" altLang="en-US" sz="2000" dirty="0" smtClean="0"/>
              <a:t> </a:t>
            </a:r>
            <a:r>
              <a:rPr lang="en-US" altLang="zh-CN" sz="2000" dirty="0" smtClean="0"/>
              <a:t>%data = Percent of Data Accesses = %LS / (1 + %LS)</a:t>
            </a:r>
          </a:p>
          <a:p>
            <a:pPr marL="400050" lvl="1" indent="0">
              <a:buNone/>
            </a:pPr>
            <a:r>
              <a:rPr lang="zh-CN" altLang="en-US" sz="2000" dirty="0" smtClean="0"/>
              <a:t> </a:t>
            </a:r>
            <a:r>
              <a:rPr lang="en-US" altLang="zh-CN" sz="2000" dirty="0" smtClean="0"/>
              <a:t>%LS = Frequency of Load and Store instructions</a:t>
            </a:r>
          </a:p>
          <a:p>
            <a:endParaRPr lang="en-US" altLang="zh-CN" sz="2400" dirty="0" smtClean="0"/>
          </a:p>
          <a:p>
            <a:r>
              <a:rPr lang="zh-CN" altLang="en-US" sz="2400" dirty="0" smtClean="0"/>
              <a:t>每条指令的</a:t>
            </a:r>
            <a:r>
              <a:rPr lang="en-US" altLang="zh-CN" sz="2400" dirty="0" smtClean="0"/>
              <a:t>L1 </a:t>
            </a:r>
            <a:r>
              <a:rPr lang="zh-CN" altLang="en-US" sz="2400" dirty="0" smtClean="0"/>
              <a:t>失效次数</a:t>
            </a:r>
            <a:r>
              <a:rPr lang="en-US" altLang="zh-CN" sz="2400" dirty="0" smtClean="0"/>
              <a:t>:</a:t>
            </a:r>
          </a:p>
          <a:p>
            <a:pPr marL="400050" lvl="1" indent="0">
              <a:buNone/>
            </a:pPr>
            <a:r>
              <a:rPr lang="zh-CN" altLang="en-US" sz="2000" dirty="0" smtClean="0"/>
              <a:t> </a:t>
            </a:r>
            <a:r>
              <a:rPr lang="en-US" altLang="zh-CN" sz="2000" dirty="0" smtClean="0"/>
              <a:t>Misses per InstructionL1 = Miss RateL1 × (1 + %LS)</a:t>
            </a:r>
          </a:p>
          <a:p>
            <a:pPr marL="400050" lvl="1" indent="0">
              <a:buNone/>
            </a:pPr>
            <a:r>
              <a:rPr lang="zh-CN" altLang="en-US" sz="2000" dirty="0" smtClean="0"/>
              <a:t> </a:t>
            </a:r>
            <a:r>
              <a:rPr lang="en-US" altLang="zh-CN" sz="2000" dirty="0" smtClean="0"/>
              <a:t>Misses per InstructionL1 = Miss </a:t>
            </a:r>
            <a:r>
              <a:rPr lang="en-US" altLang="zh-CN" sz="2000" dirty="0" err="1" smtClean="0"/>
              <a:t>RateI</a:t>
            </a:r>
            <a:r>
              <a:rPr lang="en-US" altLang="zh-CN" sz="2000" dirty="0" smtClean="0"/>
              <a:t>-Cache + %LS × Miss </a:t>
            </a:r>
            <a:r>
              <a:rPr lang="en-US" altLang="zh-CN" sz="2000" dirty="0" err="1" smtClean="0"/>
              <a:t>RateD</a:t>
            </a:r>
            <a:r>
              <a:rPr lang="en-US" altLang="zh-CN" sz="2000" dirty="0" smtClean="0"/>
              <a:t>-Cache</a:t>
            </a:r>
          </a:p>
          <a:p>
            <a:endParaRPr lang="en-US" altLang="zh-CN" sz="2400" dirty="0" smtClean="0"/>
          </a:p>
        </p:txBody>
      </p:sp>
      <p:sp>
        <p:nvSpPr>
          <p:cNvPr id="6" name="页脚占位符 5"/>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4F3987EF-D7F6-43AE-B774-6EE84255E702}"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200</a:t>
            </a:fld>
            <a:endParaRPr lang="en-US" altLang="zh-CN" dirty="0"/>
          </a:p>
        </p:txBody>
      </p:sp>
    </p:spTree>
    <p:extLst>
      <p:ext uri="{BB962C8B-B14F-4D97-AF65-F5344CB8AC3E}">
        <p14:creationId xmlns:p14="http://schemas.microsoft.com/office/powerpoint/2010/main" val="29193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具有二级</a:t>
            </a:r>
            <a:r>
              <a:rPr lang="en-US" altLang="zh-CN" smtClean="0"/>
              <a:t>Cache</a:t>
            </a:r>
            <a:r>
              <a:rPr lang="zh-CN" altLang="en-US" smtClean="0"/>
              <a:t>的</a:t>
            </a:r>
            <a:r>
              <a:rPr lang="en-US" altLang="zh-CN" smtClean="0"/>
              <a:t>AMAT</a:t>
            </a:r>
            <a:r>
              <a:rPr lang="zh-CN" altLang="en-US" smtClean="0"/>
              <a:t>举例 </a:t>
            </a:r>
          </a:p>
        </p:txBody>
      </p:sp>
      <p:sp>
        <p:nvSpPr>
          <p:cNvPr id="83971" name="内容占位符 2"/>
          <p:cNvSpPr>
            <a:spLocks noGrp="1"/>
          </p:cNvSpPr>
          <p:nvPr>
            <p:ph idx="1"/>
          </p:nvPr>
        </p:nvSpPr>
        <p:spPr/>
        <p:txBody>
          <a:bodyPr>
            <a:normAutofit fontScale="77500" lnSpcReduction="20000"/>
          </a:bodyPr>
          <a:lstStyle/>
          <a:p>
            <a:r>
              <a:rPr lang="en-US" altLang="zh-CN" smtClean="0"/>
              <a:t>Problem: </a:t>
            </a:r>
            <a:r>
              <a:rPr lang="zh-CN" altLang="en-US" smtClean="0"/>
              <a:t>计算</a:t>
            </a:r>
            <a:r>
              <a:rPr lang="en-US" altLang="zh-CN" smtClean="0"/>
              <a:t>AMAT</a:t>
            </a:r>
          </a:p>
          <a:p>
            <a:pPr lvl="1"/>
            <a:r>
              <a:rPr lang="en-US" altLang="zh-CN" smtClean="0"/>
              <a:t>I-Cache</a:t>
            </a:r>
            <a:r>
              <a:rPr lang="zh-CN" altLang="en-US" smtClean="0"/>
              <a:t> 失效率 </a:t>
            </a:r>
            <a:r>
              <a:rPr lang="en-US" altLang="zh-CN" smtClean="0"/>
              <a:t>=</a:t>
            </a:r>
            <a:r>
              <a:rPr lang="zh-CN" altLang="en-US" smtClean="0"/>
              <a:t> </a:t>
            </a:r>
            <a:r>
              <a:rPr lang="en-US" altLang="zh-CN" smtClean="0"/>
              <a:t>1%</a:t>
            </a:r>
            <a:r>
              <a:rPr lang="zh-CN" altLang="en-US" smtClean="0"/>
              <a:t>， </a:t>
            </a:r>
            <a:r>
              <a:rPr lang="en-US" altLang="zh-CN" smtClean="0"/>
              <a:t>D-Cache</a:t>
            </a:r>
            <a:r>
              <a:rPr lang="zh-CN" altLang="en-US" smtClean="0"/>
              <a:t>失效率 </a:t>
            </a:r>
            <a:r>
              <a:rPr lang="en-US" altLang="zh-CN" smtClean="0"/>
              <a:t>=</a:t>
            </a:r>
            <a:r>
              <a:rPr lang="zh-CN" altLang="en-US" smtClean="0"/>
              <a:t> </a:t>
            </a:r>
            <a:r>
              <a:rPr lang="en-US" altLang="zh-CN" smtClean="0"/>
              <a:t>10%</a:t>
            </a:r>
          </a:p>
          <a:p>
            <a:pPr lvl="1"/>
            <a:r>
              <a:rPr lang="en-US" altLang="zh-CN" smtClean="0"/>
              <a:t>L2</a:t>
            </a:r>
            <a:r>
              <a:rPr lang="zh-CN" altLang="en-US" smtClean="0"/>
              <a:t> </a:t>
            </a:r>
            <a:r>
              <a:rPr lang="en-US" altLang="zh-CN" smtClean="0"/>
              <a:t>Cache</a:t>
            </a:r>
            <a:r>
              <a:rPr lang="zh-CN" altLang="en-US" smtClean="0"/>
              <a:t>失效率 </a:t>
            </a:r>
            <a:r>
              <a:rPr lang="en-US" altLang="zh-CN" smtClean="0"/>
              <a:t>=</a:t>
            </a:r>
            <a:r>
              <a:rPr lang="zh-CN" altLang="en-US" smtClean="0"/>
              <a:t> </a:t>
            </a:r>
            <a:r>
              <a:rPr lang="en-US" altLang="zh-CN" smtClean="0"/>
              <a:t>40%</a:t>
            </a:r>
          </a:p>
          <a:p>
            <a:pPr lvl="1"/>
            <a:r>
              <a:rPr lang="en-US" altLang="zh-CN" smtClean="0"/>
              <a:t>L1</a:t>
            </a:r>
            <a:r>
              <a:rPr lang="zh-CN" altLang="en-US" smtClean="0"/>
              <a:t> 命中时间 </a:t>
            </a:r>
            <a:r>
              <a:rPr lang="en-US" altLang="zh-CN" smtClean="0"/>
              <a:t>=</a:t>
            </a:r>
            <a:r>
              <a:rPr lang="zh-CN" altLang="en-US" smtClean="0"/>
              <a:t> </a:t>
            </a:r>
            <a:r>
              <a:rPr lang="en-US" altLang="zh-CN" smtClean="0"/>
              <a:t>1</a:t>
            </a:r>
            <a:r>
              <a:rPr lang="zh-CN" altLang="en-US" smtClean="0"/>
              <a:t> </a:t>
            </a:r>
            <a:r>
              <a:rPr lang="en-US" altLang="zh-CN" smtClean="0"/>
              <a:t>cycle ( I-Cache </a:t>
            </a:r>
            <a:r>
              <a:rPr lang="zh-CN" altLang="en-US" smtClean="0"/>
              <a:t>和</a:t>
            </a:r>
            <a:r>
              <a:rPr lang="en-US" altLang="zh-CN" smtClean="0"/>
              <a:t>D-Cache</a:t>
            </a:r>
            <a:r>
              <a:rPr lang="zh-CN" altLang="en-US" smtClean="0"/>
              <a:t>相同）</a:t>
            </a:r>
            <a:endParaRPr lang="en-US" altLang="zh-CN" smtClean="0"/>
          </a:p>
          <a:p>
            <a:pPr lvl="1"/>
            <a:r>
              <a:rPr lang="en-US" altLang="zh-CN" smtClean="0"/>
              <a:t>L2</a:t>
            </a:r>
            <a:r>
              <a:rPr lang="zh-CN" altLang="en-US" smtClean="0"/>
              <a:t> 命中时间 </a:t>
            </a:r>
            <a:r>
              <a:rPr lang="en-US" altLang="zh-CN" smtClean="0"/>
              <a:t>=</a:t>
            </a:r>
            <a:r>
              <a:rPr lang="zh-CN" altLang="en-US" smtClean="0"/>
              <a:t> </a:t>
            </a:r>
            <a:r>
              <a:rPr lang="en-US" altLang="zh-CN" smtClean="0"/>
              <a:t>8</a:t>
            </a:r>
            <a:r>
              <a:rPr lang="zh-CN" altLang="en-US" smtClean="0"/>
              <a:t> </a:t>
            </a:r>
            <a:r>
              <a:rPr lang="en-US" altLang="zh-CN" smtClean="0"/>
              <a:t>cycles</a:t>
            </a:r>
            <a:r>
              <a:rPr lang="zh-CN" altLang="en-US" smtClean="0"/>
              <a:t>， </a:t>
            </a:r>
            <a:r>
              <a:rPr lang="en-US" altLang="zh-CN" smtClean="0"/>
              <a:t>L2</a:t>
            </a:r>
            <a:r>
              <a:rPr lang="zh-CN" altLang="en-US" smtClean="0"/>
              <a:t> 失效开销 </a:t>
            </a:r>
            <a:r>
              <a:rPr lang="en-US" altLang="zh-CN" smtClean="0"/>
              <a:t>=</a:t>
            </a:r>
            <a:r>
              <a:rPr lang="zh-CN" altLang="en-US" smtClean="0"/>
              <a:t> </a:t>
            </a:r>
            <a:r>
              <a:rPr lang="en-US" altLang="zh-CN" smtClean="0"/>
              <a:t>100 cycles</a:t>
            </a:r>
          </a:p>
          <a:p>
            <a:pPr lvl="1"/>
            <a:r>
              <a:rPr lang="en-US" altLang="zh-CN" smtClean="0"/>
              <a:t>Load + Store</a:t>
            </a:r>
            <a:r>
              <a:rPr lang="zh-CN" altLang="en-US" smtClean="0"/>
              <a:t> 指令频度 </a:t>
            </a:r>
            <a:r>
              <a:rPr lang="en-US" altLang="zh-CN" smtClean="0"/>
              <a:t>=</a:t>
            </a:r>
            <a:r>
              <a:rPr lang="zh-CN" altLang="en-US" smtClean="0"/>
              <a:t> </a:t>
            </a:r>
            <a:r>
              <a:rPr lang="en-US" altLang="zh-CN" smtClean="0"/>
              <a:t>25%</a:t>
            </a:r>
          </a:p>
          <a:p>
            <a:r>
              <a:rPr lang="en-US" altLang="zh-CN" smtClean="0"/>
              <a:t>Solution</a:t>
            </a:r>
            <a:r>
              <a:rPr lang="zh-CN" altLang="en-US" smtClean="0"/>
              <a:t>：</a:t>
            </a:r>
            <a:endParaRPr lang="en-US" altLang="zh-CN" smtClean="0"/>
          </a:p>
          <a:p>
            <a:pPr lvl="1"/>
            <a:r>
              <a:rPr lang="zh-CN" altLang="en-US" smtClean="0"/>
              <a:t>平均每条指令访存次数 </a:t>
            </a:r>
            <a:r>
              <a:rPr lang="en-US" altLang="zh-CN" smtClean="0"/>
              <a:t>=</a:t>
            </a:r>
            <a:r>
              <a:rPr lang="zh-CN" altLang="en-US" smtClean="0"/>
              <a:t> </a:t>
            </a:r>
            <a:r>
              <a:rPr lang="en-US" altLang="zh-CN" smtClean="0"/>
              <a:t>1+25%</a:t>
            </a:r>
            <a:r>
              <a:rPr lang="zh-CN" altLang="en-US" smtClean="0"/>
              <a:t> </a:t>
            </a:r>
            <a:r>
              <a:rPr lang="en-US" altLang="zh-CN" smtClean="0"/>
              <a:t>=</a:t>
            </a:r>
            <a:r>
              <a:rPr lang="zh-CN" altLang="en-US" smtClean="0"/>
              <a:t> </a:t>
            </a:r>
            <a:r>
              <a:rPr lang="en-US" altLang="zh-CN" smtClean="0"/>
              <a:t>1.25</a:t>
            </a:r>
          </a:p>
          <a:p>
            <a:pPr lvl="1"/>
            <a:r>
              <a:rPr lang="zh-CN" altLang="en-US" smtClean="0"/>
              <a:t>平均每条指令的失效次数 </a:t>
            </a:r>
            <a:r>
              <a:rPr lang="en-US" altLang="zh-CN" smtClean="0"/>
              <a:t>=</a:t>
            </a:r>
            <a:r>
              <a:rPr lang="zh-CN" altLang="en-US" smtClean="0"/>
              <a:t> </a:t>
            </a:r>
            <a:r>
              <a:rPr lang="en-US" altLang="zh-CN" smtClean="0"/>
              <a:t>1%+25%× 10%</a:t>
            </a:r>
            <a:r>
              <a:rPr lang="zh-CN" altLang="en-US" smtClean="0"/>
              <a:t> </a:t>
            </a:r>
            <a:r>
              <a:rPr lang="en-US" altLang="zh-CN" smtClean="0"/>
              <a:t>=</a:t>
            </a:r>
            <a:r>
              <a:rPr lang="zh-CN" altLang="en-US" smtClean="0"/>
              <a:t> </a:t>
            </a:r>
            <a:r>
              <a:rPr lang="en-US" altLang="zh-CN" smtClean="0"/>
              <a:t>0.035</a:t>
            </a:r>
          </a:p>
          <a:p>
            <a:pPr lvl="1"/>
            <a:r>
              <a:rPr lang="en-US" altLang="zh-CN" smtClean="0"/>
              <a:t>L1</a:t>
            </a:r>
            <a:r>
              <a:rPr lang="zh-CN" altLang="en-US" smtClean="0"/>
              <a:t>的失效率</a:t>
            </a:r>
            <a:r>
              <a:rPr lang="en-US" altLang="zh-CN" smtClean="0"/>
              <a:t>=</a:t>
            </a:r>
            <a:r>
              <a:rPr lang="zh-CN" altLang="en-US" smtClean="0"/>
              <a:t> </a:t>
            </a:r>
            <a:r>
              <a:rPr lang="en-US" altLang="zh-CN" smtClean="0"/>
              <a:t>0.035/1.25=0.028</a:t>
            </a:r>
          </a:p>
          <a:p>
            <a:pPr lvl="1"/>
            <a:r>
              <a:rPr lang="en-US" altLang="zh-CN" smtClean="0"/>
              <a:t>L1</a:t>
            </a:r>
            <a:r>
              <a:rPr lang="zh-CN" altLang="en-US" smtClean="0"/>
              <a:t>的失效开销 </a:t>
            </a:r>
            <a:r>
              <a:rPr lang="en-US" altLang="zh-CN" smtClean="0"/>
              <a:t>=</a:t>
            </a:r>
            <a:r>
              <a:rPr lang="zh-CN" altLang="en-US" smtClean="0"/>
              <a:t> </a:t>
            </a:r>
            <a:r>
              <a:rPr lang="en-US" altLang="zh-CN" smtClean="0"/>
              <a:t>8</a:t>
            </a:r>
            <a:r>
              <a:rPr lang="zh-CN" altLang="en-US" smtClean="0"/>
              <a:t> </a:t>
            </a:r>
            <a:r>
              <a:rPr lang="en-US" altLang="zh-CN" smtClean="0"/>
              <a:t>+</a:t>
            </a:r>
            <a:r>
              <a:rPr lang="zh-CN" altLang="en-US" smtClean="0"/>
              <a:t> </a:t>
            </a:r>
            <a:r>
              <a:rPr lang="en-US" altLang="zh-CN" smtClean="0"/>
              <a:t>0.4×100</a:t>
            </a:r>
            <a:r>
              <a:rPr lang="zh-CN" altLang="en-US" smtClean="0"/>
              <a:t> </a:t>
            </a:r>
            <a:r>
              <a:rPr lang="en-US" altLang="zh-CN" smtClean="0"/>
              <a:t>=</a:t>
            </a:r>
            <a:r>
              <a:rPr lang="zh-CN" altLang="en-US" smtClean="0"/>
              <a:t> </a:t>
            </a:r>
            <a:r>
              <a:rPr lang="en-US" altLang="zh-CN" smtClean="0"/>
              <a:t>48</a:t>
            </a:r>
            <a:r>
              <a:rPr lang="zh-CN" altLang="en-US" smtClean="0"/>
              <a:t> </a:t>
            </a:r>
            <a:r>
              <a:rPr lang="en-US" altLang="zh-CN" smtClean="0"/>
              <a:t>cycles</a:t>
            </a:r>
          </a:p>
          <a:p>
            <a:pPr lvl="1"/>
            <a:r>
              <a:rPr lang="en-US" altLang="zh-CN" smtClean="0"/>
              <a:t>AMAT</a:t>
            </a:r>
            <a:r>
              <a:rPr lang="zh-CN" altLang="en-US" smtClean="0"/>
              <a:t> </a:t>
            </a:r>
            <a:r>
              <a:rPr lang="en-US" altLang="zh-CN" smtClean="0"/>
              <a:t>=</a:t>
            </a:r>
            <a:r>
              <a:rPr lang="zh-CN" altLang="en-US" smtClean="0"/>
              <a:t> </a:t>
            </a:r>
            <a:r>
              <a:rPr lang="en-US" altLang="zh-CN" smtClean="0"/>
              <a:t>1+0.028×48</a:t>
            </a:r>
            <a:r>
              <a:rPr lang="zh-CN" altLang="en-US" smtClean="0"/>
              <a:t> </a:t>
            </a:r>
            <a:r>
              <a:rPr lang="en-US" altLang="zh-CN" smtClean="0"/>
              <a:t>=</a:t>
            </a:r>
            <a:r>
              <a:rPr lang="zh-CN" altLang="en-US" smtClean="0"/>
              <a:t> </a:t>
            </a:r>
            <a:r>
              <a:rPr lang="en-US" altLang="zh-CN" smtClean="0"/>
              <a:t>2.344</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874B92E4-AA39-4E3F-815A-BE4E88C587A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201</a:t>
            </a:fld>
            <a:endParaRPr lang="en-US" altLang="zh-CN" dirty="0"/>
          </a:p>
        </p:txBody>
      </p:sp>
    </p:spTree>
    <p:extLst>
      <p:ext uri="{BB962C8B-B14F-4D97-AF65-F5344CB8AC3E}">
        <p14:creationId xmlns:p14="http://schemas.microsoft.com/office/powerpoint/2010/main" val="2193027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smtClean="0"/>
              <a:t>Memory</a:t>
            </a:r>
            <a:r>
              <a:rPr lang="zh-CN" altLang="en-US" smtClean="0"/>
              <a:t> </a:t>
            </a:r>
            <a:r>
              <a:rPr lang="en-US" altLang="zh-CN" smtClean="0"/>
              <a:t>Stall</a:t>
            </a:r>
            <a:r>
              <a:rPr lang="zh-CN" altLang="en-US" smtClean="0"/>
              <a:t> </a:t>
            </a:r>
            <a:r>
              <a:rPr lang="en-US" altLang="zh-CN" smtClean="0"/>
              <a:t>Cycles Per Instruction</a:t>
            </a:r>
            <a:endParaRPr lang="zh-CN" altLang="en-US" smtClean="0"/>
          </a:p>
        </p:txBody>
      </p:sp>
      <p:sp>
        <p:nvSpPr>
          <p:cNvPr id="84995" name="内容占位符 2"/>
          <p:cNvSpPr>
            <a:spLocks noGrp="1"/>
          </p:cNvSpPr>
          <p:nvPr>
            <p:ph idx="1"/>
          </p:nvPr>
        </p:nvSpPr>
        <p:spPr/>
        <p:txBody>
          <a:bodyPr>
            <a:normAutofit fontScale="77500" lnSpcReduction="20000"/>
          </a:bodyPr>
          <a:lstStyle/>
          <a:p>
            <a:r>
              <a:rPr lang="en-US" altLang="zh-CN" dirty="0" smtClean="0"/>
              <a:t>Memory Stall Cycles per Instruction</a:t>
            </a:r>
          </a:p>
          <a:p>
            <a:pPr marL="400050" lvl="1" indent="0">
              <a:buNone/>
            </a:pPr>
            <a:r>
              <a:rPr lang="en-US" altLang="zh-CN" dirty="0" smtClean="0"/>
              <a:t>= Memory Access per Instruction × Miss RateL1 × Miss PenaltyL1</a:t>
            </a:r>
          </a:p>
          <a:p>
            <a:pPr marL="400050" lvl="1" indent="0">
              <a:buNone/>
            </a:pPr>
            <a:r>
              <a:rPr lang="en-US" altLang="zh-CN" dirty="0" smtClean="0"/>
              <a:t>= (1 + %LS) × Miss RateL1 × Miss PenaltyL1</a:t>
            </a:r>
          </a:p>
          <a:p>
            <a:pPr marL="400050" lvl="1" indent="0">
              <a:buNone/>
            </a:pPr>
            <a:r>
              <a:rPr lang="en-US" altLang="zh-CN" dirty="0" smtClean="0"/>
              <a:t>= (1 + %LS) × Miss RateL1 × (Hit TimeL2 + Miss RateL2 × Miss PenaltyL2)</a:t>
            </a:r>
          </a:p>
          <a:p>
            <a:endParaRPr lang="en-US" altLang="zh-CN" dirty="0" smtClean="0"/>
          </a:p>
          <a:p>
            <a:r>
              <a:rPr lang="en-US" altLang="zh-CN" dirty="0" smtClean="0"/>
              <a:t>Memory Stall Cycles per Instruction</a:t>
            </a:r>
          </a:p>
          <a:p>
            <a:pPr marL="400050" lvl="1" indent="0">
              <a:buNone/>
            </a:pPr>
            <a:r>
              <a:rPr lang="en-US" altLang="zh-CN" dirty="0" smtClean="0"/>
              <a:t>= Misses per InstructionL1 × Hit TimeL2 +</a:t>
            </a:r>
          </a:p>
          <a:p>
            <a:pPr marL="400050" lvl="1" indent="0">
              <a:buNone/>
            </a:pPr>
            <a:r>
              <a:rPr lang="en-US" altLang="zh-CN" dirty="0" smtClean="0"/>
              <a:t>   Misses per InstructionL2 × Miss PenaltyL2</a:t>
            </a:r>
          </a:p>
          <a:p>
            <a:pPr marL="400050" lvl="1" indent="0">
              <a:buNone/>
            </a:pPr>
            <a:endParaRPr lang="en-US" altLang="zh-CN" dirty="0" smtClean="0"/>
          </a:p>
          <a:p>
            <a:pPr marL="400050" lvl="1" indent="0">
              <a:buNone/>
            </a:pPr>
            <a:r>
              <a:rPr lang="en-US" altLang="zh-CN" dirty="0" smtClean="0"/>
              <a:t>  Misses per InstructionL1 = (1 + %LS) × Miss RateL1</a:t>
            </a:r>
          </a:p>
          <a:p>
            <a:pPr marL="400050" lvl="1" indent="0">
              <a:buNone/>
            </a:pPr>
            <a:r>
              <a:rPr lang="en-US" altLang="zh-CN" dirty="0" smtClean="0"/>
              <a:t>  Misses per InstructionL2 = (1 + %LS) × Miss RateL1 × Miss RateL2</a:t>
            </a:r>
            <a:endParaRPr lang="zh-CN" altLang="en-US" dirty="0"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7B78BD81-69A2-4B2D-85FC-1DACE66F565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202</a:t>
            </a:fld>
            <a:endParaRPr lang="en-US" altLang="zh-CN" dirty="0"/>
          </a:p>
        </p:txBody>
      </p:sp>
    </p:spTree>
    <p:extLst>
      <p:ext uri="{BB962C8B-B14F-4D97-AF65-F5344CB8AC3E}">
        <p14:creationId xmlns:p14="http://schemas.microsoft.com/office/powerpoint/2010/main" val="282211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两级</a:t>
            </a:r>
            <a:r>
              <a:rPr lang="en-US" altLang="zh-CN" smtClean="0"/>
              <a:t>Cache</a:t>
            </a:r>
            <a:r>
              <a:rPr lang="zh-CN" altLang="en-US" smtClean="0"/>
              <a:t>的性能</a:t>
            </a:r>
          </a:p>
        </p:txBody>
      </p:sp>
      <p:sp>
        <p:nvSpPr>
          <p:cNvPr id="86019" name="内容占位符 2"/>
          <p:cNvSpPr>
            <a:spLocks noGrp="1"/>
          </p:cNvSpPr>
          <p:nvPr>
            <p:ph idx="1"/>
          </p:nvPr>
        </p:nvSpPr>
        <p:spPr>
          <a:xfrm>
            <a:off x="179463" y="1258432"/>
            <a:ext cx="8827804" cy="5051833"/>
          </a:xfrm>
        </p:spPr>
        <p:txBody>
          <a:bodyPr>
            <a:normAutofit fontScale="70000" lnSpcReduction="20000"/>
          </a:bodyPr>
          <a:lstStyle/>
          <a:p>
            <a:r>
              <a:rPr lang="en-US" altLang="zh-CN" dirty="0" smtClean="0"/>
              <a:t>Problem: </a:t>
            </a:r>
            <a:r>
              <a:rPr lang="zh-CN" altLang="en-US" dirty="0" smtClean="0"/>
              <a:t>程序运行产生</a:t>
            </a:r>
            <a:r>
              <a:rPr lang="en-US" altLang="zh-CN" dirty="0" smtClean="0"/>
              <a:t>1000</a:t>
            </a:r>
            <a:r>
              <a:rPr lang="zh-CN" altLang="en-US" dirty="0" smtClean="0"/>
              <a:t>个存储器访问</a:t>
            </a:r>
            <a:endParaRPr lang="en-US" altLang="zh-CN" dirty="0" smtClean="0"/>
          </a:p>
          <a:p>
            <a:pPr lvl="1"/>
            <a:r>
              <a:rPr lang="en-US" altLang="zh-CN" dirty="0" smtClean="0"/>
              <a:t> I-Cache misses = 5, D-Cache misses = 35, L2 Cache misses = 8</a:t>
            </a:r>
          </a:p>
          <a:p>
            <a:pPr lvl="1"/>
            <a:r>
              <a:rPr lang="en-US" altLang="zh-CN" dirty="0" smtClean="0"/>
              <a:t>L1 Hit = 1 cycle, L2 Hit = 8 cycles, L2 Miss penalty = 80 cycles</a:t>
            </a:r>
          </a:p>
          <a:p>
            <a:pPr lvl="1"/>
            <a:r>
              <a:rPr lang="en-US" altLang="zh-CN" dirty="0" smtClean="0"/>
              <a:t>Load + Store frequency = 25%, </a:t>
            </a:r>
            <a:r>
              <a:rPr lang="en-US" altLang="zh-CN" dirty="0" err="1" smtClean="0"/>
              <a:t>CPIexecution</a:t>
            </a:r>
            <a:r>
              <a:rPr lang="en-US" altLang="zh-CN" dirty="0" smtClean="0"/>
              <a:t> = 1.1 (perfect cache)</a:t>
            </a:r>
          </a:p>
          <a:p>
            <a:pPr lvl="1"/>
            <a:r>
              <a:rPr lang="zh-CN" altLang="en-US" dirty="0" smtClean="0"/>
              <a:t>计算</a:t>
            </a:r>
            <a:r>
              <a:rPr lang="en-US" altLang="zh-CN" dirty="0" smtClean="0"/>
              <a:t>memory stall cycles per instruction </a:t>
            </a:r>
            <a:r>
              <a:rPr lang="zh-CN" altLang="en-US" dirty="0" smtClean="0"/>
              <a:t>和有效的</a:t>
            </a:r>
            <a:r>
              <a:rPr lang="en-US" altLang="zh-CN" dirty="0" smtClean="0"/>
              <a:t>CPI</a:t>
            </a:r>
          </a:p>
          <a:p>
            <a:pPr lvl="1"/>
            <a:r>
              <a:rPr lang="zh-CN" altLang="en-US" dirty="0" smtClean="0"/>
              <a:t>如果没有</a:t>
            </a:r>
            <a:r>
              <a:rPr lang="en-US" altLang="zh-CN" dirty="0" smtClean="0"/>
              <a:t>L2</a:t>
            </a:r>
            <a:r>
              <a:rPr lang="zh-CN" altLang="en-US" dirty="0" smtClean="0"/>
              <a:t> </a:t>
            </a:r>
            <a:r>
              <a:rPr lang="en-US" altLang="zh-CN" dirty="0" smtClean="0"/>
              <a:t>cache, </a:t>
            </a:r>
            <a:r>
              <a:rPr lang="zh-CN" altLang="en-US" dirty="0" smtClean="0"/>
              <a:t>有效的</a:t>
            </a:r>
            <a:r>
              <a:rPr lang="en-US" altLang="zh-CN" dirty="0" smtClean="0"/>
              <a:t>CPI</a:t>
            </a:r>
            <a:r>
              <a:rPr lang="zh-CN" altLang="en-US" dirty="0" smtClean="0"/>
              <a:t>是多少？</a:t>
            </a:r>
            <a:endParaRPr lang="en-US" altLang="zh-CN" dirty="0" smtClean="0"/>
          </a:p>
          <a:p>
            <a:r>
              <a:rPr lang="en-US" altLang="zh-CN" dirty="0" smtClean="0"/>
              <a:t>Solution</a:t>
            </a:r>
            <a:r>
              <a:rPr lang="zh-CN" altLang="en-US" dirty="0" smtClean="0"/>
              <a:t>：</a:t>
            </a:r>
            <a:endParaRPr lang="en-US" altLang="zh-CN" dirty="0" smtClean="0"/>
          </a:p>
          <a:p>
            <a:pPr lvl="1"/>
            <a:r>
              <a:rPr lang="en-US" altLang="zh-CN" dirty="0" smtClean="0"/>
              <a:t>L1 Miss Rate = (5 + 35) / 1000 = 0.04 (or 4% per access)</a:t>
            </a:r>
          </a:p>
          <a:p>
            <a:pPr lvl="1"/>
            <a:r>
              <a:rPr lang="en-US" altLang="zh-CN" dirty="0" smtClean="0"/>
              <a:t>L1 misses per Instruction =0.04 × (1 + 0.25) = 0.05</a:t>
            </a:r>
          </a:p>
          <a:p>
            <a:pPr lvl="1"/>
            <a:r>
              <a:rPr lang="en-US" altLang="zh-CN" dirty="0" smtClean="0"/>
              <a:t>L2 misses per Instruction =(8 / 1000) × 1.25 = 0.01</a:t>
            </a:r>
          </a:p>
          <a:p>
            <a:pPr lvl="1"/>
            <a:r>
              <a:rPr lang="en-US" altLang="zh-CN" dirty="0" smtClean="0"/>
              <a:t>Memory stall cycles per Instruction =0.05 × 8 + 0.01 × 80 = 1.2</a:t>
            </a:r>
          </a:p>
          <a:p>
            <a:pPr lvl="1"/>
            <a:r>
              <a:rPr lang="en-US" altLang="zh-CN" dirty="0" smtClean="0"/>
              <a:t>CPIL1+L2 =</a:t>
            </a:r>
            <a:r>
              <a:rPr lang="zh-CN" altLang="en-US" dirty="0" smtClean="0"/>
              <a:t> </a:t>
            </a:r>
            <a:r>
              <a:rPr lang="en-US" altLang="zh-CN" dirty="0" smtClean="0"/>
              <a:t>1.1 + 1.2 = 2.3, CPI/</a:t>
            </a:r>
            <a:r>
              <a:rPr lang="en-US" altLang="zh-CN" dirty="0" err="1" smtClean="0"/>
              <a:t>CPIexecution</a:t>
            </a:r>
            <a:r>
              <a:rPr lang="en-US" altLang="zh-CN" dirty="0" smtClean="0"/>
              <a:t> = 2.3/1.1 = 2.1x slower</a:t>
            </a:r>
          </a:p>
          <a:p>
            <a:pPr lvl="1"/>
            <a:r>
              <a:rPr lang="en-US" altLang="zh-CN" dirty="0" smtClean="0"/>
              <a:t>CPIL1only =1.1 + 0.05 × 80 = 5.1 (worse)</a:t>
            </a:r>
          </a:p>
          <a:p>
            <a:endParaRPr lang="zh-CN" altLang="en-US" dirty="0"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BE616F3-1BDF-48F5-8B3F-1945F99E858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203</a:t>
            </a:fld>
            <a:endParaRPr lang="en-US" altLang="zh-CN" dirty="0"/>
          </a:p>
        </p:txBody>
      </p:sp>
    </p:spTree>
    <p:extLst>
      <p:ext uri="{BB962C8B-B14F-4D97-AF65-F5344CB8AC3E}">
        <p14:creationId xmlns:p14="http://schemas.microsoft.com/office/powerpoint/2010/main" val="227106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mtClean="0"/>
              <a:t>两级</a:t>
            </a:r>
            <a:r>
              <a:rPr lang="en-US" altLang="zh-CN" smtClean="0"/>
              <a:t>Cache</a:t>
            </a:r>
            <a:r>
              <a:rPr lang="zh-CN" altLang="en-US" smtClean="0"/>
              <a:t>的一些研究结论</a:t>
            </a:r>
          </a:p>
        </p:txBody>
      </p:sp>
      <p:sp>
        <p:nvSpPr>
          <p:cNvPr id="84995" name="Rectangle 3"/>
          <p:cNvSpPr>
            <a:spLocks noGrp="1" noChangeArrowheads="1"/>
          </p:cNvSpPr>
          <p:nvPr>
            <p:ph idx="1"/>
          </p:nvPr>
        </p:nvSpPr>
        <p:spPr/>
        <p:txBody>
          <a:bodyPr>
            <a:normAutofit fontScale="70000" lnSpcReduction="20000"/>
          </a:bodyPr>
          <a:lstStyle/>
          <a:p>
            <a:pPr>
              <a:lnSpc>
                <a:spcPct val="120000"/>
              </a:lnSpc>
            </a:pPr>
            <a:r>
              <a:rPr lang="zh-CN" altLang="en-US" dirty="0" smtClean="0"/>
              <a:t>在</a:t>
            </a:r>
            <a:r>
              <a:rPr lang="en-US" altLang="zh-CN" dirty="0" smtClean="0"/>
              <a:t>L2</a:t>
            </a:r>
            <a:r>
              <a:rPr lang="zh-CN" altLang="en-US" dirty="0" smtClean="0"/>
              <a:t>比</a:t>
            </a:r>
            <a:r>
              <a:rPr lang="en-US" altLang="zh-CN" dirty="0" smtClean="0"/>
              <a:t>L1</a:t>
            </a:r>
            <a:r>
              <a:rPr lang="zh-CN" altLang="en-US" dirty="0" smtClean="0"/>
              <a:t>大得多得情况下，两级</a:t>
            </a:r>
            <a:r>
              <a:rPr lang="en-US" altLang="zh-CN" dirty="0" smtClean="0"/>
              <a:t>Cache</a:t>
            </a:r>
            <a:r>
              <a:rPr lang="zh-CN" altLang="en-US" dirty="0" smtClean="0"/>
              <a:t>全局失效率 和 容量与第二级</a:t>
            </a:r>
            <a:r>
              <a:rPr lang="en-US" altLang="zh-CN" dirty="0" smtClean="0"/>
              <a:t>Cache</a:t>
            </a:r>
            <a:r>
              <a:rPr lang="zh-CN" altLang="en-US" dirty="0" smtClean="0"/>
              <a:t>相同的单级</a:t>
            </a:r>
            <a:r>
              <a:rPr lang="en-US" altLang="zh-CN" dirty="0" smtClean="0"/>
              <a:t>Cache</a:t>
            </a:r>
            <a:r>
              <a:rPr lang="zh-CN" altLang="en-US" dirty="0" smtClean="0"/>
              <a:t>的失效率接近</a:t>
            </a:r>
          </a:p>
          <a:p>
            <a:r>
              <a:rPr lang="zh-CN" altLang="en-US" dirty="0" smtClean="0"/>
              <a:t>局部失效率不是衡量第二级</a:t>
            </a:r>
            <a:r>
              <a:rPr lang="en-US" altLang="zh-CN" dirty="0" smtClean="0"/>
              <a:t>Cache</a:t>
            </a:r>
            <a:r>
              <a:rPr lang="zh-CN" altLang="en-US" dirty="0" smtClean="0"/>
              <a:t>的好指标</a:t>
            </a:r>
          </a:p>
          <a:p>
            <a:pPr lvl="1"/>
            <a:r>
              <a:rPr lang="zh-CN" altLang="en-US" dirty="0" smtClean="0"/>
              <a:t>它是第一级</a:t>
            </a:r>
            <a:r>
              <a:rPr lang="en-US" altLang="zh-CN" dirty="0" smtClean="0"/>
              <a:t>Cache</a:t>
            </a:r>
            <a:r>
              <a:rPr lang="zh-CN" altLang="en-US" dirty="0" smtClean="0"/>
              <a:t>失效率的函数</a:t>
            </a:r>
          </a:p>
          <a:p>
            <a:pPr lvl="1"/>
            <a:r>
              <a:rPr lang="zh-CN" altLang="en-US" dirty="0" smtClean="0"/>
              <a:t>不能全面反映两级</a:t>
            </a:r>
            <a:r>
              <a:rPr lang="en-US" altLang="zh-CN" dirty="0" smtClean="0"/>
              <a:t>Cache</a:t>
            </a:r>
            <a:r>
              <a:rPr lang="zh-CN" altLang="en-US" dirty="0" smtClean="0"/>
              <a:t>体系的性能</a:t>
            </a:r>
          </a:p>
          <a:p>
            <a:r>
              <a:rPr lang="zh-CN" altLang="en-US" dirty="0" smtClean="0"/>
              <a:t>第二级</a:t>
            </a:r>
            <a:r>
              <a:rPr lang="en-US" altLang="zh-CN" dirty="0" smtClean="0"/>
              <a:t>Cache</a:t>
            </a:r>
            <a:r>
              <a:rPr lang="zh-CN" altLang="en-US" dirty="0" smtClean="0"/>
              <a:t>设计需考虑的问题</a:t>
            </a:r>
          </a:p>
          <a:p>
            <a:pPr lvl="1"/>
            <a:r>
              <a:rPr lang="zh-CN" altLang="en-US" dirty="0" smtClean="0"/>
              <a:t>容量：一般很大，可能没有容量失效，只有强制性失效和冲突失效</a:t>
            </a:r>
          </a:p>
          <a:p>
            <a:pPr lvl="2"/>
            <a:r>
              <a:rPr lang="zh-CN" altLang="en-US" dirty="0" smtClean="0"/>
              <a:t>相联度对第二级</a:t>
            </a:r>
            <a:r>
              <a:rPr lang="en-US" altLang="zh-CN" dirty="0" smtClean="0"/>
              <a:t>Cache</a:t>
            </a:r>
            <a:r>
              <a:rPr lang="zh-CN" altLang="en-US" dirty="0" smtClean="0"/>
              <a:t>的作用</a:t>
            </a:r>
          </a:p>
          <a:p>
            <a:pPr lvl="2"/>
            <a:r>
              <a:rPr lang="en-US" altLang="zh-CN" dirty="0" smtClean="0"/>
              <a:t>Cache</a:t>
            </a:r>
            <a:r>
              <a:rPr lang="zh-CN" altLang="en-US" dirty="0" smtClean="0"/>
              <a:t>可以较大，以减少失效次数</a:t>
            </a:r>
          </a:p>
          <a:p>
            <a:pPr lvl="1"/>
            <a:r>
              <a:rPr lang="zh-CN" altLang="en-US" dirty="0" smtClean="0"/>
              <a:t>多级包容性问题：第一级</a:t>
            </a:r>
            <a:r>
              <a:rPr lang="en-US" altLang="zh-CN" dirty="0" smtClean="0"/>
              <a:t>Cache</a:t>
            </a:r>
            <a:r>
              <a:rPr lang="zh-CN" altLang="en-US" dirty="0" smtClean="0"/>
              <a:t>中的数据是否总是同时存在于第二级</a:t>
            </a:r>
            <a:r>
              <a:rPr lang="en-US" altLang="zh-CN" dirty="0" smtClean="0"/>
              <a:t>Cache</a:t>
            </a:r>
            <a:r>
              <a:rPr lang="zh-CN" altLang="en-US" dirty="0" smtClean="0"/>
              <a:t>中。</a:t>
            </a:r>
          </a:p>
          <a:p>
            <a:pPr lvl="2"/>
            <a:r>
              <a:rPr lang="zh-CN" altLang="en-US" dirty="0" smtClean="0"/>
              <a:t>如果</a:t>
            </a:r>
            <a:r>
              <a:rPr lang="en-US" altLang="zh-CN" dirty="0" smtClean="0"/>
              <a:t>L1</a:t>
            </a:r>
            <a:r>
              <a:rPr lang="zh-CN" altLang="en-US" dirty="0" smtClean="0"/>
              <a:t>和</a:t>
            </a:r>
            <a:r>
              <a:rPr lang="en-US" altLang="zh-CN" dirty="0" smtClean="0"/>
              <a:t>L2</a:t>
            </a:r>
            <a:r>
              <a:rPr lang="zh-CN" altLang="en-US" dirty="0" smtClean="0"/>
              <a:t>的块大小不同，增加了多级包容性实现的复杂性</a:t>
            </a: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EA3ED9D4-02EC-4BF8-B82B-B23B740E892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204</a:t>
            </a:fld>
            <a:endParaRPr lang="en-US" altLang="zh-CN" dirty="0"/>
          </a:p>
        </p:txBody>
      </p:sp>
    </p:spTree>
    <p:extLst>
      <p:ext uri="{BB962C8B-B14F-4D97-AF65-F5344CB8AC3E}">
        <p14:creationId xmlns:p14="http://schemas.microsoft.com/office/powerpoint/2010/main" val="1520770162"/>
      </p:ext>
    </p:extLst>
  </p:cSld>
  <p:clrMapOvr>
    <a:masterClrMapping/>
  </p:clrMapOvr>
  <p:transition spd="slow"/>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多级</a:t>
            </a:r>
            <a:r>
              <a:rPr lang="en-US" altLang="zh-CN" smtClean="0"/>
              <a:t>Cache</a:t>
            </a:r>
            <a:r>
              <a:rPr lang="zh-CN" altLang="en-US" smtClean="0"/>
              <a:t>举例</a:t>
            </a:r>
          </a:p>
        </p:txBody>
      </p:sp>
      <p:sp>
        <p:nvSpPr>
          <p:cNvPr id="86019" name="Rectangle 3"/>
          <p:cNvSpPr>
            <a:spLocks noGrp="1" noChangeArrowheads="1"/>
          </p:cNvSpPr>
          <p:nvPr>
            <p:ph idx="1"/>
          </p:nvPr>
        </p:nvSpPr>
        <p:spPr/>
        <p:txBody>
          <a:bodyPr>
            <a:normAutofit fontScale="77500" lnSpcReduction="20000"/>
          </a:bodyPr>
          <a:lstStyle/>
          <a:p>
            <a:pPr marL="0" indent="0">
              <a:buNone/>
            </a:pPr>
            <a:r>
              <a:rPr lang="en-US" altLang="zh-CN" dirty="0" smtClean="0"/>
              <a:t>Given the data below, what is the impact of second-level cache associativity on its miss penalty?</a:t>
            </a:r>
          </a:p>
          <a:p>
            <a:pPr lvl="1"/>
            <a:r>
              <a:rPr lang="en-US" altLang="zh-CN" dirty="0" smtClean="0"/>
              <a:t>Hit timeL2 for direct mapped = 10 clock cycles</a:t>
            </a:r>
          </a:p>
          <a:p>
            <a:pPr lvl="1"/>
            <a:r>
              <a:rPr lang="en-US" altLang="zh-CN" dirty="0" smtClean="0"/>
              <a:t>Two-way set associativity increases hit time by 0.1 clock cycles to 10.1clock cycles</a:t>
            </a:r>
          </a:p>
          <a:p>
            <a:pPr lvl="1"/>
            <a:r>
              <a:rPr lang="en-US" altLang="zh-CN" dirty="0" smtClean="0"/>
              <a:t>Local miss rateL2 for direct mapped = 25%</a:t>
            </a:r>
          </a:p>
          <a:p>
            <a:pPr lvl="1"/>
            <a:r>
              <a:rPr lang="en-US" altLang="zh-CN" dirty="0" smtClean="0"/>
              <a:t>Local miss rateL2 for two-way set associative = 20%</a:t>
            </a:r>
          </a:p>
          <a:p>
            <a:pPr lvl="1"/>
            <a:r>
              <a:rPr lang="en-US" altLang="zh-CN" dirty="0" smtClean="0"/>
              <a:t>Miss penaltyL2 = 100 clock cycles</a:t>
            </a:r>
          </a:p>
          <a:p>
            <a:endParaRPr lang="en-US" altLang="zh-CN" dirty="0" smtClean="0"/>
          </a:p>
          <a:p>
            <a:r>
              <a:rPr lang="zh-CN" altLang="en-US" dirty="0" smtClean="0"/>
              <a:t>结论：提高相联度，可减少第一级</a:t>
            </a:r>
            <a:r>
              <a:rPr lang="en-US" altLang="zh-CN" dirty="0" smtClean="0"/>
              <a:t>Cache</a:t>
            </a:r>
            <a:r>
              <a:rPr lang="zh-CN" altLang="en-US" dirty="0" smtClean="0"/>
              <a:t>的失效开销</a:t>
            </a:r>
          </a:p>
          <a:p>
            <a:r>
              <a:rPr lang="zh-CN" altLang="en-US" dirty="0" smtClean="0"/>
              <a:t>第二级</a:t>
            </a:r>
            <a:r>
              <a:rPr lang="en-US" altLang="zh-CN" dirty="0" smtClean="0"/>
              <a:t>Cache</a:t>
            </a:r>
            <a:r>
              <a:rPr lang="zh-CN" altLang="en-US" dirty="0" smtClean="0"/>
              <a:t>特点：容量大，高相联度，块较大，重点减少失效次数。</a:t>
            </a:r>
          </a:p>
          <a:p>
            <a:endParaRPr lang="zh-CN" altLang="en-US" dirty="0" smtClean="0"/>
          </a:p>
          <a:p>
            <a:endParaRPr lang="zh-CN" altLang="en-US" dirty="0" smtClean="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C84E6A6C-5CA6-4F93-800E-DFF47709C0E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205</a:t>
            </a:fld>
            <a:endParaRPr lang="en-US" altLang="zh-CN" dirty="0"/>
          </a:p>
        </p:txBody>
      </p:sp>
    </p:spTree>
    <p:extLst>
      <p:ext uri="{BB962C8B-B14F-4D97-AF65-F5344CB8AC3E}">
        <p14:creationId xmlns:p14="http://schemas.microsoft.com/office/powerpoint/2010/main" val="3718513056"/>
      </p:ext>
    </p:extLst>
  </p:cSld>
  <p:clrMapOvr>
    <a:masterClrMapping/>
  </p:clrMapOvr>
  <p:transition spd="slow"/>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smtClean="0"/>
              <a:t>让读优先于写图示</a:t>
            </a:r>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111250"/>
            <a:ext cx="7551738"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E0FC19D8-1029-492A-BC3C-75588915D09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206</a:t>
            </a:fld>
            <a:endParaRPr lang="en-US" altLang="zh-CN" dirty="0"/>
          </a:p>
        </p:txBody>
      </p:sp>
    </p:spTree>
    <p:extLst>
      <p:ext uri="{BB962C8B-B14F-4D97-AF65-F5344CB8AC3E}">
        <p14:creationId xmlns:p14="http://schemas.microsoft.com/office/powerpoint/2010/main" val="3716524893"/>
      </p:ext>
    </p:extLst>
  </p:cSld>
  <p:clrMapOvr>
    <a:masterClrMapping/>
  </p:clrMapOvr>
  <p:transition spd="slow"/>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让读失效优先于写</a:t>
            </a:r>
          </a:p>
        </p:txBody>
      </p:sp>
      <p:sp>
        <p:nvSpPr>
          <p:cNvPr id="92163" name="Rectangle 3"/>
          <p:cNvSpPr>
            <a:spLocks noGrp="1" noChangeArrowheads="1"/>
          </p:cNvSpPr>
          <p:nvPr>
            <p:ph idx="1"/>
          </p:nvPr>
        </p:nvSpPr>
        <p:spPr/>
        <p:txBody>
          <a:bodyPr>
            <a:normAutofit fontScale="55000" lnSpcReduction="20000"/>
          </a:bodyPr>
          <a:lstStyle/>
          <a:p>
            <a:r>
              <a:rPr lang="zh-CN" altLang="en-US" dirty="0" smtClean="0"/>
              <a:t>由于读操作为大概率事件，需要读失效优先，以提高性能</a:t>
            </a:r>
          </a:p>
          <a:p>
            <a:r>
              <a:rPr lang="en-US" altLang="zh-CN" dirty="0" smtClean="0"/>
              <a:t>Write-Through Cache -&gt;Write Buffer (</a:t>
            </a:r>
            <a:r>
              <a:rPr lang="zh-CN" altLang="en-US" dirty="0" smtClean="0"/>
              <a:t>写缓冲)，特别对写直达法更有效</a:t>
            </a:r>
            <a:endParaRPr lang="en-US" altLang="zh-CN" dirty="0" smtClean="0"/>
          </a:p>
          <a:p>
            <a:pPr lvl="1"/>
            <a:r>
              <a:rPr lang="en-US" altLang="zh-CN" dirty="0" smtClean="0"/>
              <a:t>Write Buffer: CPU</a:t>
            </a:r>
            <a:r>
              <a:rPr lang="zh-CN" altLang="en-US" dirty="0" smtClean="0"/>
              <a:t>不必等待写操作完成，即将要写的数据和地址送到</a:t>
            </a:r>
            <a:r>
              <a:rPr lang="en-US" altLang="zh-CN" dirty="0" smtClean="0"/>
              <a:t>Write Buffer</a:t>
            </a:r>
            <a:r>
              <a:rPr lang="zh-CN" altLang="en-US" dirty="0" smtClean="0"/>
              <a:t>后，</a:t>
            </a:r>
            <a:r>
              <a:rPr lang="en-US" altLang="zh-CN" dirty="0" smtClean="0"/>
              <a:t>CPU</a:t>
            </a:r>
            <a:r>
              <a:rPr lang="zh-CN" altLang="en-US" dirty="0" smtClean="0"/>
              <a:t>继续作其他操作。</a:t>
            </a:r>
          </a:p>
          <a:p>
            <a:pPr lvl="1"/>
            <a:r>
              <a:rPr lang="zh-CN" altLang="en-US" dirty="0" smtClean="0"/>
              <a:t>写缓冲导致对存储器访问的复杂化</a:t>
            </a:r>
            <a:endParaRPr lang="en-US" altLang="zh-CN" dirty="0" smtClean="0"/>
          </a:p>
          <a:p>
            <a:pPr lvl="2"/>
            <a:r>
              <a:rPr lang="zh-CN" altLang="en-US" dirty="0" smtClean="0"/>
              <a:t>在读失效时写缓冲中可能保存有所读单元的最新值，还没有写回</a:t>
            </a:r>
            <a:endParaRPr lang="en-US" altLang="zh-CN" dirty="0" smtClean="0"/>
          </a:p>
          <a:p>
            <a:pPr lvl="2"/>
            <a:r>
              <a:rPr lang="zh-CN" altLang="en-US" dirty="0" smtClean="0"/>
              <a:t>例如，直接映射、写直达、</a:t>
            </a:r>
            <a:r>
              <a:rPr lang="en-US" altLang="zh-CN" dirty="0" smtClean="0"/>
              <a:t>512</a:t>
            </a:r>
            <a:r>
              <a:rPr lang="zh-CN" altLang="en-US" dirty="0" smtClean="0"/>
              <a:t>和</a:t>
            </a:r>
            <a:r>
              <a:rPr lang="en-US" altLang="zh-CN" dirty="0" smtClean="0"/>
              <a:t>1024</a:t>
            </a:r>
            <a:r>
              <a:rPr lang="zh-CN" altLang="en-US" dirty="0" smtClean="0"/>
              <a:t>映射到同一块。则</a:t>
            </a:r>
            <a:endParaRPr lang="en-US" altLang="zh-CN" dirty="0" smtClean="0"/>
          </a:p>
          <a:p>
            <a:pPr lvl="2"/>
            <a:r>
              <a:rPr lang="en-US" altLang="zh-CN" dirty="0" smtClean="0"/>
              <a:t>SW R3, 512(R0) </a:t>
            </a:r>
          </a:p>
          <a:p>
            <a:pPr lvl="2"/>
            <a:r>
              <a:rPr lang="en-US" altLang="zh-CN" dirty="0" smtClean="0"/>
              <a:t>LW R1, 1024(R0)      </a:t>
            </a:r>
            <a:r>
              <a:rPr lang="zh-CN" altLang="en-US" dirty="0" smtClean="0"/>
              <a:t>失效</a:t>
            </a:r>
            <a:r>
              <a:rPr lang="en-US" altLang="zh-CN" dirty="0" smtClean="0"/>
              <a:t>  </a:t>
            </a:r>
          </a:p>
          <a:p>
            <a:pPr lvl="2">
              <a:lnSpc>
                <a:spcPct val="120000"/>
              </a:lnSpc>
            </a:pPr>
            <a:r>
              <a:rPr lang="en-US" altLang="zh-CN" dirty="0" smtClean="0"/>
              <a:t>LW R2, 512(R0)        </a:t>
            </a:r>
            <a:r>
              <a:rPr lang="zh-CN" altLang="en-US" dirty="0" smtClean="0"/>
              <a:t>失效</a:t>
            </a:r>
          </a:p>
          <a:p>
            <a:pPr lvl="1"/>
            <a:r>
              <a:rPr lang="zh-CN" altLang="en-US" dirty="0" smtClean="0"/>
              <a:t>解决问题的方法</a:t>
            </a:r>
            <a:endParaRPr lang="en-US" altLang="zh-CN" dirty="0" smtClean="0"/>
          </a:p>
          <a:p>
            <a:pPr lvl="2"/>
            <a:r>
              <a:rPr lang="zh-CN" altLang="en-US" dirty="0" smtClean="0"/>
              <a:t>推迟对读失效的处理，直到写缓冲器清空，导致新的问题——读失效开销增大。</a:t>
            </a:r>
            <a:endParaRPr lang="en-US" altLang="zh-CN" dirty="0" smtClean="0"/>
          </a:p>
          <a:p>
            <a:pPr lvl="2"/>
            <a:r>
              <a:rPr lang="zh-CN" altLang="en-US" dirty="0" smtClean="0"/>
              <a:t>在读失效时，检查写缓冲的内容，如果没有冲突，而且存储器可访问，就可以继续处理读失效</a:t>
            </a:r>
          </a:p>
          <a:p>
            <a:pPr lvl="1"/>
            <a:r>
              <a:rPr lang="zh-CN" altLang="en-US" dirty="0" smtClean="0"/>
              <a:t>写回法时，也可以利用写缓冲器来提高性能</a:t>
            </a:r>
          </a:p>
          <a:p>
            <a:pPr lvl="2"/>
            <a:r>
              <a:rPr lang="zh-CN" altLang="en-US" dirty="0" smtClean="0"/>
              <a:t>把脏块放入缓冲区，然后读存储器，最后写存储器</a:t>
            </a:r>
            <a:endParaRPr lang="en-US" altLang="zh-CN" dirty="0" smtClean="0"/>
          </a:p>
          <a:p>
            <a:r>
              <a:rPr lang="en-US" altLang="zh-CN" dirty="0" smtClean="0"/>
              <a:t>Write-Back Cache  -&gt;Victim Buffer</a:t>
            </a:r>
          </a:p>
          <a:p>
            <a:pPr lvl="1"/>
            <a:r>
              <a:rPr lang="zh-CN" altLang="en-US" dirty="0" smtClean="0"/>
              <a:t>被替换的脏块放到了</a:t>
            </a:r>
            <a:r>
              <a:rPr lang="en-US" altLang="zh-CN" dirty="0" smtClean="0"/>
              <a:t>victim buffer</a:t>
            </a:r>
          </a:p>
          <a:p>
            <a:pPr lvl="1"/>
            <a:r>
              <a:rPr lang="zh-CN" altLang="en-US" dirty="0" smtClean="0"/>
              <a:t>在脏块被写回前，需要处理读失效</a:t>
            </a:r>
            <a:endParaRPr lang="en-US" altLang="zh-CN" dirty="0" smtClean="0"/>
          </a:p>
          <a:p>
            <a:pPr lvl="1"/>
            <a:r>
              <a:rPr lang="zh-CN" altLang="en-US" dirty="0" smtClean="0"/>
              <a:t>问题</a:t>
            </a:r>
            <a:r>
              <a:rPr lang="en-US" altLang="zh-CN" dirty="0" smtClean="0"/>
              <a:t>: victim buffer </a:t>
            </a:r>
            <a:r>
              <a:rPr lang="zh-CN" altLang="en-US" dirty="0" smtClean="0"/>
              <a:t>可能含有该读失效要读取的块</a:t>
            </a:r>
            <a:endParaRPr lang="en-US" altLang="zh-CN" dirty="0" smtClean="0"/>
          </a:p>
          <a:p>
            <a:pPr lvl="2"/>
            <a:r>
              <a:rPr lang="en-US" altLang="zh-CN" dirty="0" smtClean="0"/>
              <a:t>Solution: </a:t>
            </a:r>
            <a:r>
              <a:rPr lang="zh-CN" altLang="en-US" dirty="0" smtClean="0"/>
              <a:t>查找</a:t>
            </a:r>
            <a:r>
              <a:rPr lang="en-US" altLang="zh-CN" dirty="0" smtClean="0"/>
              <a:t>victim buffer</a:t>
            </a:r>
            <a:r>
              <a:rPr lang="zh-CN" altLang="en-US" dirty="0" smtClean="0"/>
              <a:t>，如果命中直接将该块调入</a:t>
            </a:r>
            <a:r>
              <a:rPr lang="en-US" altLang="zh-CN" dirty="0" smtClean="0"/>
              <a:t>Cache</a:t>
            </a:r>
            <a:endParaRPr lang="zh-CN" altLang="en-US" dirty="0" smtClean="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E8908615-D72D-4590-A874-04BB3242530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207</a:t>
            </a:fld>
            <a:endParaRPr lang="en-US" altLang="zh-CN" dirty="0"/>
          </a:p>
        </p:txBody>
      </p:sp>
    </p:spTree>
    <p:extLst>
      <p:ext uri="{BB962C8B-B14F-4D97-AF65-F5344CB8AC3E}">
        <p14:creationId xmlns:p14="http://schemas.microsoft.com/office/powerpoint/2010/main" val="2702257671"/>
      </p:ext>
    </p:extLst>
  </p:cSld>
  <p:clrMapOvr>
    <a:masterClrMapping/>
  </p:clrMapOvr>
  <p:transition spd="slow"/>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3459" name="Rectangle 2"/>
          <p:cNvSpPr>
            <a:spLocks noGrp="1" noChangeArrowheads="1"/>
          </p:cNvSpPr>
          <p:nvPr>
            <p:ph type="title"/>
          </p:nvPr>
        </p:nvSpPr>
        <p:spPr>
          <a:xfrm>
            <a:off x="685800" y="0"/>
            <a:ext cx="7772400" cy="1143000"/>
          </a:xfrm>
        </p:spPr>
        <p:txBody>
          <a:bodyPr/>
          <a:lstStyle/>
          <a:p>
            <a:pPr eaLnBrk="1" hangingPunct="1"/>
            <a:r>
              <a:rPr lang="en-US" altLang="zh-CN" smtClean="0"/>
              <a:t>  Early Restart and CWF</a:t>
            </a:r>
          </a:p>
        </p:txBody>
      </p:sp>
      <p:sp>
        <p:nvSpPr>
          <p:cNvPr id="403460" name="Rectangle 3"/>
          <p:cNvSpPr>
            <a:spLocks noGrp="1" noChangeArrowheads="1"/>
          </p:cNvSpPr>
          <p:nvPr>
            <p:ph type="body" idx="1"/>
          </p:nvPr>
        </p:nvSpPr>
        <p:spPr>
          <a:xfrm>
            <a:off x="381000" y="1143000"/>
            <a:ext cx="8077200" cy="4953000"/>
          </a:xfrm>
        </p:spPr>
        <p:txBody>
          <a:bodyPr/>
          <a:lstStyle/>
          <a:p>
            <a:pPr eaLnBrk="1" hangingPunct="1"/>
            <a:r>
              <a:rPr lang="en-US" altLang="zh-CN" sz="2800" smtClean="0"/>
              <a:t>Don’t wait for full block to be loaded </a:t>
            </a:r>
          </a:p>
          <a:p>
            <a:pPr lvl="1" eaLnBrk="1" hangingPunct="1"/>
            <a:r>
              <a:rPr lang="en-US" altLang="zh-CN" sz="2400" i="1" u="sng" smtClean="0"/>
              <a:t>Early restart</a:t>
            </a:r>
            <a:r>
              <a:rPr lang="en-US" altLang="zh-CN" sz="2400" smtClean="0"/>
              <a:t>—As soon as the requested word arrives, send it to the CPU and let the CPU continue execution</a:t>
            </a:r>
          </a:p>
          <a:p>
            <a:pPr lvl="1" eaLnBrk="1" hangingPunct="1"/>
            <a:r>
              <a:rPr lang="en-US" altLang="zh-CN" sz="2400" i="1" u="sng" smtClean="0"/>
              <a:t>Critical Word First</a:t>
            </a:r>
            <a:r>
              <a:rPr lang="en-US" altLang="zh-CN" sz="2400" smtClean="0"/>
              <a:t>—Request the missed word first and send it to the CPU as soon as it arrives; then fill in the rest of the words in the block. </a:t>
            </a:r>
          </a:p>
          <a:p>
            <a:pPr eaLnBrk="1" hangingPunct="1"/>
            <a:r>
              <a:rPr lang="en-US" altLang="zh-CN" sz="2800" smtClean="0"/>
              <a:t>Generally useful only in large blocks </a:t>
            </a:r>
          </a:p>
          <a:p>
            <a:pPr eaLnBrk="1" hangingPunct="1"/>
            <a:r>
              <a:rPr lang="en-US" altLang="zh-CN" sz="2800" smtClean="0"/>
              <a:t>Extremely good spatial locality can reduce impact</a:t>
            </a:r>
          </a:p>
          <a:p>
            <a:pPr lvl="1" eaLnBrk="1" hangingPunct="1"/>
            <a:r>
              <a:rPr lang="en-US" altLang="zh-CN" sz="2400" smtClean="0"/>
              <a:t>Back to back reads on two halves of cache block does not save you much (see example in book)</a:t>
            </a:r>
          </a:p>
          <a:p>
            <a:pPr lvl="1" eaLnBrk="1" hangingPunct="1"/>
            <a:r>
              <a:rPr lang="en-US" altLang="zh-CN" sz="2400" smtClean="0"/>
              <a:t>Need to schedule instructions!</a:t>
            </a:r>
          </a:p>
        </p:txBody>
      </p:sp>
      <p:sp>
        <p:nvSpPr>
          <p:cNvPr id="403461"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B9B6EED5-1D8B-4CD9-899B-DD9D23E6A0D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4483" name="Rectangle 2"/>
          <p:cNvSpPr>
            <a:spLocks noGrp="1" noChangeArrowheads="1"/>
          </p:cNvSpPr>
          <p:nvPr>
            <p:ph type="title"/>
          </p:nvPr>
        </p:nvSpPr>
        <p:spPr>
          <a:xfrm>
            <a:off x="533400" y="0"/>
            <a:ext cx="7772400" cy="1143000"/>
          </a:xfrm>
        </p:spPr>
        <p:txBody>
          <a:bodyPr/>
          <a:lstStyle/>
          <a:p>
            <a:pPr eaLnBrk="1" hangingPunct="1"/>
            <a:r>
              <a:rPr lang="en-US" altLang="zh-CN" smtClean="0"/>
              <a:t>Giving Priority to Read Misses</a:t>
            </a:r>
          </a:p>
        </p:txBody>
      </p:sp>
      <p:sp>
        <p:nvSpPr>
          <p:cNvPr id="404484" name="Rectangle 3"/>
          <p:cNvSpPr>
            <a:spLocks noGrp="1" noChangeArrowheads="1"/>
          </p:cNvSpPr>
          <p:nvPr>
            <p:ph type="body" idx="1"/>
          </p:nvPr>
        </p:nvSpPr>
        <p:spPr>
          <a:xfrm>
            <a:off x="304800" y="1143000"/>
            <a:ext cx="8534400" cy="4953000"/>
          </a:xfrm>
        </p:spPr>
        <p:txBody>
          <a:bodyPr/>
          <a:lstStyle/>
          <a:p>
            <a:pPr eaLnBrk="1" hangingPunct="1">
              <a:lnSpc>
                <a:spcPct val="80000"/>
              </a:lnSpc>
            </a:pPr>
            <a:r>
              <a:rPr lang="en-US" altLang="zh-CN" sz="2800" smtClean="0"/>
              <a:t>Write buffers complicate memory access</a:t>
            </a:r>
          </a:p>
          <a:p>
            <a:pPr lvl="1" eaLnBrk="1" hangingPunct="1">
              <a:lnSpc>
                <a:spcPct val="80000"/>
              </a:lnSpc>
            </a:pPr>
            <a:r>
              <a:rPr lang="en-US" altLang="zh-CN" sz="2400" smtClean="0"/>
              <a:t>RAW hazard in main memory on cache misses</a:t>
            </a:r>
          </a:p>
          <a:p>
            <a:pPr lvl="2" eaLnBrk="1" hangingPunct="1">
              <a:lnSpc>
                <a:spcPct val="80000"/>
              </a:lnSpc>
            </a:pPr>
            <a:r>
              <a:rPr lang="en-US" altLang="zh-CN" sz="2000" smtClean="0"/>
              <a:t>SW  512(R0), R3	(cache index 0)</a:t>
            </a:r>
          </a:p>
          <a:p>
            <a:pPr lvl="2" eaLnBrk="1" hangingPunct="1">
              <a:lnSpc>
                <a:spcPct val="80000"/>
              </a:lnSpc>
            </a:pPr>
            <a:r>
              <a:rPr lang="en-US" altLang="zh-CN" sz="2000" smtClean="0"/>
              <a:t>LW  R1, 1024(R0)	(cache index 0)</a:t>
            </a:r>
          </a:p>
          <a:p>
            <a:pPr lvl="2" eaLnBrk="1" hangingPunct="1">
              <a:lnSpc>
                <a:spcPct val="80000"/>
              </a:lnSpc>
            </a:pPr>
            <a:r>
              <a:rPr lang="en-US" altLang="zh-CN" sz="2000" smtClean="0"/>
              <a:t>LW  R2, 512(R0)	(cache index 0)</a:t>
            </a:r>
          </a:p>
          <a:p>
            <a:pPr eaLnBrk="1" hangingPunct="1">
              <a:lnSpc>
                <a:spcPct val="80000"/>
              </a:lnSpc>
            </a:pPr>
            <a:r>
              <a:rPr lang="en-US" altLang="zh-CN" sz="2800" smtClean="0"/>
              <a:t>Wait for write buffer to empty?</a:t>
            </a:r>
          </a:p>
          <a:p>
            <a:pPr lvl="1" eaLnBrk="1" hangingPunct="1">
              <a:lnSpc>
                <a:spcPct val="80000"/>
              </a:lnSpc>
            </a:pPr>
            <a:r>
              <a:rPr lang="en-US" altLang="zh-CN" sz="2400" smtClean="0"/>
              <a:t>Might increase read miss penalty</a:t>
            </a:r>
          </a:p>
          <a:p>
            <a:pPr eaLnBrk="1" hangingPunct="1">
              <a:lnSpc>
                <a:spcPct val="80000"/>
              </a:lnSpc>
            </a:pPr>
            <a:r>
              <a:rPr lang="en-US" altLang="zh-CN" sz="2800" smtClean="0"/>
              <a:t>Check write buffer contents before read</a:t>
            </a:r>
          </a:p>
          <a:p>
            <a:pPr lvl="1" eaLnBrk="1" hangingPunct="1">
              <a:lnSpc>
                <a:spcPct val="80000"/>
              </a:lnSpc>
            </a:pPr>
            <a:r>
              <a:rPr lang="en-US" altLang="zh-CN" sz="2400" smtClean="0"/>
              <a:t>If no conflicts, let the memory access continue</a:t>
            </a:r>
          </a:p>
          <a:p>
            <a:pPr eaLnBrk="1" hangingPunct="1">
              <a:lnSpc>
                <a:spcPct val="80000"/>
              </a:lnSpc>
            </a:pPr>
            <a:r>
              <a:rPr lang="en-US" altLang="zh-CN" sz="2800" smtClean="0"/>
              <a:t>Write Back: Read miss replacing dirty block</a:t>
            </a:r>
          </a:p>
          <a:p>
            <a:pPr lvl="1" eaLnBrk="1" hangingPunct="1">
              <a:lnSpc>
                <a:spcPct val="80000"/>
              </a:lnSpc>
            </a:pPr>
            <a:r>
              <a:rPr lang="en-US" altLang="zh-CN" sz="2400" smtClean="0"/>
              <a:t>Normal: Write dirty block to memory, then do the read</a:t>
            </a:r>
          </a:p>
          <a:p>
            <a:pPr lvl="1" eaLnBrk="1" hangingPunct="1">
              <a:lnSpc>
                <a:spcPct val="80000"/>
              </a:lnSpc>
            </a:pPr>
            <a:r>
              <a:rPr lang="en-US" altLang="zh-CN" sz="2400" smtClean="0"/>
              <a:t>Optimized: copy dirty block to write buffer, then do the read</a:t>
            </a:r>
          </a:p>
          <a:p>
            <a:pPr lvl="1" eaLnBrk="1" hangingPunct="1">
              <a:lnSpc>
                <a:spcPct val="80000"/>
              </a:lnSpc>
            </a:pPr>
            <a:r>
              <a:rPr lang="en-US" altLang="zh-CN" sz="2400" smtClean="0"/>
              <a:t>More optimization: write merging</a:t>
            </a:r>
          </a:p>
        </p:txBody>
      </p:sp>
      <p:sp>
        <p:nvSpPr>
          <p:cNvPr id="404485"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4486" name="Line 5"/>
          <p:cNvSpPr>
            <a:spLocks noChangeShapeType="1"/>
          </p:cNvSpPr>
          <p:nvPr/>
        </p:nvSpPr>
        <p:spPr bwMode="auto">
          <a:xfrm>
            <a:off x="2590800" y="2362200"/>
            <a:ext cx="228600" cy="3810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5457E4A7-74CF-458C-9539-64E3447C44F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209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85800" y="4684"/>
            <a:ext cx="7772400" cy="1143000"/>
          </a:xfrm>
        </p:spPr>
        <p:txBody>
          <a:bodyPr/>
          <a:lstStyle/>
          <a:p>
            <a:r>
              <a:rPr lang="en-US" altLang="zh-CN" dirty="0" smtClean="0"/>
              <a:t>Memory in a Modern System</a:t>
            </a:r>
          </a:p>
        </p:txBody>
      </p:sp>
      <p:sp>
        <p:nvSpPr>
          <p:cNvPr id="49154" name="Content Placeholder 2"/>
          <p:cNvSpPr>
            <a:spLocks noGrp="1"/>
          </p:cNvSpPr>
          <p:nvPr>
            <p:ph idx="1"/>
          </p:nvPr>
        </p:nvSpPr>
        <p:spPr>
          <a:xfrm>
            <a:off x="228600" y="996950"/>
            <a:ext cx="8610600" cy="5194300"/>
          </a:xfrm>
        </p:spPr>
        <p:txBody>
          <a:bodyPr/>
          <a:lstStyle/>
          <a:p>
            <a:endParaRPr lang="zh-CN" altLang="zh-CN" smtClean="0"/>
          </a:p>
        </p:txBody>
      </p:sp>
      <p:pic>
        <p:nvPicPr>
          <p:cNvPr id="49156" name="Content Placeholder 6" descr="barcelona-die-photo-colo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108075"/>
            <a:ext cx="487680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ounded Rectangle 33"/>
          <p:cNvSpPr>
            <a:spLocks noChangeArrowheads="1"/>
          </p:cNvSpPr>
          <p:nvPr/>
        </p:nvSpPr>
        <p:spPr bwMode="auto">
          <a:xfrm rot="5400000">
            <a:off x="4213225" y="184467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58" name="TextBox 34"/>
          <p:cNvSpPr txBox="1">
            <a:spLocks noChangeArrowheads="1"/>
          </p:cNvSpPr>
          <p:nvPr/>
        </p:nvSpPr>
        <p:spPr bwMode="auto">
          <a:xfrm>
            <a:off x="4400550" y="2262188"/>
            <a:ext cx="1233488"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2200" b="1">
                <a:solidFill>
                  <a:schemeClr val="bg1"/>
                </a:solidFill>
                <a:cs typeface="Arial" panose="020B0604020202020204" pitchFamily="34" charset="0"/>
              </a:rPr>
              <a:t>CORE 1</a:t>
            </a:r>
          </a:p>
        </p:txBody>
      </p:sp>
      <p:sp>
        <p:nvSpPr>
          <p:cNvPr id="49159" name="Rectangle 35"/>
          <p:cNvSpPr>
            <a:spLocks noChangeArrowheads="1"/>
          </p:cNvSpPr>
          <p:nvPr/>
        </p:nvSpPr>
        <p:spPr bwMode="auto">
          <a:xfrm rot="5400000">
            <a:off x="2880519" y="2235994"/>
            <a:ext cx="1603375"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60" name="TextBox 36"/>
          <p:cNvSpPr txBox="1">
            <a:spLocks noChangeArrowheads="1"/>
          </p:cNvSpPr>
          <p:nvPr/>
        </p:nvSpPr>
        <p:spPr bwMode="auto">
          <a:xfrm rot="5400000">
            <a:off x="2920206" y="2275682"/>
            <a:ext cx="1531937"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chemeClr val="bg1"/>
                </a:solidFill>
                <a:cs typeface="Arial" panose="020B0604020202020204" pitchFamily="34" charset="0"/>
              </a:rPr>
              <a:t>L2 CACHE 0</a:t>
            </a:r>
          </a:p>
        </p:txBody>
      </p:sp>
      <p:sp>
        <p:nvSpPr>
          <p:cNvPr id="49161" name="Rectangle 37"/>
          <p:cNvSpPr>
            <a:spLocks noChangeArrowheads="1"/>
          </p:cNvSpPr>
          <p:nvPr/>
        </p:nvSpPr>
        <p:spPr bwMode="auto">
          <a:xfrm rot="5400000">
            <a:off x="-568325" y="3127375"/>
            <a:ext cx="4756150" cy="7175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62" name="TextBox 38"/>
          <p:cNvSpPr txBox="1">
            <a:spLocks noChangeArrowheads="1"/>
          </p:cNvSpPr>
          <p:nvPr/>
        </p:nvSpPr>
        <p:spPr bwMode="auto">
          <a:xfrm rot="5400000">
            <a:off x="246063" y="3244850"/>
            <a:ext cx="3113087"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b="1">
                <a:solidFill>
                  <a:schemeClr val="bg1"/>
                </a:solidFill>
                <a:cs typeface="Arial" panose="020B0604020202020204" pitchFamily="34" charset="0"/>
              </a:rPr>
              <a:t>SHARED L3 CACHE</a:t>
            </a:r>
          </a:p>
        </p:txBody>
      </p:sp>
      <p:sp>
        <p:nvSpPr>
          <p:cNvPr id="49163" name="Rectangle 39"/>
          <p:cNvSpPr>
            <a:spLocks noChangeArrowheads="1"/>
          </p:cNvSpPr>
          <p:nvPr/>
        </p:nvSpPr>
        <p:spPr bwMode="auto">
          <a:xfrm rot="5400000">
            <a:off x="3513138" y="3259137"/>
            <a:ext cx="4756150" cy="454025"/>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64" name="TextBox 40"/>
          <p:cNvSpPr txBox="1">
            <a:spLocks noChangeArrowheads="1"/>
          </p:cNvSpPr>
          <p:nvPr/>
        </p:nvSpPr>
        <p:spPr bwMode="auto">
          <a:xfrm rot="5400000">
            <a:off x="4415632" y="3247231"/>
            <a:ext cx="2940050"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b="1">
                <a:solidFill>
                  <a:schemeClr val="bg1"/>
                </a:solidFill>
                <a:cs typeface="Arial" panose="020B0604020202020204" pitchFamily="34" charset="0"/>
              </a:rPr>
              <a:t>DRAM INTERFACE</a:t>
            </a:r>
          </a:p>
        </p:txBody>
      </p:sp>
      <p:pic>
        <p:nvPicPr>
          <p:cNvPr id="49165" name="Picture 37" descr="samsung-dimm-bette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975" y="919163"/>
            <a:ext cx="13128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6" name="Rounded Rectangle 42"/>
          <p:cNvSpPr>
            <a:spLocks noChangeArrowheads="1"/>
          </p:cNvSpPr>
          <p:nvPr/>
        </p:nvSpPr>
        <p:spPr bwMode="auto">
          <a:xfrm rot="5400000">
            <a:off x="2004219" y="1835944"/>
            <a:ext cx="1601788"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67" name="TextBox 43"/>
          <p:cNvSpPr txBox="1">
            <a:spLocks noChangeArrowheads="1"/>
          </p:cNvSpPr>
          <p:nvPr/>
        </p:nvSpPr>
        <p:spPr bwMode="auto">
          <a:xfrm>
            <a:off x="2190750" y="2254250"/>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2200" b="1">
                <a:solidFill>
                  <a:schemeClr val="bg1"/>
                </a:solidFill>
                <a:cs typeface="Arial" panose="020B0604020202020204" pitchFamily="34" charset="0"/>
              </a:rPr>
              <a:t>CORE 0</a:t>
            </a:r>
          </a:p>
        </p:txBody>
      </p:sp>
      <p:sp>
        <p:nvSpPr>
          <p:cNvPr id="49168" name="Rounded Rectangle 44"/>
          <p:cNvSpPr>
            <a:spLocks noChangeArrowheads="1"/>
          </p:cNvSpPr>
          <p:nvPr/>
        </p:nvSpPr>
        <p:spPr bwMode="auto">
          <a:xfrm rot="5400000">
            <a:off x="2014537" y="402272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69" name="TextBox 45"/>
          <p:cNvSpPr txBox="1">
            <a:spLocks noChangeArrowheads="1"/>
          </p:cNvSpPr>
          <p:nvPr/>
        </p:nvSpPr>
        <p:spPr bwMode="auto">
          <a:xfrm>
            <a:off x="2201863" y="4440238"/>
            <a:ext cx="1235075"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2200" b="1">
                <a:solidFill>
                  <a:schemeClr val="bg1"/>
                </a:solidFill>
                <a:cs typeface="Arial" panose="020B0604020202020204" pitchFamily="34" charset="0"/>
              </a:rPr>
              <a:t>CORE 2</a:t>
            </a:r>
          </a:p>
        </p:txBody>
      </p:sp>
      <p:sp>
        <p:nvSpPr>
          <p:cNvPr id="49170" name="Rounded Rectangle 46"/>
          <p:cNvSpPr>
            <a:spLocks noChangeArrowheads="1"/>
          </p:cNvSpPr>
          <p:nvPr/>
        </p:nvSpPr>
        <p:spPr bwMode="auto">
          <a:xfrm rot="5400000">
            <a:off x="4202112" y="4017963"/>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71" name="TextBox 47"/>
          <p:cNvSpPr txBox="1">
            <a:spLocks noChangeArrowheads="1"/>
          </p:cNvSpPr>
          <p:nvPr/>
        </p:nvSpPr>
        <p:spPr bwMode="auto">
          <a:xfrm>
            <a:off x="4389438" y="4435475"/>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2200" b="1">
                <a:solidFill>
                  <a:schemeClr val="bg1"/>
                </a:solidFill>
                <a:cs typeface="Arial" panose="020B0604020202020204" pitchFamily="34" charset="0"/>
              </a:rPr>
              <a:t>CORE 3</a:t>
            </a:r>
          </a:p>
        </p:txBody>
      </p:sp>
      <p:sp>
        <p:nvSpPr>
          <p:cNvPr id="49172" name="Rectangle 48"/>
          <p:cNvSpPr>
            <a:spLocks noChangeArrowheads="1"/>
          </p:cNvSpPr>
          <p:nvPr/>
        </p:nvSpPr>
        <p:spPr bwMode="auto">
          <a:xfrm rot="5400000">
            <a:off x="3364707" y="2235994"/>
            <a:ext cx="1601787" cy="428625"/>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73" name="TextBox 49"/>
          <p:cNvSpPr txBox="1">
            <a:spLocks noChangeArrowheads="1"/>
          </p:cNvSpPr>
          <p:nvPr/>
        </p:nvSpPr>
        <p:spPr bwMode="auto">
          <a:xfrm rot="5400000">
            <a:off x="3404394" y="2266156"/>
            <a:ext cx="1530350" cy="369888"/>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chemeClr val="bg1"/>
                </a:solidFill>
                <a:cs typeface="Arial" panose="020B0604020202020204" pitchFamily="34" charset="0"/>
              </a:rPr>
              <a:t>L2 CACHE 1</a:t>
            </a:r>
          </a:p>
        </p:txBody>
      </p:sp>
      <p:sp>
        <p:nvSpPr>
          <p:cNvPr id="49174" name="Rectangle 50"/>
          <p:cNvSpPr>
            <a:spLocks noChangeArrowheads="1"/>
          </p:cNvSpPr>
          <p:nvPr/>
        </p:nvSpPr>
        <p:spPr bwMode="auto">
          <a:xfrm rot="5400000">
            <a:off x="2881313"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75" name="TextBox 51"/>
          <p:cNvSpPr txBox="1">
            <a:spLocks noChangeArrowheads="1"/>
          </p:cNvSpPr>
          <p:nvPr/>
        </p:nvSpPr>
        <p:spPr bwMode="auto">
          <a:xfrm rot="5400000">
            <a:off x="2921000"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chemeClr val="bg1"/>
                </a:solidFill>
                <a:cs typeface="Arial" panose="020B0604020202020204" pitchFamily="34" charset="0"/>
              </a:rPr>
              <a:t>L2 CACHE 2</a:t>
            </a:r>
          </a:p>
        </p:txBody>
      </p:sp>
      <p:sp>
        <p:nvSpPr>
          <p:cNvPr id="49176" name="Rectangle 52"/>
          <p:cNvSpPr>
            <a:spLocks noChangeArrowheads="1"/>
          </p:cNvSpPr>
          <p:nvPr/>
        </p:nvSpPr>
        <p:spPr bwMode="auto">
          <a:xfrm rot="5400000">
            <a:off x="3354388"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77" name="TextBox 53"/>
          <p:cNvSpPr txBox="1">
            <a:spLocks noChangeArrowheads="1"/>
          </p:cNvSpPr>
          <p:nvPr/>
        </p:nvSpPr>
        <p:spPr bwMode="auto">
          <a:xfrm rot="5400000">
            <a:off x="3394075"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chemeClr val="bg1"/>
                </a:solidFill>
                <a:cs typeface="Arial" panose="020B0604020202020204" pitchFamily="34" charset="0"/>
              </a:rPr>
              <a:t>L2 CACHE 3</a:t>
            </a:r>
          </a:p>
        </p:txBody>
      </p:sp>
      <p:sp>
        <p:nvSpPr>
          <p:cNvPr id="49178" name="Rectangle 54"/>
          <p:cNvSpPr>
            <a:spLocks noChangeArrowheads="1"/>
          </p:cNvSpPr>
          <p:nvPr/>
        </p:nvSpPr>
        <p:spPr bwMode="auto">
          <a:xfrm rot="5400000">
            <a:off x="4795837" y="2903538"/>
            <a:ext cx="354013" cy="1258888"/>
          </a:xfrm>
          <a:prstGeom prst="rect">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cxnSp>
        <p:nvCxnSpPr>
          <p:cNvPr id="49179" name="Straight Arrow Connector 48"/>
          <p:cNvCxnSpPr>
            <a:cxnSpLocks noChangeShapeType="1"/>
          </p:cNvCxnSpPr>
          <p:nvPr/>
        </p:nvCxnSpPr>
        <p:spPr bwMode="auto">
          <a:xfrm>
            <a:off x="6215063" y="3355975"/>
            <a:ext cx="420687" cy="158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49180" name="Rectangle 56"/>
          <p:cNvSpPr>
            <a:spLocks noChangeArrowheads="1"/>
          </p:cNvSpPr>
          <p:nvPr/>
        </p:nvSpPr>
        <p:spPr bwMode="auto">
          <a:xfrm rot="5400000">
            <a:off x="4894263" y="3152775"/>
            <a:ext cx="4756150" cy="6667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49181" name="TextBox 57"/>
          <p:cNvSpPr txBox="1">
            <a:spLocks noChangeArrowheads="1"/>
          </p:cNvSpPr>
          <p:nvPr/>
        </p:nvSpPr>
        <p:spPr bwMode="auto">
          <a:xfrm rot="5400000">
            <a:off x="5968206" y="3302794"/>
            <a:ext cx="2640013" cy="523875"/>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2800" b="1">
                <a:solidFill>
                  <a:schemeClr val="bg1"/>
                </a:solidFill>
                <a:cs typeface="Arial" panose="020B0604020202020204" pitchFamily="34" charset="0"/>
              </a:rPr>
              <a:t>DRAM BANKS</a:t>
            </a:r>
          </a:p>
        </p:txBody>
      </p:sp>
      <p:sp>
        <p:nvSpPr>
          <p:cNvPr id="49182" name="Rectangle 58"/>
          <p:cNvSpPr>
            <a:spLocks noChangeArrowheads="1"/>
          </p:cNvSpPr>
          <p:nvPr/>
        </p:nvSpPr>
        <p:spPr bwMode="auto">
          <a:xfrm rot="5400000">
            <a:off x="6284912" y="3028951"/>
            <a:ext cx="320675" cy="6540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1800"/>
          </a:p>
        </p:txBody>
      </p:sp>
      <p:sp>
        <p:nvSpPr>
          <p:cNvPr id="61" name="TextBox 60"/>
          <p:cNvSpPr txBox="1"/>
          <p:nvPr/>
        </p:nvSpPr>
        <p:spPr>
          <a:xfrm>
            <a:off x="4310063" y="3311525"/>
            <a:ext cx="1417637" cy="365125"/>
          </a:xfrm>
          <a:prstGeom prst="rect">
            <a:avLst/>
          </a:prstGeom>
          <a:solidFill>
            <a:srgbClr val="C0C0C0">
              <a:alpha val="51000"/>
            </a:srgbClr>
          </a:solidFill>
        </p:spPr>
        <p:txBody>
          <a:bodyPr>
            <a:spAutoFit/>
          </a:bodyPr>
          <a:lstStyle/>
          <a:p>
            <a:pPr>
              <a:defRPr/>
            </a:pPr>
            <a:r>
              <a:rPr lang="en-US" sz="1250" b="1" dirty="0">
                <a:solidFill>
                  <a:schemeClr val="bg1"/>
                </a:solidFill>
                <a:latin typeface="Arial" charset="0"/>
                <a:ea typeface="+mn-ea"/>
              </a:rPr>
              <a:t>DRAM MEMORY CONTROLLER</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1ECF168B-EAC4-4EE5-B3C2-D63F9FEBF66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21</a:t>
            </a:fld>
            <a:endParaRPr lang="en-US" altLang="zh-CN" dirty="0"/>
          </a:p>
        </p:txBody>
      </p:sp>
    </p:spTree>
    <p:extLst>
      <p:ext uri="{BB962C8B-B14F-4D97-AF65-F5344CB8AC3E}">
        <p14:creationId xmlns:p14="http://schemas.microsoft.com/office/powerpoint/2010/main" val="147245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5507" name="Rectangle 2"/>
          <p:cNvSpPr>
            <a:spLocks noGrp="1" noChangeArrowheads="1"/>
          </p:cNvSpPr>
          <p:nvPr>
            <p:ph type="title"/>
          </p:nvPr>
        </p:nvSpPr>
        <p:spPr>
          <a:xfrm>
            <a:off x="685800" y="152400"/>
            <a:ext cx="7772400" cy="1143000"/>
          </a:xfrm>
        </p:spPr>
        <p:txBody>
          <a:bodyPr/>
          <a:lstStyle/>
          <a:p>
            <a:pPr eaLnBrk="1" hangingPunct="1"/>
            <a:r>
              <a:rPr lang="en-US" altLang="zh-CN" smtClean="0"/>
              <a:t>Victim Caches</a:t>
            </a:r>
          </a:p>
        </p:txBody>
      </p:sp>
      <p:sp>
        <p:nvSpPr>
          <p:cNvPr id="405508"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05509" name="Picture 4" descr="Ch5-fig1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676400"/>
            <a:ext cx="5791200" cy="4724400"/>
          </a:xfrm>
          <a:noFill/>
        </p:spPr>
      </p:pic>
      <p:sp>
        <p:nvSpPr>
          <p:cNvPr id="8" name="Rectangle 3"/>
          <p:cNvSpPr>
            <a:spLocks noGrp="1" noChangeArrowheads="1"/>
          </p:cNvSpPr>
          <p:nvPr/>
        </p:nvSpPr>
        <p:spPr>
          <a:xfrm>
            <a:off x="386444" y="1184379"/>
            <a:ext cx="8229600" cy="62855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b="1"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05000"/>
              </a:lnSpc>
            </a:pPr>
            <a:r>
              <a:rPr lang="zh-CN" altLang="en-US" dirty="0" smtClean="0"/>
              <a:t>在</a:t>
            </a:r>
            <a:r>
              <a:rPr lang="en-US" altLang="zh-CN" dirty="0" smtClean="0"/>
              <a:t>Cache</a:t>
            </a:r>
            <a:r>
              <a:rPr lang="zh-CN" altLang="en-US" dirty="0" smtClean="0"/>
              <a:t>和</a:t>
            </a:r>
            <a:r>
              <a:rPr lang="en-US" altLang="zh-CN" dirty="0" smtClean="0"/>
              <a:t>Memory</a:t>
            </a:r>
            <a:r>
              <a:rPr lang="zh-CN" altLang="en-US" dirty="0" smtClean="0"/>
              <a:t>之间增加一个小的全相联</a:t>
            </a:r>
            <a:r>
              <a:rPr lang="en-US" altLang="zh-CN" dirty="0" smtClean="0"/>
              <a:t>Cache</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C559A6F-512B-4483-82E9-B3E1938189C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Victim Cache(2/2)</a:t>
            </a:r>
            <a:endParaRPr lang="zh-CN" altLang="en-US" smtClean="0"/>
          </a:p>
        </p:txBody>
      </p:sp>
      <p:sp>
        <p:nvSpPr>
          <p:cNvPr id="70659" name="Rectangle 3"/>
          <p:cNvSpPr>
            <a:spLocks noGrp="1" noChangeArrowheads="1"/>
          </p:cNvSpPr>
          <p:nvPr>
            <p:ph idx="1"/>
          </p:nvPr>
        </p:nvSpPr>
        <p:spPr/>
        <p:txBody>
          <a:bodyPr>
            <a:normAutofit fontScale="92500" lnSpcReduction="20000"/>
          </a:bodyPr>
          <a:lstStyle/>
          <a:p>
            <a:r>
              <a:rPr lang="zh-CN" altLang="en-US" dirty="0" smtClean="0"/>
              <a:t>基本思想</a:t>
            </a:r>
          </a:p>
          <a:p>
            <a:pPr lvl="1"/>
            <a:r>
              <a:rPr lang="zh-CN" altLang="en-US" dirty="0" smtClean="0"/>
              <a:t>通常</a:t>
            </a:r>
            <a:r>
              <a:rPr lang="en-US" altLang="zh-CN" dirty="0" smtClean="0"/>
              <a:t>Cache</a:t>
            </a:r>
            <a:r>
              <a:rPr lang="zh-CN" altLang="en-US" dirty="0" smtClean="0"/>
              <a:t>为直接映象时冲突失效率较大</a:t>
            </a:r>
          </a:p>
          <a:p>
            <a:pPr lvl="1"/>
            <a:r>
              <a:rPr lang="en-US" altLang="zh-CN" dirty="0" smtClean="0"/>
              <a:t>Victim cache</a:t>
            </a:r>
            <a:r>
              <a:rPr lang="zh-CN" altLang="en-US" dirty="0" smtClean="0"/>
              <a:t>采用全相联－失效率较低</a:t>
            </a:r>
          </a:p>
          <a:p>
            <a:pPr lvl="1"/>
            <a:r>
              <a:rPr lang="en-US" altLang="zh-CN" dirty="0" smtClean="0"/>
              <a:t>Victim cache</a:t>
            </a:r>
            <a:r>
              <a:rPr lang="zh-CN" altLang="en-US" dirty="0" smtClean="0"/>
              <a:t>存放由于（冲突）失效而被丢弃的那些块</a:t>
            </a:r>
          </a:p>
          <a:p>
            <a:pPr lvl="1"/>
            <a:r>
              <a:rPr lang="zh-CN" altLang="en-US" dirty="0" smtClean="0"/>
              <a:t>失效时，首先检查</a:t>
            </a:r>
            <a:r>
              <a:rPr lang="en-US" altLang="zh-CN" dirty="0" smtClean="0"/>
              <a:t>Victim cache</a:t>
            </a:r>
            <a:r>
              <a:rPr lang="zh-CN" altLang="en-US" dirty="0" smtClean="0"/>
              <a:t>是否有该块，如果有就将该块与</a:t>
            </a:r>
            <a:r>
              <a:rPr lang="en-US" altLang="zh-CN" dirty="0" smtClean="0"/>
              <a:t>Cache</a:t>
            </a:r>
            <a:r>
              <a:rPr lang="zh-CN" altLang="en-US" dirty="0" smtClean="0"/>
              <a:t>中相应块比较。</a:t>
            </a:r>
          </a:p>
          <a:p>
            <a:r>
              <a:rPr lang="en-US" altLang="zh-CN" dirty="0" err="1" smtClean="0"/>
              <a:t>Jouppi</a:t>
            </a:r>
            <a:r>
              <a:rPr lang="en-US" altLang="zh-CN" dirty="0" smtClean="0"/>
              <a:t> (DEC SRC)</a:t>
            </a:r>
            <a:r>
              <a:rPr lang="zh-CN" altLang="en-US" dirty="0" smtClean="0"/>
              <a:t>发现，含1到5项的</a:t>
            </a:r>
            <a:r>
              <a:rPr lang="en-US" altLang="zh-CN" dirty="0" smtClean="0"/>
              <a:t>Victim cache</a:t>
            </a:r>
            <a:r>
              <a:rPr lang="zh-CN" altLang="en-US" dirty="0" smtClean="0"/>
              <a:t>对减少失效很有效，尤其是对于那些小型的直接映象数据</a:t>
            </a:r>
            <a:r>
              <a:rPr lang="en-US" altLang="zh-CN" dirty="0" smtClean="0"/>
              <a:t>Cache 。</a:t>
            </a:r>
            <a:r>
              <a:rPr lang="zh-CN" altLang="en-US" dirty="0" smtClean="0"/>
              <a:t>测试结果，项为4的</a:t>
            </a:r>
            <a:r>
              <a:rPr lang="en-US" altLang="zh-CN" dirty="0" smtClean="0"/>
              <a:t>Victim Cache</a:t>
            </a:r>
            <a:r>
              <a:rPr lang="zh-CN" altLang="en-US" dirty="0" smtClean="0"/>
              <a:t>能使4</a:t>
            </a:r>
            <a:r>
              <a:rPr lang="en-US" altLang="zh-CN" dirty="0" smtClean="0"/>
              <a:t>KB</a:t>
            </a:r>
            <a:r>
              <a:rPr lang="zh-CN" altLang="en-US" dirty="0" smtClean="0"/>
              <a:t>直接映象数据</a:t>
            </a:r>
            <a:r>
              <a:rPr lang="en-US" altLang="zh-CN" dirty="0" smtClean="0"/>
              <a:t>Cache</a:t>
            </a:r>
            <a:r>
              <a:rPr lang="zh-CN" altLang="en-US" dirty="0" smtClean="0"/>
              <a:t>冲突失效减少20%-90%</a:t>
            </a:r>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3" name="日期占位符 2"/>
          <p:cNvSpPr>
            <a:spLocks noGrp="1"/>
          </p:cNvSpPr>
          <p:nvPr>
            <p:ph type="dt" sz="half" idx="10"/>
          </p:nvPr>
        </p:nvSpPr>
        <p:spPr/>
        <p:txBody>
          <a:bodyPr/>
          <a:lstStyle/>
          <a:p>
            <a:pPr>
              <a:defRPr/>
            </a:pPr>
            <a:fld id="{6A433439-1150-4509-BDC1-1AC1E31454A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211</a:t>
            </a:fld>
            <a:endParaRPr lang="en-US" altLang="zh-CN" dirty="0"/>
          </a:p>
        </p:txBody>
      </p:sp>
    </p:spTree>
    <p:extLst>
      <p:ext uri="{BB962C8B-B14F-4D97-AF65-F5344CB8AC3E}">
        <p14:creationId xmlns:p14="http://schemas.microsoft.com/office/powerpoint/2010/main" val="676053952"/>
      </p:ext>
    </p:extLst>
  </p:cSld>
  <p:clrMapOvr>
    <a:masterClrMapping/>
  </p:clrMapOvr>
  <p:transition spd="slow"/>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6531" name="Rectangle 2"/>
          <p:cNvSpPr>
            <a:spLocks noGrp="1" noChangeArrowheads="1"/>
          </p:cNvSpPr>
          <p:nvPr>
            <p:ph type="title"/>
          </p:nvPr>
        </p:nvSpPr>
        <p:spPr>
          <a:xfrm>
            <a:off x="609600" y="0"/>
            <a:ext cx="7772400" cy="1143000"/>
          </a:xfrm>
        </p:spPr>
        <p:txBody>
          <a:bodyPr/>
          <a:lstStyle/>
          <a:p>
            <a:pPr eaLnBrk="1" hangingPunct="1"/>
            <a:r>
              <a:rPr lang="en-US" altLang="zh-CN" smtClean="0"/>
              <a:t>Write Merging</a:t>
            </a:r>
          </a:p>
        </p:txBody>
      </p:sp>
      <p:sp>
        <p:nvSpPr>
          <p:cNvPr id="406532"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6533" name="Rectangle 4"/>
          <p:cNvSpPr>
            <a:spLocks noChangeArrowheads="1"/>
          </p:cNvSpPr>
          <p:nvPr/>
        </p:nvSpPr>
        <p:spPr bwMode="auto">
          <a:xfrm>
            <a:off x="2819400" y="1676400"/>
            <a:ext cx="48768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34" name="Line 5"/>
          <p:cNvSpPr>
            <a:spLocks noChangeShapeType="1"/>
          </p:cNvSpPr>
          <p:nvPr/>
        </p:nvSpPr>
        <p:spPr bwMode="auto">
          <a:xfrm>
            <a:off x="2819400" y="2743200"/>
            <a:ext cx="487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35" name="Line 6"/>
          <p:cNvSpPr>
            <a:spLocks noChangeShapeType="1"/>
          </p:cNvSpPr>
          <p:nvPr/>
        </p:nvSpPr>
        <p:spPr bwMode="auto">
          <a:xfrm>
            <a:off x="2819400" y="2209800"/>
            <a:ext cx="487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36" name="Line 7"/>
          <p:cNvSpPr>
            <a:spLocks noChangeShapeType="1"/>
          </p:cNvSpPr>
          <p:nvPr/>
        </p:nvSpPr>
        <p:spPr bwMode="auto">
          <a:xfrm>
            <a:off x="2819400" y="3200400"/>
            <a:ext cx="487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37" name="Rectangle 8"/>
          <p:cNvSpPr>
            <a:spLocks noChangeArrowheads="1"/>
          </p:cNvSpPr>
          <p:nvPr/>
        </p:nvSpPr>
        <p:spPr bwMode="auto">
          <a:xfrm>
            <a:off x="1371600" y="1676400"/>
            <a:ext cx="8382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38" name="Line 9"/>
          <p:cNvSpPr>
            <a:spLocks noChangeShapeType="1"/>
          </p:cNvSpPr>
          <p:nvPr/>
        </p:nvSpPr>
        <p:spPr bwMode="auto">
          <a:xfrm>
            <a:off x="1371600" y="2743200"/>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39" name="Line 10"/>
          <p:cNvSpPr>
            <a:spLocks noChangeShapeType="1"/>
          </p:cNvSpPr>
          <p:nvPr/>
        </p:nvSpPr>
        <p:spPr bwMode="auto">
          <a:xfrm>
            <a:off x="1371600" y="2209800"/>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0" name="Line 11"/>
          <p:cNvSpPr>
            <a:spLocks noChangeShapeType="1"/>
          </p:cNvSpPr>
          <p:nvPr/>
        </p:nvSpPr>
        <p:spPr bwMode="auto">
          <a:xfrm>
            <a:off x="1371600" y="3200400"/>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1" name="Line 12"/>
          <p:cNvSpPr>
            <a:spLocks noChangeShapeType="1"/>
          </p:cNvSpPr>
          <p:nvPr/>
        </p:nvSpPr>
        <p:spPr bwMode="auto">
          <a:xfrm>
            <a:off x="52578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2" name="Line 13"/>
          <p:cNvSpPr>
            <a:spLocks noChangeShapeType="1"/>
          </p:cNvSpPr>
          <p:nvPr/>
        </p:nvSpPr>
        <p:spPr bwMode="auto">
          <a:xfrm>
            <a:off x="39624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3" name="Line 14"/>
          <p:cNvSpPr>
            <a:spLocks noChangeShapeType="1"/>
          </p:cNvSpPr>
          <p:nvPr/>
        </p:nvSpPr>
        <p:spPr bwMode="auto">
          <a:xfrm>
            <a:off x="64008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4" name="Line 15"/>
          <p:cNvSpPr>
            <a:spLocks noChangeShapeType="1"/>
          </p:cNvSpPr>
          <p:nvPr/>
        </p:nvSpPr>
        <p:spPr bwMode="auto">
          <a:xfrm>
            <a:off x="66294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5" name="Line 16"/>
          <p:cNvSpPr>
            <a:spLocks noChangeShapeType="1"/>
          </p:cNvSpPr>
          <p:nvPr/>
        </p:nvSpPr>
        <p:spPr bwMode="auto">
          <a:xfrm>
            <a:off x="54864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6" name="Line 17"/>
          <p:cNvSpPr>
            <a:spLocks noChangeShapeType="1"/>
          </p:cNvSpPr>
          <p:nvPr/>
        </p:nvSpPr>
        <p:spPr bwMode="auto">
          <a:xfrm>
            <a:off x="41910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7" name="Line 18"/>
          <p:cNvSpPr>
            <a:spLocks noChangeShapeType="1"/>
          </p:cNvSpPr>
          <p:nvPr/>
        </p:nvSpPr>
        <p:spPr bwMode="auto">
          <a:xfrm>
            <a:off x="3048000" y="16764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48" name="Text Box 19"/>
          <p:cNvSpPr txBox="1">
            <a:spLocks noChangeArrowheads="1"/>
          </p:cNvSpPr>
          <p:nvPr/>
        </p:nvSpPr>
        <p:spPr bwMode="auto">
          <a:xfrm>
            <a:off x="990600" y="1219200"/>
            <a:ext cx="708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Write address         V                 V                    V                 V</a:t>
            </a:r>
          </a:p>
        </p:txBody>
      </p:sp>
      <p:sp>
        <p:nvSpPr>
          <p:cNvPr id="406549" name="Text Box 20"/>
          <p:cNvSpPr txBox="1">
            <a:spLocks noChangeArrowheads="1"/>
          </p:cNvSpPr>
          <p:nvPr/>
        </p:nvSpPr>
        <p:spPr bwMode="auto">
          <a:xfrm>
            <a:off x="1447800" y="1752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100</a:t>
            </a:r>
          </a:p>
        </p:txBody>
      </p:sp>
      <p:sp>
        <p:nvSpPr>
          <p:cNvPr id="406550" name="Rectangle 21"/>
          <p:cNvSpPr>
            <a:spLocks noChangeArrowheads="1"/>
          </p:cNvSpPr>
          <p:nvPr/>
        </p:nvSpPr>
        <p:spPr bwMode="auto">
          <a:xfrm>
            <a:off x="2819400" y="4495800"/>
            <a:ext cx="48768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51" name="Line 22"/>
          <p:cNvSpPr>
            <a:spLocks noChangeShapeType="1"/>
          </p:cNvSpPr>
          <p:nvPr/>
        </p:nvSpPr>
        <p:spPr bwMode="auto">
          <a:xfrm>
            <a:off x="2819400" y="5562600"/>
            <a:ext cx="487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2" name="Line 23"/>
          <p:cNvSpPr>
            <a:spLocks noChangeShapeType="1"/>
          </p:cNvSpPr>
          <p:nvPr/>
        </p:nvSpPr>
        <p:spPr bwMode="auto">
          <a:xfrm>
            <a:off x="2819400" y="5029200"/>
            <a:ext cx="487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3" name="Line 24"/>
          <p:cNvSpPr>
            <a:spLocks noChangeShapeType="1"/>
          </p:cNvSpPr>
          <p:nvPr/>
        </p:nvSpPr>
        <p:spPr bwMode="auto">
          <a:xfrm>
            <a:off x="2819400" y="6019800"/>
            <a:ext cx="487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4" name="Rectangle 25"/>
          <p:cNvSpPr>
            <a:spLocks noChangeArrowheads="1"/>
          </p:cNvSpPr>
          <p:nvPr/>
        </p:nvSpPr>
        <p:spPr bwMode="auto">
          <a:xfrm>
            <a:off x="1371600" y="4495800"/>
            <a:ext cx="8382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55" name="Line 26"/>
          <p:cNvSpPr>
            <a:spLocks noChangeShapeType="1"/>
          </p:cNvSpPr>
          <p:nvPr/>
        </p:nvSpPr>
        <p:spPr bwMode="auto">
          <a:xfrm>
            <a:off x="1371600" y="5562600"/>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6" name="Line 27"/>
          <p:cNvSpPr>
            <a:spLocks noChangeShapeType="1"/>
          </p:cNvSpPr>
          <p:nvPr/>
        </p:nvSpPr>
        <p:spPr bwMode="auto">
          <a:xfrm>
            <a:off x="1371600" y="5029200"/>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7" name="Line 28"/>
          <p:cNvSpPr>
            <a:spLocks noChangeShapeType="1"/>
          </p:cNvSpPr>
          <p:nvPr/>
        </p:nvSpPr>
        <p:spPr bwMode="auto">
          <a:xfrm>
            <a:off x="1371600" y="6019800"/>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8" name="Line 29"/>
          <p:cNvSpPr>
            <a:spLocks noChangeShapeType="1"/>
          </p:cNvSpPr>
          <p:nvPr/>
        </p:nvSpPr>
        <p:spPr bwMode="auto">
          <a:xfrm>
            <a:off x="52578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59" name="Line 30"/>
          <p:cNvSpPr>
            <a:spLocks noChangeShapeType="1"/>
          </p:cNvSpPr>
          <p:nvPr/>
        </p:nvSpPr>
        <p:spPr bwMode="auto">
          <a:xfrm>
            <a:off x="39624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60" name="Line 31"/>
          <p:cNvSpPr>
            <a:spLocks noChangeShapeType="1"/>
          </p:cNvSpPr>
          <p:nvPr/>
        </p:nvSpPr>
        <p:spPr bwMode="auto">
          <a:xfrm>
            <a:off x="64008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61" name="Line 32"/>
          <p:cNvSpPr>
            <a:spLocks noChangeShapeType="1"/>
          </p:cNvSpPr>
          <p:nvPr/>
        </p:nvSpPr>
        <p:spPr bwMode="auto">
          <a:xfrm>
            <a:off x="66294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62" name="Line 33"/>
          <p:cNvSpPr>
            <a:spLocks noChangeShapeType="1"/>
          </p:cNvSpPr>
          <p:nvPr/>
        </p:nvSpPr>
        <p:spPr bwMode="auto">
          <a:xfrm>
            <a:off x="54864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63" name="Line 34"/>
          <p:cNvSpPr>
            <a:spLocks noChangeShapeType="1"/>
          </p:cNvSpPr>
          <p:nvPr/>
        </p:nvSpPr>
        <p:spPr bwMode="auto">
          <a:xfrm>
            <a:off x="41910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64" name="Line 35"/>
          <p:cNvSpPr>
            <a:spLocks noChangeShapeType="1"/>
          </p:cNvSpPr>
          <p:nvPr/>
        </p:nvSpPr>
        <p:spPr bwMode="auto">
          <a:xfrm>
            <a:off x="3048000" y="44958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65" name="Text Box 36"/>
          <p:cNvSpPr txBox="1">
            <a:spLocks noChangeArrowheads="1"/>
          </p:cNvSpPr>
          <p:nvPr/>
        </p:nvSpPr>
        <p:spPr bwMode="auto">
          <a:xfrm>
            <a:off x="990600" y="4038600"/>
            <a:ext cx="708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Write address         V                 V                    V                 V</a:t>
            </a:r>
          </a:p>
        </p:txBody>
      </p:sp>
      <p:sp>
        <p:nvSpPr>
          <p:cNvPr id="406566" name="Text Box 37"/>
          <p:cNvSpPr txBox="1">
            <a:spLocks noChangeArrowheads="1"/>
          </p:cNvSpPr>
          <p:nvPr/>
        </p:nvSpPr>
        <p:spPr bwMode="auto">
          <a:xfrm>
            <a:off x="1447800" y="22860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104</a:t>
            </a:r>
          </a:p>
        </p:txBody>
      </p:sp>
      <p:sp>
        <p:nvSpPr>
          <p:cNvPr id="406567" name="Text Box 38"/>
          <p:cNvSpPr txBox="1">
            <a:spLocks noChangeArrowheads="1"/>
          </p:cNvSpPr>
          <p:nvPr/>
        </p:nvSpPr>
        <p:spPr bwMode="auto">
          <a:xfrm>
            <a:off x="1447800" y="2743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108</a:t>
            </a:r>
          </a:p>
        </p:txBody>
      </p:sp>
      <p:sp>
        <p:nvSpPr>
          <p:cNvPr id="406568" name="Text Box 39"/>
          <p:cNvSpPr txBox="1">
            <a:spLocks noChangeArrowheads="1"/>
          </p:cNvSpPr>
          <p:nvPr/>
        </p:nvSpPr>
        <p:spPr bwMode="auto">
          <a:xfrm>
            <a:off x="1447800" y="3276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112</a:t>
            </a:r>
          </a:p>
        </p:txBody>
      </p:sp>
      <p:sp>
        <p:nvSpPr>
          <p:cNvPr id="406569" name="Rectangle 40"/>
          <p:cNvSpPr>
            <a:spLocks noChangeArrowheads="1"/>
          </p:cNvSpPr>
          <p:nvPr/>
        </p:nvSpPr>
        <p:spPr bwMode="auto">
          <a:xfrm>
            <a:off x="3048000" y="1676400"/>
            <a:ext cx="9144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0" name="Rectangle 41"/>
          <p:cNvSpPr>
            <a:spLocks noChangeArrowheads="1"/>
          </p:cNvSpPr>
          <p:nvPr/>
        </p:nvSpPr>
        <p:spPr bwMode="auto">
          <a:xfrm>
            <a:off x="3048000" y="2209800"/>
            <a:ext cx="9144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1" name="Rectangle 42"/>
          <p:cNvSpPr>
            <a:spLocks noChangeArrowheads="1"/>
          </p:cNvSpPr>
          <p:nvPr/>
        </p:nvSpPr>
        <p:spPr bwMode="auto">
          <a:xfrm>
            <a:off x="3048000" y="2743200"/>
            <a:ext cx="914400" cy="4572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2" name="Rectangle 43"/>
          <p:cNvSpPr>
            <a:spLocks noChangeArrowheads="1"/>
          </p:cNvSpPr>
          <p:nvPr/>
        </p:nvSpPr>
        <p:spPr bwMode="auto">
          <a:xfrm>
            <a:off x="3048000" y="3200400"/>
            <a:ext cx="9144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3" name="Rectangle 44"/>
          <p:cNvSpPr>
            <a:spLocks noChangeArrowheads="1"/>
          </p:cNvSpPr>
          <p:nvPr/>
        </p:nvSpPr>
        <p:spPr bwMode="auto">
          <a:xfrm>
            <a:off x="3048000" y="4495800"/>
            <a:ext cx="9144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4" name="Rectangle 45"/>
          <p:cNvSpPr>
            <a:spLocks noChangeArrowheads="1"/>
          </p:cNvSpPr>
          <p:nvPr/>
        </p:nvSpPr>
        <p:spPr bwMode="auto">
          <a:xfrm>
            <a:off x="4191000" y="4495800"/>
            <a:ext cx="10668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5" name="Rectangle 46"/>
          <p:cNvSpPr>
            <a:spLocks noChangeArrowheads="1"/>
          </p:cNvSpPr>
          <p:nvPr/>
        </p:nvSpPr>
        <p:spPr bwMode="auto">
          <a:xfrm>
            <a:off x="5486400" y="4495800"/>
            <a:ext cx="9144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6" name="Rectangle 47"/>
          <p:cNvSpPr>
            <a:spLocks noChangeArrowheads="1"/>
          </p:cNvSpPr>
          <p:nvPr/>
        </p:nvSpPr>
        <p:spPr bwMode="auto">
          <a:xfrm>
            <a:off x="6629400" y="4495800"/>
            <a:ext cx="1066800" cy="5334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6577" name="Text Box 48"/>
          <p:cNvSpPr txBox="1">
            <a:spLocks noChangeArrowheads="1"/>
          </p:cNvSpPr>
          <p:nvPr/>
        </p:nvSpPr>
        <p:spPr bwMode="auto">
          <a:xfrm>
            <a:off x="1524000" y="45720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100</a:t>
            </a:r>
          </a:p>
        </p:txBody>
      </p:sp>
      <p:sp>
        <p:nvSpPr>
          <p:cNvPr id="406578" name="Text Box 49"/>
          <p:cNvSpPr txBox="1">
            <a:spLocks noChangeArrowheads="1"/>
          </p:cNvSpPr>
          <p:nvPr/>
        </p:nvSpPr>
        <p:spPr bwMode="auto">
          <a:xfrm>
            <a:off x="2743200" y="1676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79" name="Text Box 50"/>
          <p:cNvSpPr txBox="1">
            <a:spLocks noChangeArrowheads="1"/>
          </p:cNvSpPr>
          <p:nvPr/>
        </p:nvSpPr>
        <p:spPr bwMode="auto">
          <a:xfrm>
            <a:off x="2743200" y="228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0" name="Text Box 51"/>
          <p:cNvSpPr txBox="1">
            <a:spLocks noChangeArrowheads="1"/>
          </p:cNvSpPr>
          <p:nvPr/>
        </p:nvSpPr>
        <p:spPr bwMode="auto">
          <a:xfrm>
            <a:off x="2743200" y="27432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1" name="Text Box 52"/>
          <p:cNvSpPr txBox="1">
            <a:spLocks noChangeArrowheads="1"/>
          </p:cNvSpPr>
          <p:nvPr/>
        </p:nvSpPr>
        <p:spPr bwMode="auto">
          <a:xfrm>
            <a:off x="2743200" y="3200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2" name="Text Box 53"/>
          <p:cNvSpPr txBox="1">
            <a:spLocks noChangeArrowheads="1"/>
          </p:cNvSpPr>
          <p:nvPr/>
        </p:nvSpPr>
        <p:spPr bwMode="auto">
          <a:xfrm>
            <a:off x="2819400" y="1676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endParaRPr lang="zh-CN" altLang="zh-CN" b="0">
              <a:solidFill>
                <a:srgbClr val="000000"/>
              </a:solidFill>
              <a:latin typeface="Times New Roman" pitchFamily="18" charset="0"/>
              <a:ea typeface="宋体" pitchFamily="2" charset="-122"/>
            </a:endParaRPr>
          </a:p>
        </p:txBody>
      </p:sp>
      <p:sp>
        <p:nvSpPr>
          <p:cNvPr id="406583" name="Text Box 54"/>
          <p:cNvSpPr txBox="1">
            <a:spLocks noChangeArrowheads="1"/>
          </p:cNvSpPr>
          <p:nvPr/>
        </p:nvSpPr>
        <p:spPr bwMode="auto">
          <a:xfrm>
            <a:off x="2743200" y="4572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endParaRPr lang="zh-CN" altLang="zh-CN" b="0">
              <a:solidFill>
                <a:srgbClr val="000000"/>
              </a:solidFill>
              <a:latin typeface="Times New Roman" pitchFamily="18" charset="0"/>
              <a:ea typeface="宋体" pitchFamily="2" charset="-122"/>
            </a:endParaRPr>
          </a:p>
        </p:txBody>
      </p:sp>
      <p:sp>
        <p:nvSpPr>
          <p:cNvPr id="406584" name="Text Box 55"/>
          <p:cNvSpPr txBox="1">
            <a:spLocks noChangeArrowheads="1"/>
          </p:cNvSpPr>
          <p:nvPr/>
        </p:nvSpPr>
        <p:spPr bwMode="auto">
          <a:xfrm>
            <a:off x="2819400" y="4572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5" name="Text Box 56"/>
          <p:cNvSpPr txBox="1">
            <a:spLocks noChangeArrowheads="1"/>
          </p:cNvSpPr>
          <p:nvPr/>
        </p:nvSpPr>
        <p:spPr bwMode="auto">
          <a:xfrm>
            <a:off x="3962400" y="4572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6" name="Text Box 57"/>
          <p:cNvSpPr txBox="1">
            <a:spLocks noChangeArrowheads="1"/>
          </p:cNvSpPr>
          <p:nvPr/>
        </p:nvSpPr>
        <p:spPr bwMode="auto">
          <a:xfrm>
            <a:off x="5257800" y="4572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7" name="Text Box 58"/>
          <p:cNvSpPr txBox="1">
            <a:spLocks noChangeArrowheads="1"/>
          </p:cNvSpPr>
          <p:nvPr/>
        </p:nvSpPr>
        <p:spPr bwMode="auto">
          <a:xfrm>
            <a:off x="6400800" y="4572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1</a:t>
            </a:r>
          </a:p>
        </p:txBody>
      </p:sp>
      <p:sp>
        <p:nvSpPr>
          <p:cNvPr id="406588" name="Text Box 59"/>
          <p:cNvSpPr txBox="1">
            <a:spLocks noChangeArrowheads="1"/>
          </p:cNvSpPr>
          <p:nvPr/>
        </p:nvSpPr>
        <p:spPr bwMode="auto">
          <a:xfrm>
            <a:off x="3962400" y="1752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89" name="Text Box 60"/>
          <p:cNvSpPr txBox="1">
            <a:spLocks noChangeArrowheads="1"/>
          </p:cNvSpPr>
          <p:nvPr/>
        </p:nvSpPr>
        <p:spPr bwMode="auto">
          <a:xfrm>
            <a:off x="5257800" y="1752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0" name="Text Box 61"/>
          <p:cNvSpPr txBox="1">
            <a:spLocks noChangeArrowheads="1"/>
          </p:cNvSpPr>
          <p:nvPr/>
        </p:nvSpPr>
        <p:spPr bwMode="auto">
          <a:xfrm>
            <a:off x="6400800" y="1752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1" name="Text Box 62"/>
          <p:cNvSpPr txBox="1">
            <a:spLocks noChangeArrowheads="1"/>
          </p:cNvSpPr>
          <p:nvPr/>
        </p:nvSpPr>
        <p:spPr bwMode="auto">
          <a:xfrm>
            <a:off x="3962400" y="228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2" name="Text Box 63"/>
          <p:cNvSpPr txBox="1">
            <a:spLocks noChangeArrowheads="1"/>
          </p:cNvSpPr>
          <p:nvPr/>
        </p:nvSpPr>
        <p:spPr bwMode="auto">
          <a:xfrm>
            <a:off x="3962400" y="2819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3" name="Text Box 64"/>
          <p:cNvSpPr txBox="1">
            <a:spLocks noChangeArrowheads="1"/>
          </p:cNvSpPr>
          <p:nvPr/>
        </p:nvSpPr>
        <p:spPr bwMode="auto">
          <a:xfrm>
            <a:off x="3962400" y="3276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4" name="Text Box 65"/>
          <p:cNvSpPr txBox="1">
            <a:spLocks noChangeArrowheads="1"/>
          </p:cNvSpPr>
          <p:nvPr/>
        </p:nvSpPr>
        <p:spPr bwMode="auto">
          <a:xfrm>
            <a:off x="5257800" y="228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5" name="Text Box 66"/>
          <p:cNvSpPr txBox="1">
            <a:spLocks noChangeArrowheads="1"/>
          </p:cNvSpPr>
          <p:nvPr/>
        </p:nvSpPr>
        <p:spPr bwMode="auto">
          <a:xfrm>
            <a:off x="6400800" y="228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6" name="Text Box 67"/>
          <p:cNvSpPr txBox="1">
            <a:spLocks noChangeArrowheads="1"/>
          </p:cNvSpPr>
          <p:nvPr/>
        </p:nvSpPr>
        <p:spPr bwMode="auto">
          <a:xfrm>
            <a:off x="5257800" y="2819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7" name="Text Box 68"/>
          <p:cNvSpPr txBox="1">
            <a:spLocks noChangeArrowheads="1"/>
          </p:cNvSpPr>
          <p:nvPr/>
        </p:nvSpPr>
        <p:spPr bwMode="auto">
          <a:xfrm>
            <a:off x="5257800" y="3276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8" name="Text Box 69"/>
          <p:cNvSpPr txBox="1">
            <a:spLocks noChangeArrowheads="1"/>
          </p:cNvSpPr>
          <p:nvPr/>
        </p:nvSpPr>
        <p:spPr bwMode="auto">
          <a:xfrm>
            <a:off x="6400800" y="2819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599" name="Text Box 70"/>
          <p:cNvSpPr txBox="1">
            <a:spLocks noChangeArrowheads="1"/>
          </p:cNvSpPr>
          <p:nvPr/>
        </p:nvSpPr>
        <p:spPr bwMode="auto">
          <a:xfrm>
            <a:off x="6400800" y="3276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0" name="Text Box 71"/>
          <p:cNvSpPr txBox="1">
            <a:spLocks noChangeArrowheads="1"/>
          </p:cNvSpPr>
          <p:nvPr/>
        </p:nvSpPr>
        <p:spPr bwMode="auto">
          <a:xfrm>
            <a:off x="2819400" y="5105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1" name="Text Box 72"/>
          <p:cNvSpPr txBox="1">
            <a:spLocks noChangeArrowheads="1"/>
          </p:cNvSpPr>
          <p:nvPr/>
        </p:nvSpPr>
        <p:spPr bwMode="auto">
          <a:xfrm>
            <a:off x="3962400" y="5105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2" name="Text Box 73"/>
          <p:cNvSpPr txBox="1">
            <a:spLocks noChangeArrowheads="1"/>
          </p:cNvSpPr>
          <p:nvPr/>
        </p:nvSpPr>
        <p:spPr bwMode="auto">
          <a:xfrm>
            <a:off x="5257800" y="5105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3" name="Text Box 74"/>
          <p:cNvSpPr txBox="1">
            <a:spLocks noChangeArrowheads="1"/>
          </p:cNvSpPr>
          <p:nvPr/>
        </p:nvSpPr>
        <p:spPr bwMode="auto">
          <a:xfrm>
            <a:off x="6400800" y="5105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4" name="Text Box 75"/>
          <p:cNvSpPr txBox="1">
            <a:spLocks noChangeArrowheads="1"/>
          </p:cNvSpPr>
          <p:nvPr/>
        </p:nvSpPr>
        <p:spPr bwMode="auto">
          <a:xfrm>
            <a:off x="2819400" y="56388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5" name="Text Box 76"/>
          <p:cNvSpPr txBox="1">
            <a:spLocks noChangeArrowheads="1"/>
          </p:cNvSpPr>
          <p:nvPr/>
        </p:nvSpPr>
        <p:spPr bwMode="auto">
          <a:xfrm>
            <a:off x="3962400" y="56388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6" name="Text Box 77"/>
          <p:cNvSpPr txBox="1">
            <a:spLocks noChangeArrowheads="1"/>
          </p:cNvSpPr>
          <p:nvPr/>
        </p:nvSpPr>
        <p:spPr bwMode="auto">
          <a:xfrm>
            <a:off x="5257800" y="56388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7" name="Text Box 78"/>
          <p:cNvSpPr txBox="1">
            <a:spLocks noChangeArrowheads="1"/>
          </p:cNvSpPr>
          <p:nvPr/>
        </p:nvSpPr>
        <p:spPr bwMode="auto">
          <a:xfrm>
            <a:off x="6400800" y="56388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8" name="Text Box 79"/>
          <p:cNvSpPr txBox="1">
            <a:spLocks noChangeArrowheads="1"/>
          </p:cNvSpPr>
          <p:nvPr/>
        </p:nvSpPr>
        <p:spPr bwMode="auto">
          <a:xfrm>
            <a:off x="2819400" y="609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09" name="Text Box 80"/>
          <p:cNvSpPr txBox="1">
            <a:spLocks noChangeArrowheads="1"/>
          </p:cNvSpPr>
          <p:nvPr/>
        </p:nvSpPr>
        <p:spPr bwMode="auto">
          <a:xfrm>
            <a:off x="3962400" y="609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10" name="Text Box 81"/>
          <p:cNvSpPr txBox="1">
            <a:spLocks noChangeArrowheads="1"/>
          </p:cNvSpPr>
          <p:nvPr/>
        </p:nvSpPr>
        <p:spPr bwMode="auto">
          <a:xfrm>
            <a:off x="5257800" y="609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406611" name="Text Box 82"/>
          <p:cNvSpPr txBox="1">
            <a:spLocks noChangeArrowheads="1"/>
          </p:cNvSpPr>
          <p:nvPr/>
        </p:nvSpPr>
        <p:spPr bwMode="auto">
          <a:xfrm>
            <a:off x="6400800" y="6096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b="0">
                <a:solidFill>
                  <a:srgbClr val="000000"/>
                </a:solidFill>
                <a:latin typeface="Times New Roman" pitchFamily="18" charset="0"/>
                <a:ea typeface="宋体" pitchFamily="2" charset="-122"/>
              </a:rPr>
              <a:t>0</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7900061A-CA6F-4D05-B770-5F659256262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212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7555" name="Rectangle 2"/>
          <p:cNvSpPr>
            <a:spLocks noGrp="1" noChangeArrowheads="1"/>
          </p:cNvSpPr>
          <p:nvPr>
            <p:ph type="title"/>
          </p:nvPr>
        </p:nvSpPr>
        <p:spPr>
          <a:xfrm>
            <a:off x="533400" y="0"/>
            <a:ext cx="7772400" cy="1143000"/>
          </a:xfrm>
        </p:spPr>
        <p:txBody>
          <a:bodyPr/>
          <a:lstStyle/>
          <a:p>
            <a:pPr eaLnBrk="1" hangingPunct="1"/>
            <a:r>
              <a:rPr lang="en-US" altLang="zh-CN" smtClean="0"/>
              <a:t>  Sub-block Placement</a:t>
            </a:r>
          </a:p>
        </p:txBody>
      </p:sp>
      <p:sp>
        <p:nvSpPr>
          <p:cNvPr id="407556" name="Rectangle 3"/>
          <p:cNvSpPr>
            <a:spLocks noGrp="1" noChangeArrowheads="1"/>
          </p:cNvSpPr>
          <p:nvPr>
            <p:ph type="body" idx="1"/>
          </p:nvPr>
        </p:nvSpPr>
        <p:spPr>
          <a:xfrm>
            <a:off x="685800" y="1143000"/>
            <a:ext cx="7772400" cy="1828800"/>
          </a:xfrm>
        </p:spPr>
        <p:txBody>
          <a:bodyPr/>
          <a:lstStyle/>
          <a:p>
            <a:pPr eaLnBrk="1" hangingPunct="1"/>
            <a:r>
              <a:rPr lang="en-US" altLang="zh-CN" smtClean="0"/>
              <a:t>Don’t have to load full block on a miss</a:t>
            </a:r>
          </a:p>
          <a:p>
            <a:pPr eaLnBrk="1" hangingPunct="1"/>
            <a:r>
              <a:rPr lang="en-US" altLang="zh-CN" u="sng" smtClean="0"/>
              <a:t>Valid bits</a:t>
            </a:r>
            <a:r>
              <a:rPr lang="en-US" altLang="zh-CN" smtClean="0"/>
              <a:t> per </a:t>
            </a:r>
            <a:r>
              <a:rPr lang="en-US" altLang="zh-CN" u="sng" smtClean="0"/>
              <a:t>subblock</a:t>
            </a:r>
            <a:r>
              <a:rPr lang="en-US" altLang="zh-CN" smtClean="0"/>
              <a:t> indicate valid data</a:t>
            </a:r>
          </a:p>
          <a:p>
            <a:pPr eaLnBrk="1" hangingPunct="1"/>
            <a:endParaRPr lang="en-US" altLang="zh-CN" smtClean="0"/>
          </a:p>
        </p:txBody>
      </p:sp>
      <p:sp>
        <p:nvSpPr>
          <p:cNvPr id="407557"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7558" name="Rectangle 5"/>
          <p:cNvSpPr>
            <a:spLocks noChangeArrowheads="1"/>
          </p:cNvSpPr>
          <p:nvPr/>
        </p:nvSpPr>
        <p:spPr bwMode="auto">
          <a:xfrm>
            <a:off x="1371600" y="3886200"/>
            <a:ext cx="7620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7559" name="Line 6"/>
          <p:cNvSpPr>
            <a:spLocks noChangeShapeType="1"/>
          </p:cNvSpPr>
          <p:nvPr/>
        </p:nvSpPr>
        <p:spPr bwMode="auto">
          <a:xfrm>
            <a:off x="1371600" y="4648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0" name="Line 7"/>
          <p:cNvSpPr>
            <a:spLocks noChangeShapeType="1"/>
          </p:cNvSpPr>
          <p:nvPr/>
        </p:nvSpPr>
        <p:spPr bwMode="auto">
          <a:xfrm>
            <a:off x="1371600" y="4267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1" name="Line 8"/>
          <p:cNvSpPr>
            <a:spLocks noChangeShapeType="1"/>
          </p:cNvSpPr>
          <p:nvPr/>
        </p:nvSpPr>
        <p:spPr bwMode="auto">
          <a:xfrm>
            <a:off x="1371600" y="5029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2" name="Rectangle 9"/>
          <p:cNvSpPr>
            <a:spLocks noChangeArrowheads="1"/>
          </p:cNvSpPr>
          <p:nvPr/>
        </p:nvSpPr>
        <p:spPr bwMode="auto">
          <a:xfrm>
            <a:off x="2819400" y="3886200"/>
            <a:ext cx="5410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07563" name="Line 10"/>
          <p:cNvSpPr>
            <a:spLocks noChangeShapeType="1"/>
          </p:cNvSpPr>
          <p:nvPr/>
        </p:nvSpPr>
        <p:spPr bwMode="auto">
          <a:xfrm>
            <a:off x="2819400" y="4648200"/>
            <a:ext cx="541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4" name="Line 11"/>
          <p:cNvSpPr>
            <a:spLocks noChangeShapeType="1"/>
          </p:cNvSpPr>
          <p:nvPr/>
        </p:nvSpPr>
        <p:spPr bwMode="auto">
          <a:xfrm>
            <a:off x="2819400" y="4267200"/>
            <a:ext cx="541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5" name="Line 12"/>
          <p:cNvSpPr>
            <a:spLocks noChangeShapeType="1"/>
          </p:cNvSpPr>
          <p:nvPr/>
        </p:nvSpPr>
        <p:spPr bwMode="auto">
          <a:xfrm>
            <a:off x="2819400" y="5029200"/>
            <a:ext cx="541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6" name="Line 13"/>
          <p:cNvSpPr>
            <a:spLocks noChangeShapeType="1"/>
          </p:cNvSpPr>
          <p:nvPr/>
        </p:nvSpPr>
        <p:spPr bwMode="auto">
          <a:xfrm>
            <a:off x="55626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7" name="Line 14"/>
          <p:cNvSpPr>
            <a:spLocks noChangeShapeType="1"/>
          </p:cNvSpPr>
          <p:nvPr/>
        </p:nvSpPr>
        <p:spPr bwMode="auto">
          <a:xfrm>
            <a:off x="41910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8" name="Line 15"/>
          <p:cNvSpPr>
            <a:spLocks noChangeShapeType="1"/>
          </p:cNvSpPr>
          <p:nvPr/>
        </p:nvSpPr>
        <p:spPr bwMode="auto">
          <a:xfrm>
            <a:off x="69342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69" name="Line 16"/>
          <p:cNvSpPr>
            <a:spLocks noChangeShapeType="1"/>
          </p:cNvSpPr>
          <p:nvPr/>
        </p:nvSpPr>
        <p:spPr bwMode="auto">
          <a:xfrm>
            <a:off x="30480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70" name="Line 17"/>
          <p:cNvSpPr>
            <a:spLocks noChangeShapeType="1"/>
          </p:cNvSpPr>
          <p:nvPr/>
        </p:nvSpPr>
        <p:spPr bwMode="auto">
          <a:xfrm>
            <a:off x="44196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71" name="Line 18"/>
          <p:cNvSpPr>
            <a:spLocks noChangeShapeType="1"/>
          </p:cNvSpPr>
          <p:nvPr/>
        </p:nvSpPr>
        <p:spPr bwMode="auto">
          <a:xfrm>
            <a:off x="57912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72" name="Line 19"/>
          <p:cNvSpPr>
            <a:spLocks noChangeShapeType="1"/>
          </p:cNvSpPr>
          <p:nvPr/>
        </p:nvSpPr>
        <p:spPr bwMode="auto">
          <a:xfrm>
            <a:off x="7162800" y="3886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73" name="Text Box 20"/>
          <p:cNvSpPr txBox="1">
            <a:spLocks noChangeArrowheads="1"/>
          </p:cNvSpPr>
          <p:nvPr/>
        </p:nvSpPr>
        <p:spPr bwMode="auto">
          <a:xfrm>
            <a:off x="2819400" y="4648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74" name="Text Box 21"/>
          <p:cNvSpPr txBox="1">
            <a:spLocks noChangeArrowheads="1"/>
          </p:cNvSpPr>
          <p:nvPr/>
        </p:nvSpPr>
        <p:spPr bwMode="auto">
          <a:xfrm>
            <a:off x="4191000" y="4648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75" name="Text Box 22"/>
          <p:cNvSpPr txBox="1">
            <a:spLocks noChangeArrowheads="1"/>
          </p:cNvSpPr>
          <p:nvPr/>
        </p:nvSpPr>
        <p:spPr bwMode="auto">
          <a:xfrm>
            <a:off x="5562600" y="4648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76" name="Text Box 23"/>
          <p:cNvSpPr txBox="1">
            <a:spLocks noChangeArrowheads="1"/>
          </p:cNvSpPr>
          <p:nvPr/>
        </p:nvSpPr>
        <p:spPr bwMode="auto">
          <a:xfrm>
            <a:off x="4191000" y="5029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77" name="Text Box 24"/>
          <p:cNvSpPr txBox="1">
            <a:spLocks noChangeArrowheads="1"/>
          </p:cNvSpPr>
          <p:nvPr/>
        </p:nvSpPr>
        <p:spPr bwMode="auto">
          <a:xfrm>
            <a:off x="5562600" y="4267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78" name="Text Box 25"/>
          <p:cNvSpPr txBox="1">
            <a:spLocks noChangeArrowheads="1"/>
          </p:cNvSpPr>
          <p:nvPr/>
        </p:nvSpPr>
        <p:spPr bwMode="auto">
          <a:xfrm>
            <a:off x="2819400" y="3886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79" name="Text Box 26"/>
          <p:cNvSpPr txBox="1">
            <a:spLocks noChangeArrowheads="1"/>
          </p:cNvSpPr>
          <p:nvPr/>
        </p:nvSpPr>
        <p:spPr bwMode="auto">
          <a:xfrm>
            <a:off x="5562600" y="3886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80" name="Text Box 27"/>
          <p:cNvSpPr txBox="1">
            <a:spLocks noChangeArrowheads="1"/>
          </p:cNvSpPr>
          <p:nvPr/>
        </p:nvSpPr>
        <p:spPr bwMode="auto">
          <a:xfrm>
            <a:off x="6934200" y="4648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1</a:t>
            </a:r>
          </a:p>
        </p:txBody>
      </p:sp>
      <p:sp>
        <p:nvSpPr>
          <p:cNvPr id="407581" name="Text Box 28"/>
          <p:cNvSpPr txBox="1">
            <a:spLocks noChangeArrowheads="1"/>
          </p:cNvSpPr>
          <p:nvPr/>
        </p:nvSpPr>
        <p:spPr bwMode="auto">
          <a:xfrm>
            <a:off x="4191000" y="3886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2" name="Text Box 29"/>
          <p:cNvSpPr txBox="1">
            <a:spLocks noChangeArrowheads="1"/>
          </p:cNvSpPr>
          <p:nvPr/>
        </p:nvSpPr>
        <p:spPr bwMode="auto">
          <a:xfrm>
            <a:off x="2819400" y="5029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3" name="Text Box 30"/>
          <p:cNvSpPr txBox="1">
            <a:spLocks noChangeArrowheads="1"/>
          </p:cNvSpPr>
          <p:nvPr/>
        </p:nvSpPr>
        <p:spPr bwMode="auto">
          <a:xfrm>
            <a:off x="2819400" y="4267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4" name="Text Box 31"/>
          <p:cNvSpPr txBox="1">
            <a:spLocks noChangeArrowheads="1"/>
          </p:cNvSpPr>
          <p:nvPr/>
        </p:nvSpPr>
        <p:spPr bwMode="auto">
          <a:xfrm>
            <a:off x="4191000" y="4267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5" name="Text Box 32"/>
          <p:cNvSpPr txBox="1">
            <a:spLocks noChangeArrowheads="1"/>
          </p:cNvSpPr>
          <p:nvPr/>
        </p:nvSpPr>
        <p:spPr bwMode="auto">
          <a:xfrm>
            <a:off x="5562600" y="5029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6" name="Text Box 33"/>
          <p:cNvSpPr txBox="1">
            <a:spLocks noChangeArrowheads="1"/>
          </p:cNvSpPr>
          <p:nvPr/>
        </p:nvSpPr>
        <p:spPr bwMode="auto">
          <a:xfrm>
            <a:off x="6934200" y="5029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7" name="Text Box 34"/>
          <p:cNvSpPr txBox="1">
            <a:spLocks noChangeArrowheads="1"/>
          </p:cNvSpPr>
          <p:nvPr/>
        </p:nvSpPr>
        <p:spPr bwMode="auto">
          <a:xfrm>
            <a:off x="6934200" y="4267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8" name="Text Box 35"/>
          <p:cNvSpPr txBox="1">
            <a:spLocks noChangeArrowheads="1"/>
          </p:cNvSpPr>
          <p:nvPr/>
        </p:nvSpPr>
        <p:spPr bwMode="auto">
          <a:xfrm>
            <a:off x="6934200" y="3886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407589" name="Text Box 36"/>
          <p:cNvSpPr txBox="1">
            <a:spLocks noChangeArrowheads="1"/>
          </p:cNvSpPr>
          <p:nvPr/>
        </p:nvSpPr>
        <p:spPr bwMode="auto">
          <a:xfrm>
            <a:off x="4876800" y="579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sub-blocks</a:t>
            </a:r>
          </a:p>
        </p:txBody>
      </p:sp>
      <p:sp>
        <p:nvSpPr>
          <p:cNvPr id="407590" name="Line 37"/>
          <p:cNvSpPr>
            <a:spLocks noChangeShapeType="1"/>
          </p:cNvSpPr>
          <p:nvPr/>
        </p:nvSpPr>
        <p:spPr bwMode="auto">
          <a:xfrm flipV="1">
            <a:off x="6096000" y="5410200"/>
            <a:ext cx="1447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7591" name="Line 38"/>
          <p:cNvSpPr>
            <a:spLocks noChangeShapeType="1"/>
          </p:cNvSpPr>
          <p:nvPr/>
        </p:nvSpPr>
        <p:spPr bwMode="auto">
          <a:xfrm flipV="1">
            <a:off x="5715000" y="5410200"/>
            <a:ext cx="533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7592" name="Line 39"/>
          <p:cNvSpPr>
            <a:spLocks noChangeShapeType="1"/>
          </p:cNvSpPr>
          <p:nvPr/>
        </p:nvSpPr>
        <p:spPr bwMode="auto">
          <a:xfrm flipH="1" flipV="1">
            <a:off x="4800600" y="5410200"/>
            <a:ext cx="533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7593" name="Line 40"/>
          <p:cNvSpPr>
            <a:spLocks noChangeShapeType="1"/>
          </p:cNvSpPr>
          <p:nvPr/>
        </p:nvSpPr>
        <p:spPr bwMode="auto">
          <a:xfrm flipH="1" flipV="1">
            <a:off x="3657600" y="5410200"/>
            <a:ext cx="1219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7594" name="Text Box 41"/>
          <p:cNvSpPr txBox="1">
            <a:spLocks noChangeArrowheads="1"/>
          </p:cNvSpPr>
          <p:nvPr/>
        </p:nvSpPr>
        <p:spPr bwMode="auto">
          <a:xfrm>
            <a:off x="1371600" y="3429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2400" b="0">
                <a:solidFill>
                  <a:srgbClr val="000000"/>
                </a:solidFill>
                <a:latin typeface="Times New Roman" pitchFamily="18" charset="0"/>
                <a:ea typeface="宋体" pitchFamily="2" charset="-122"/>
              </a:rPr>
              <a:t>Tag</a:t>
            </a:r>
          </a:p>
        </p:txBody>
      </p:sp>
      <p:sp>
        <p:nvSpPr>
          <p:cNvPr id="407595" name="Text Box 42"/>
          <p:cNvSpPr txBox="1">
            <a:spLocks noChangeArrowheads="1"/>
          </p:cNvSpPr>
          <p:nvPr/>
        </p:nvSpPr>
        <p:spPr bwMode="auto">
          <a:xfrm>
            <a:off x="4953000" y="34290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Data</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FF2D4ED9-3FE6-42E3-AC3F-E3D23E7DC0D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8579" name="Rectangle 2"/>
          <p:cNvSpPr>
            <a:spLocks noGrp="1" noChangeArrowheads="1"/>
          </p:cNvSpPr>
          <p:nvPr>
            <p:ph type="title"/>
          </p:nvPr>
        </p:nvSpPr>
        <p:spPr>
          <a:xfrm>
            <a:off x="609600" y="0"/>
            <a:ext cx="7772400" cy="1143000"/>
          </a:xfrm>
        </p:spPr>
        <p:txBody>
          <a:bodyPr/>
          <a:lstStyle/>
          <a:p>
            <a:pPr eaLnBrk="1" hangingPunct="1"/>
            <a:r>
              <a:rPr lang="en-US" altLang="zh-CN" sz="4000" smtClean="0"/>
              <a:t>Reducing Miss Rates:</a:t>
            </a:r>
            <a:br>
              <a:rPr lang="en-US" altLang="zh-CN" sz="4000" smtClean="0"/>
            </a:br>
            <a:r>
              <a:rPr lang="en-US" altLang="zh-CN" sz="4000" smtClean="0"/>
              <a:t>Types of Cache Misses</a:t>
            </a:r>
          </a:p>
        </p:txBody>
      </p:sp>
      <p:sp>
        <p:nvSpPr>
          <p:cNvPr id="408580" name="Rectangle 3"/>
          <p:cNvSpPr>
            <a:spLocks noGrp="1" noChangeArrowheads="1"/>
          </p:cNvSpPr>
          <p:nvPr>
            <p:ph type="body" idx="1"/>
          </p:nvPr>
        </p:nvSpPr>
        <p:spPr>
          <a:xfrm>
            <a:off x="685800" y="1143000"/>
            <a:ext cx="7924800" cy="4953000"/>
          </a:xfrm>
        </p:spPr>
        <p:txBody>
          <a:bodyPr/>
          <a:lstStyle/>
          <a:p>
            <a:pPr eaLnBrk="1" hangingPunct="1">
              <a:lnSpc>
                <a:spcPct val="90000"/>
              </a:lnSpc>
            </a:pPr>
            <a:r>
              <a:rPr lang="en-US" altLang="zh-CN" smtClean="0"/>
              <a:t>Compulsory</a:t>
            </a:r>
          </a:p>
          <a:p>
            <a:pPr lvl="1" eaLnBrk="1" hangingPunct="1">
              <a:lnSpc>
                <a:spcPct val="90000"/>
              </a:lnSpc>
            </a:pPr>
            <a:r>
              <a:rPr lang="en-US" altLang="zh-CN" smtClean="0"/>
              <a:t>First reference or cold start misses</a:t>
            </a:r>
          </a:p>
          <a:p>
            <a:pPr eaLnBrk="1" hangingPunct="1">
              <a:lnSpc>
                <a:spcPct val="90000"/>
              </a:lnSpc>
            </a:pPr>
            <a:r>
              <a:rPr lang="en-US" altLang="zh-CN" smtClean="0"/>
              <a:t>Capacity</a:t>
            </a:r>
          </a:p>
          <a:p>
            <a:pPr lvl="1" eaLnBrk="1" hangingPunct="1">
              <a:lnSpc>
                <a:spcPct val="90000"/>
              </a:lnSpc>
            </a:pPr>
            <a:r>
              <a:rPr lang="en-US" altLang="zh-CN" smtClean="0"/>
              <a:t>Working set is too big for the cache</a:t>
            </a:r>
          </a:p>
          <a:p>
            <a:pPr lvl="1" eaLnBrk="1" hangingPunct="1">
              <a:lnSpc>
                <a:spcPct val="90000"/>
              </a:lnSpc>
            </a:pPr>
            <a:r>
              <a:rPr lang="en-US" altLang="zh-CN" smtClean="0"/>
              <a:t>Fully associative caches</a:t>
            </a:r>
          </a:p>
          <a:p>
            <a:pPr eaLnBrk="1" hangingPunct="1">
              <a:lnSpc>
                <a:spcPct val="90000"/>
              </a:lnSpc>
            </a:pPr>
            <a:r>
              <a:rPr lang="en-US" altLang="zh-CN" smtClean="0"/>
              <a:t>Conflict (collision)</a:t>
            </a:r>
          </a:p>
          <a:p>
            <a:pPr lvl="1" eaLnBrk="1" hangingPunct="1">
              <a:lnSpc>
                <a:spcPct val="90000"/>
              </a:lnSpc>
            </a:pPr>
            <a:r>
              <a:rPr lang="en-US" altLang="zh-CN" smtClean="0"/>
              <a:t>Many blocks map to the same block frame (line)</a:t>
            </a:r>
          </a:p>
          <a:p>
            <a:pPr lvl="1" eaLnBrk="1" hangingPunct="1">
              <a:lnSpc>
                <a:spcPct val="90000"/>
              </a:lnSpc>
            </a:pPr>
            <a:r>
              <a:rPr lang="en-US" altLang="zh-CN" smtClean="0"/>
              <a:t>Affects</a:t>
            </a:r>
          </a:p>
          <a:p>
            <a:pPr lvl="2" eaLnBrk="1" hangingPunct="1">
              <a:lnSpc>
                <a:spcPct val="90000"/>
              </a:lnSpc>
            </a:pPr>
            <a:r>
              <a:rPr lang="en-US" altLang="zh-CN" smtClean="0"/>
              <a:t>Set associative caches</a:t>
            </a:r>
          </a:p>
          <a:p>
            <a:pPr lvl="2" eaLnBrk="1" hangingPunct="1">
              <a:lnSpc>
                <a:spcPct val="90000"/>
              </a:lnSpc>
            </a:pPr>
            <a:r>
              <a:rPr lang="en-US" altLang="zh-CN" smtClean="0"/>
              <a:t>Direct mapped caches</a:t>
            </a:r>
          </a:p>
        </p:txBody>
      </p:sp>
      <p:sp>
        <p:nvSpPr>
          <p:cNvPr id="408581"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BB4DB5A-1189-4619-B5A9-AB987281F03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降低失效率</a:t>
            </a:r>
          </a:p>
        </p:txBody>
      </p:sp>
      <p:sp>
        <p:nvSpPr>
          <p:cNvPr id="59395" name="Rectangle 3"/>
          <p:cNvSpPr>
            <a:spLocks noGrp="1" noChangeArrowheads="1"/>
          </p:cNvSpPr>
          <p:nvPr>
            <p:ph idx="1"/>
          </p:nvPr>
        </p:nvSpPr>
        <p:spPr/>
        <p:txBody>
          <a:bodyPr>
            <a:normAutofit fontScale="70000" lnSpcReduction="20000"/>
          </a:bodyPr>
          <a:lstStyle/>
          <a:p>
            <a:pPr marL="0" indent="0">
              <a:buNone/>
            </a:pPr>
            <a:r>
              <a:rPr lang="en-US" altLang="zh-CN" dirty="0" smtClean="0"/>
              <a:t>Cache</a:t>
            </a:r>
            <a:r>
              <a:rPr lang="zh-CN" altLang="en-US" dirty="0" smtClean="0"/>
              <a:t>失效的原因 可分为三类  3</a:t>
            </a:r>
            <a:r>
              <a:rPr lang="en-US" altLang="zh-CN" dirty="0" smtClean="0"/>
              <a:t>C</a:t>
            </a:r>
          </a:p>
          <a:p>
            <a:pPr>
              <a:lnSpc>
                <a:spcPct val="120000"/>
              </a:lnSpc>
            </a:pPr>
            <a:r>
              <a:rPr lang="zh-CN" altLang="en-US" dirty="0" smtClean="0"/>
              <a:t>强制性失效 (</a:t>
            </a:r>
            <a:r>
              <a:rPr lang="en-US" altLang="zh-CN" dirty="0" smtClean="0"/>
              <a:t>Compulsory)</a:t>
            </a:r>
          </a:p>
          <a:p>
            <a:pPr lvl="1"/>
            <a:r>
              <a:rPr lang="zh-CN" altLang="en-US" dirty="0" smtClean="0"/>
              <a:t>第一次访问某一块，只能从下一级</a:t>
            </a:r>
            <a:r>
              <a:rPr lang="en-US" altLang="zh-CN" dirty="0" smtClean="0"/>
              <a:t>Load，</a:t>
            </a:r>
            <a:r>
              <a:rPr lang="zh-CN" altLang="en-US" dirty="0" smtClean="0"/>
              <a:t>也称为冷启动或首次访问失效</a:t>
            </a:r>
          </a:p>
          <a:p>
            <a:r>
              <a:rPr lang="zh-CN" altLang="en-US" dirty="0" smtClean="0"/>
              <a:t>容量失效（</a:t>
            </a:r>
            <a:r>
              <a:rPr lang="en-US" altLang="zh-CN" dirty="0" smtClean="0"/>
              <a:t>Capacity)</a:t>
            </a:r>
          </a:p>
          <a:p>
            <a:pPr lvl="1"/>
            <a:r>
              <a:rPr lang="zh-CN" altLang="en-US" dirty="0" smtClean="0"/>
              <a:t>如果程序执行时，所需块由于容量不足，不能全部调入</a:t>
            </a:r>
            <a:r>
              <a:rPr lang="en-US" altLang="zh-CN" dirty="0" smtClean="0"/>
              <a:t>Cache，</a:t>
            </a:r>
            <a:r>
              <a:rPr lang="zh-CN" altLang="en-US" dirty="0" smtClean="0"/>
              <a:t> 则当某些块被替换后，若又重新被访问，就会发生失效。</a:t>
            </a:r>
          </a:p>
          <a:p>
            <a:pPr lvl="1">
              <a:lnSpc>
                <a:spcPct val="120000"/>
              </a:lnSpc>
            </a:pPr>
            <a:r>
              <a:rPr lang="zh-CN" altLang="en-US" dirty="0" smtClean="0"/>
              <a:t>可能会发生“抖动”现象</a:t>
            </a:r>
          </a:p>
          <a:p>
            <a:r>
              <a:rPr lang="zh-CN" altLang="en-US" dirty="0" smtClean="0"/>
              <a:t>冲突失效（</a:t>
            </a:r>
            <a:r>
              <a:rPr lang="en-US" altLang="zh-CN" dirty="0" smtClean="0"/>
              <a:t>Conflict (collision))</a:t>
            </a:r>
          </a:p>
          <a:p>
            <a:pPr lvl="1"/>
            <a:r>
              <a:rPr lang="zh-CN" altLang="en-US" dirty="0" smtClean="0"/>
              <a:t>组相联和直接相联的副作用</a:t>
            </a:r>
          </a:p>
          <a:p>
            <a:pPr lvl="1"/>
            <a:r>
              <a:rPr lang="zh-CN" altLang="en-US" dirty="0" smtClean="0"/>
              <a:t>若太多的块映像到同一组（块）中，则会出现该组中某个块被别的块替换（即使别的组或块有空闲位置)，然后又被重新访问的情况，这就属于冲突失效</a:t>
            </a:r>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3" name="日期占位符 2"/>
          <p:cNvSpPr>
            <a:spLocks noGrp="1"/>
          </p:cNvSpPr>
          <p:nvPr>
            <p:ph type="dt" sz="half" idx="10"/>
          </p:nvPr>
        </p:nvSpPr>
        <p:spPr/>
        <p:txBody>
          <a:bodyPr/>
          <a:lstStyle/>
          <a:p>
            <a:pPr>
              <a:defRPr/>
            </a:pPr>
            <a:fld id="{8D1FAC80-3A4E-4594-97DB-09140577EF2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215</a:t>
            </a:fld>
            <a:endParaRPr lang="en-US" altLang="zh-CN" dirty="0"/>
          </a:p>
        </p:txBody>
      </p:sp>
    </p:spTree>
    <p:extLst>
      <p:ext uri="{BB962C8B-B14F-4D97-AF65-F5344CB8AC3E}">
        <p14:creationId xmlns:p14="http://schemas.microsoft.com/office/powerpoint/2010/main" val="2934117168"/>
      </p:ext>
    </p:extLst>
  </p:cSld>
  <p:clrMapOvr>
    <a:masterClrMapping/>
  </p:clrMapOvr>
  <p:transition spd="slow"/>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3200" b="1" smtClean="0"/>
              <a:t>各种类型的失效率</a:t>
            </a:r>
          </a:p>
        </p:txBody>
      </p:sp>
      <p:pic>
        <p:nvPicPr>
          <p:cNvPr id="6042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092200"/>
            <a:ext cx="86995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3" name="日期占位符 2"/>
          <p:cNvSpPr>
            <a:spLocks noGrp="1"/>
          </p:cNvSpPr>
          <p:nvPr>
            <p:ph type="dt" sz="half" idx="10"/>
          </p:nvPr>
        </p:nvSpPr>
        <p:spPr/>
        <p:txBody>
          <a:bodyPr/>
          <a:lstStyle/>
          <a:p>
            <a:pPr>
              <a:defRPr/>
            </a:pPr>
            <a:fld id="{C42C7C4E-827F-40CD-B51D-01D65F0FF03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216</a:t>
            </a:fld>
            <a:endParaRPr lang="en-US" altLang="zh-CN" dirty="0"/>
          </a:p>
        </p:txBody>
      </p:sp>
    </p:spTree>
    <p:extLst>
      <p:ext uri="{BB962C8B-B14F-4D97-AF65-F5344CB8AC3E}">
        <p14:creationId xmlns:p14="http://schemas.microsoft.com/office/powerpoint/2010/main" val="3548511017"/>
      </p:ext>
    </p:extLst>
  </p:cSld>
  <p:clrMapOvr>
    <a:masterClrMapping/>
  </p:clrMapOvr>
  <p:transition spd="slow"/>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1" smtClean="0"/>
              <a:t>从统计规律中得到的一些结果</a:t>
            </a:r>
          </a:p>
        </p:txBody>
      </p:sp>
      <p:sp>
        <p:nvSpPr>
          <p:cNvPr id="63491" name="Rectangle 3"/>
          <p:cNvSpPr>
            <a:spLocks noGrp="1" noChangeArrowheads="1"/>
          </p:cNvSpPr>
          <p:nvPr>
            <p:ph idx="1"/>
          </p:nvPr>
        </p:nvSpPr>
        <p:spPr/>
        <p:txBody>
          <a:bodyPr>
            <a:normAutofit/>
          </a:bodyPr>
          <a:lstStyle/>
          <a:p>
            <a:pPr eaLnBrk="1" hangingPunct="1">
              <a:defRPr/>
            </a:pPr>
            <a:r>
              <a:rPr lang="zh-CN" altLang="en-US" dirty="0" smtClean="0"/>
              <a:t>相联度越高，冲突失效就越小</a:t>
            </a:r>
          </a:p>
          <a:p>
            <a:pPr eaLnBrk="1" hangingPunct="1">
              <a:defRPr/>
            </a:pPr>
            <a:r>
              <a:rPr lang="zh-CN" altLang="en-US" dirty="0" smtClean="0"/>
              <a:t>强制性失效和容量失效不受相联度的影响</a:t>
            </a:r>
          </a:p>
          <a:p>
            <a:pPr eaLnBrk="1" hangingPunct="1">
              <a:defRPr/>
            </a:pPr>
            <a:r>
              <a:rPr lang="zh-CN" altLang="en-US" dirty="0" smtClean="0"/>
              <a:t>强制性失效不受</a:t>
            </a:r>
            <a:r>
              <a:rPr lang="en-US" altLang="zh-CN" dirty="0" smtClean="0"/>
              <a:t>Cache</a:t>
            </a:r>
            <a:r>
              <a:rPr lang="zh-CN" altLang="en-US" dirty="0" smtClean="0"/>
              <a:t>容量的影响</a:t>
            </a:r>
          </a:p>
          <a:p>
            <a:pPr eaLnBrk="1" hangingPunct="1">
              <a:defRPr/>
            </a:pPr>
            <a:r>
              <a:rPr lang="zh-CN" altLang="en-US" dirty="0" smtClean="0"/>
              <a:t>容量失效随着容量的增加而减少</a:t>
            </a:r>
          </a:p>
          <a:p>
            <a:pPr eaLnBrk="1" hangingPunct="1">
              <a:defRPr/>
            </a:pPr>
            <a:r>
              <a:rPr lang="zh-CN" altLang="en-US" dirty="0" smtClean="0">
                <a:solidFill>
                  <a:srgbClr val="FF0000"/>
                </a:solidFill>
              </a:rPr>
              <a:t>符合2:1</a:t>
            </a:r>
            <a:r>
              <a:rPr lang="en-US" altLang="zh-CN" dirty="0" smtClean="0">
                <a:solidFill>
                  <a:srgbClr val="FF0000"/>
                </a:solidFill>
              </a:rPr>
              <a:t>Cache</a:t>
            </a:r>
            <a:r>
              <a:rPr lang="zh-CN" altLang="en-US" dirty="0" smtClean="0">
                <a:solidFill>
                  <a:srgbClr val="FF0000"/>
                </a:solidFill>
              </a:rPr>
              <a:t>经验规则</a:t>
            </a:r>
          </a:p>
          <a:p>
            <a:pPr lvl="1" eaLnBrk="1" hangingPunct="1">
              <a:defRPr/>
            </a:pPr>
            <a:r>
              <a:rPr lang="zh-CN" altLang="en-US" sz="2000" dirty="0" smtClean="0"/>
              <a:t>即大小为</a:t>
            </a:r>
            <a:r>
              <a:rPr lang="en-US" altLang="zh-CN" sz="2000" dirty="0" smtClean="0"/>
              <a:t>N</a:t>
            </a:r>
            <a:r>
              <a:rPr lang="zh-CN" altLang="en-US" sz="2000" dirty="0" smtClean="0"/>
              <a:t>的直接映象</a:t>
            </a:r>
            <a:r>
              <a:rPr lang="en-US" altLang="zh-CN" sz="2000" dirty="0" smtClean="0"/>
              <a:t>Cache</a:t>
            </a:r>
            <a:r>
              <a:rPr lang="zh-CN" altLang="en-US" sz="2000" dirty="0" smtClean="0"/>
              <a:t>的失效率约等于大小为</a:t>
            </a:r>
            <a:r>
              <a:rPr lang="en-US" altLang="zh-CN" sz="2000" dirty="0" smtClean="0"/>
              <a:t>N/2</a:t>
            </a:r>
            <a:r>
              <a:rPr lang="zh-CN" altLang="en-US" sz="2000" dirty="0" smtClean="0"/>
              <a:t>的两路组相联的</a:t>
            </a:r>
            <a:r>
              <a:rPr lang="en-US" altLang="zh-CN" sz="2000" dirty="0" smtClean="0"/>
              <a:t>Cache</a:t>
            </a:r>
            <a:r>
              <a:rPr lang="zh-CN" altLang="en-US" sz="2000" dirty="0" smtClean="0"/>
              <a:t>失效率。</a:t>
            </a:r>
          </a:p>
          <a:p>
            <a:pPr marL="457200" lvl="1" indent="0" eaLnBrk="1" hangingPunct="1">
              <a:buFont typeface="Arial" panose="020B0604020202020204" pitchFamily="34" charset="0"/>
              <a:buNone/>
              <a:defRPr/>
            </a:pPr>
            <a:endParaRPr lang="zh-CN" altLang="en-US" dirty="0" smtClean="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3" name="日期占位符 2"/>
          <p:cNvSpPr>
            <a:spLocks noGrp="1"/>
          </p:cNvSpPr>
          <p:nvPr>
            <p:ph type="dt" sz="half" idx="10"/>
          </p:nvPr>
        </p:nvSpPr>
        <p:spPr/>
        <p:txBody>
          <a:bodyPr/>
          <a:lstStyle/>
          <a:p>
            <a:pPr>
              <a:defRPr/>
            </a:pPr>
            <a:fld id="{EFBB5409-A0FF-4DB8-9E8D-65533386227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217</a:t>
            </a:fld>
            <a:endParaRPr lang="en-US" altLang="zh-CN" dirty="0"/>
          </a:p>
        </p:txBody>
      </p:sp>
    </p:spTree>
    <p:extLst>
      <p:ext uri="{BB962C8B-B14F-4D97-AF65-F5344CB8AC3E}">
        <p14:creationId xmlns:p14="http://schemas.microsoft.com/office/powerpoint/2010/main" val="2608741714"/>
      </p:ext>
    </p:extLst>
  </p:cSld>
  <p:clrMapOvr>
    <a:masterClrMapping/>
  </p:clrMapOvr>
  <p:transition spd="slow"/>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3200" b="1" smtClean="0"/>
              <a:t>减少3</a:t>
            </a:r>
            <a:r>
              <a:rPr lang="en-US" altLang="zh-CN" sz="3200" b="1" smtClean="0"/>
              <a:t>C</a:t>
            </a:r>
            <a:r>
              <a:rPr lang="zh-CN" altLang="en-US" sz="3200" b="1" smtClean="0"/>
              <a:t>的方法</a:t>
            </a:r>
          </a:p>
        </p:txBody>
      </p:sp>
      <p:sp>
        <p:nvSpPr>
          <p:cNvPr id="62467" name="Rectangle 3"/>
          <p:cNvSpPr>
            <a:spLocks noGrp="1" noChangeArrowheads="1"/>
          </p:cNvSpPr>
          <p:nvPr>
            <p:ph idx="1"/>
          </p:nvPr>
        </p:nvSpPr>
        <p:spPr/>
        <p:txBody>
          <a:bodyPr>
            <a:normAutofit fontScale="92500" lnSpcReduction="20000"/>
          </a:bodyPr>
          <a:lstStyle/>
          <a:p>
            <a:pPr eaLnBrk="1" hangingPunct="1">
              <a:buFont typeface="Wingdings" panose="05000000000000000000" pitchFamily="2" charset="2"/>
              <a:buNone/>
            </a:pPr>
            <a:r>
              <a:rPr lang="zh-CN" altLang="en-US" smtClean="0"/>
              <a:t>从统计规律可知</a:t>
            </a:r>
          </a:p>
          <a:p>
            <a:pPr eaLnBrk="1" hangingPunct="1"/>
            <a:r>
              <a:rPr lang="zh-CN" altLang="en-US" smtClean="0"/>
              <a:t>增大</a:t>
            </a:r>
            <a:r>
              <a:rPr lang="en-US" altLang="zh-CN" smtClean="0"/>
              <a:t>Cache</a:t>
            </a:r>
            <a:r>
              <a:rPr lang="zh-CN" altLang="en-US" smtClean="0"/>
              <a:t>容量</a:t>
            </a:r>
          </a:p>
          <a:p>
            <a:pPr lvl="1" eaLnBrk="1" hangingPunct="1"/>
            <a:r>
              <a:rPr lang="zh-CN" altLang="en-US" smtClean="0"/>
              <a:t>对冲突和容量失效的减少有利</a:t>
            </a:r>
          </a:p>
          <a:p>
            <a:pPr eaLnBrk="1" hangingPunct="1"/>
            <a:r>
              <a:rPr lang="zh-CN" altLang="en-US" smtClean="0"/>
              <a:t>增大块</a:t>
            </a:r>
          </a:p>
          <a:p>
            <a:pPr lvl="1" eaLnBrk="1" hangingPunct="1"/>
            <a:r>
              <a:rPr lang="zh-CN" altLang="en-US" smtClean="0"/>
              <a:t>减缓强制性失效</a:t>
            </a:r>
          </a:p>
          <a:p>
            <a:pPr lvl="1" eaLnBrk="1" hangingPunct="1"/>
            <a:r>
              <a:rPr lang="zh-CN" altLang="en-US" smtClean="0"/>
              <a:t>可能会增加冲突失效（因为在容量不变的情况下，块的数目减少了）</a:t>
            </a:r>
          </a:p>
          <a:p>
            <a:pPr eaLnBrk="1" hangingPunct="1"/>
            <a:r>
              <a:rPr lang="zh-CN" altLang="en-US" smtClean="0"/>
              <a:t>通过预取可帮助减少强制性失效</a:t>
            </a:r>
          </a:p>
          <a:p>
            <a:pPr lvl="1" eaLnBrk="1" hangingPunct="1"/>
            <a:r>
              <a:rPr lang="zh-CN" altLang="en-US" smtClean="0"/>
              <a:t>必须小心不要把你需要的东西换出去</a:t>
            </a:r>
          </a:p>
          <a:p>
            <a:pPr lvl="1" eaLnBrk="1" hangingPunct="1"/>
            <a:r>
              <a:rPr lang="zh-CN" altLang="en-US" smtClean="0"/>
              <a:t>需要预测比较准确（对数据较困难，对指令相对容易）</a:t>
            </a:r>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3" name="日期占位符 2"/>
          <p:cNvSpPr>
            <a:spLocks noGrp="1"/>
          </p:cNvSpPr>
          <p:nvPr>
            <p:ph type="dt" sz="half" idx="10"/>
          </p:nvPr>
        </p:nvSpPr>
        <p:spPr/>
        <p:txBody>
          <a:bodyPr/>
          <a:lstStyle/>
          <a:p>
            <a:pPr>
              <a:defRPr/>
            </a:pPr>
            <a:fld id="{FC2BF089-0444-49C9-9EC5-4B77A540CA5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218</a:t>
            </a:fld>
            <a:endParaRPr lang="en-US" altLang="zh-CN" dirty="0"/>
          </a:p>
        </p:txBody>
      </p:sp>
    </p:spTree>
    <p:extLst>
      <p:ext uri="{BB962C8B-B14F-4D97-AF65-F5344CB8AC3E}">
        <p14:creationId xmlns:p14="http://schemas.microsoft.com/office/powerpoint/2010/main" val="1911134492"/>
      </p:ext>
    </p:extLst>
  </p:cSld>
  <p:clrMapOvr>
    <a:masterClrMapping/>
  </p:clrMapOvr>
  <p:transition spd="slow"/>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2"/>
          <p:cNvSpPr>
            <a:spLocks noGrp="1" noChangeArrowheads="1"/>
          </p:cNvSpPr>
          <p:nvPr>
            <p:ph type="title"/>
          </p:nvPr>
        </p:nvSpPr>
        <p:spPr>
          <a:xfrm>
            <a:off x="762000" y="0"/>
            <a:ext cx="7772400" cy="1143000"/>
          </a:xfrm>
        </p:spPr>
        <p:txBody>
          <a:bodyPr/>
          <a:lstStyle/>
          <a:p>
            <a:pPr eaLnBrk="1" hangingPunct="1"/>
            <a:r>
              <a:rPr lang="en-US" altLang="zh-CN" smtClean="0"/>
              <a:t>Reducing the Miss Rates</a:t>
            </a:r>
          </a:p>
        </p:txBody>
      </p:sp>
      <p:sp>
        <p:nvSpPr>
          <p:cNvPr id="409604" name="Rectangle 3"/>
          <p:cNvSpPr>
            <a:spLocks noGrp="1" noChangeArrowheads="1"/>
          </p:cNvSpPr>
          <p:nvPr>
            <p:ph type="body" idx="1"/>
          </p:nvPr>
        </p:nvSpPr>
        <p:spPr>
          <a:xfrm>
            <a:off x="685800" y="1295400"/>
            <a:ext cx="7772400" cy="4800600"/>
          </a:xfrm>
          <a:noFill/>
        </p:spPr>
        <p:txBody>
          <a:bodyPr/>
          <a:lstStyle/>
          <a:p>
            <a:pPr marL="609600" indent="-609600" eaLnBrk="1" hangingPunct="1">
              <a:buFontTx/>
              <a:buAutoNum type="arabicPeriod"/>
            </a:pPr>
            <a:r>
              <a:rPr lang="en-US" altLang="zh-CN" smtClean="0"/>
              <a:t>Larger block size</a:t>
            </a:r>
          </a:p>
          <a:p>
            <a:pPr marL="609600" indent="-609600" eaLnBrk="1" hangingPunct="1">
              <a:buFontTx/>
              <a:buAutoNum type="arabicPeriod"/>
            </a:pPr>
            <a:r>
              <a:rPr lang="en-US" altLang="zh-CN" smtClean="0"/>
              <a:t>Larger Caches</a:t>
            </a:r>
          </a:p>
          <a:p>
            <a:pPr marL="609600" indent="-609600" eaLnBrk="1" hangingPunct="1">
              <a:buFontTx/>
              <a:buAutoNum type="arabicPeriod"/>
            </a:pPr>
            <a:r>
              <a:rPr lang="en-US" altLang="zh-CN" smtClean="0"/>
              <a:t>Higher associativity</a:t>
            </a:r>
          </a:p>
          <a:p>
            <a:pPr marL="609600" indent="-609600" eaLnBrk="1" hangingPunct="1">
              <a:buFontTx/>
              <a:buAutoNum type="arabicPeriod"/>
            </a:pPr>
            <a:r>
              <a:rPr lang="en-US" altLang="zh-CN" smtClean="0"/>
              <a:t>Pseudo-associative caches</a:t>
            </a:r>
          </a:p>
          <a:p>
            <a:pPr marL="609600" indent="-609600" eaLnBrk="1" hangingPunct="1">
              <a:buFontTx/>
              <a:buAutoNum type="arabicPeriod"/>
            </a:pPr>
            <a:r>
              <a:rPr lang="en-US" altLang="zh-CN" smtClean="0"/>
              <a:t>Compiler optimizations</a:t>
            </a:r>
          </a:p>
        </p:txBody>
      </p:sp>
      <p:sp>
        <p:nvSpPr>
          <p:cNvPr id="409605"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72567361-D700-4D6A-A55A-25B55FB4098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219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smtClean="0"/>
              <a:t>存储层次工作原理：</a:t>
            </a:r>
            <a:r>
              <a:rPr lang="en-US" altLang="zh-CN" smtClean="0"/>
              <a:t> Locality!</a:t>
            </a:r>
          </a:p>
        </p:txBody>
      </p:sp>
      <p:sp>
        <p:nvSpPr>
          <p:cNvPr id="20483" name="Rectangle 3"/>
          <p:cNvSpPr>
            <a:spLocks noGrp="1" noChangeArrowheads="1"/>
          </p:cNvSpPr>
          <p:nvPr>
            <p:ph idx="1"/>
          </p:nvPr>
        </p:nvSpPr>
        <p:spPr>
          <a:xfrm>
            <a:off x="457200" y="1258432"/>
            <a:ext cx="8229600" cy="3116719"/>
          </a:xfrm>
        </p:spPr>
        <p:txBody>
          <a:bodyPr>
            <a:normAutofit/>
          </a:bodyPr>
          <a:lstStyle/>
          <a:p>
            <a:r>
              <a:rPr lang="zh-CN" altLang="en-US" dirty="0" smtClean="0"/>
              <a:t>应用</a:t>
            </a:r>
            <a:r>
              <a:rPr lang="zh-CN" altLang="en-US" dirty="0" smtClean="0">
                <a:solidFill>
                  <a:srgbClr val="FF00FF"/>
                </a:solidFill>
              </a:rPr>
              <a:t>程序局部性原理</a:t>
            </a:r>
            <a:r>
              <a:rPr lang="en-US" altLang="zh-CN" dirty="0" smtClean="0"/>
              <a:t>: </a:t>
            </a:r>
            <a:r>
              <a:rPr lang="zh-CN" altLang="en-US" dirty="0" smtClean="0"/>
              <a:t>给用户</a:t>
            </a:r>
            <a:endParaRPr lang="en-US" altLang="zh-CN" dirty="0" smtClean="0"/>
          </a:p>
          <a:p>
            <a:pPr lvl="1"/>
            <a:r>
              <a:rPr lang="zh-CN" altLang="en-US" dirty="0" smtClean="0"/>
              <a:t>一个采用低成本技术达到的存储容量</a:t>
            </a:r>
            <a:r>
              <a:rPr lang="en-US" altLang="zh-CN" dirty="0" smtClean="0"/>
              <a:t>. （</a:t>
            </a:r>
            <a:r>
              <a:rPr lang="zh-CN" altLang="en-US" dirty="0" smtClean="0"/>
              <a:t>容量大，价格低）</a:t>
            </a:r>
          </a:p>
          <a:p>
            <a:pPr lvl="1"/>
            <a:r>
              <a:rPr lang="zh-CN" altLang="en-US" dirty="0" smtClean="0"/>
              <a:t>一个采用高速存储技术达到的访问速度</a:t>
            </a:r>
            <a:r>
              <a:rPr lang="en-US" altLang="zh-CN" dirty="0" smtClean="0"/>
              <a:t>.（</a:t>
            </a:r>
            <a:r>
              <a:rPr lang="zh-CN" altLang="en-US" dirty="0" smtClean="0"/>
              <a:t>速度快）</a:t>
            </a:r>
            <a:endParaRPr lang="en-US" altLang="zh-CN" dirty="0" smtClean="0"/>
          </a:p>
          <a:p>
            <a:r>
              <a:rPr lang="en-US" altLang="zh-CN" dirty="0" smtClean="0"/>
              <a:t>Temporal Locality (</a:t>
            </a:r>
            <a:r>
              <a:rPr lang="zh-CN" altLang="en-US" dirty="0" smtClean="0"/>
              <a:t>时间局部性):</a:t>
            </a:r>
          </a:p>
          <a:p>
            <a:pPr lvl="1"/>
            <a:r>
              <a:rPr lang="en-US" altLang="zh-CN" dirty="0" smtClean="0"/>
              <a:t>=&gt;</a:t>
            </a:r>
            <a:r>
              <a:rPr lang="zh-CN" altLang="en-US" dirty="0" smtClean="0"/>
              <a:t>保持最近访问的数据项最接近微处理器</a:t>
            </a:r>
            <a:endParaRPr lang="en-US" altLang="zh-CN" dirty="0" smtClean="0"/>
          </a:p>
          <a:p>
            <a:r>
              <a:rPr lang="en-US" altLang="zh-CN" dirty="0" smtClean="0"/>
              <a:t>Spatial Locality (</a:t>
            </a:r>
            <a:r>
              <a:rPr lang="zh-CN" altLang="en-US" dirty="0" smtClean="0"/>
              <a:t>空间局部性):</a:t>
            </a:r>
            <a:endParaRPr lang="en-US" altLang="zh-CN" dirty="0" smtClean="0"/>
          </a:p>
          <a:p>
            <a:pPr lvl="1"/>
            <a:r>
              <a:rPr lang="zh-CN" altLang="en-US" dirty="0" smtClean="0"/>
              <a:t>以由地址连续的若干个字构成的块为单位，从低层复制到上一层</a:t>
            </a:r>
          </a:p>
        </p:txBody>
      </p:sp>
      <p:grpSp>
        <p:nvGrpSpPr>
          <p:cNvPr id="2" name="Group 23"/>
          <p:cNvGrpSpPr>
            <a:grpSpLocks/>
          </p:cNvGrpSpPr>
          <p:nvPr/>
        </p:nvGrpSpPr>
        <p:grpSpPr bwMode="auto">
          <a:xfrm>
            <a:off x="1327150" y="4476750"/>
            <a:ext cx="5334000" cy="1879600"/>
            <a:chOff x="951" y="2312"/>
            <a:chExt cx="3360" cy="1184"/>
          </a:xfrm>
        </p:grpSpPr>
        <p:sp>
          <p:nvSpPr>
            <p:cNvPr id="15369" name="Rectangle 4"/>
            <p:cNvSpPr>
              <a:spLocks noChangeArrowheads="1"/>
            </p:cNvSpPr>
            <p:nvPr/>
          </p:nvSpPr>
          <p:spPr bwMode="auto">
            <a:xfrm>
              <a:off x="2120" y="2456"/>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0" name="Rectangle 5"/>
            <p:cNvSpPr>
              <a:spLocks noChangeArrowheads="1"/>
            </p:cNvSpPr>
            <p:nvPr/>
          </p:nvSpPr>
          <p:spPr bwMode="auto">
            <a:xfrm>
              <a:off x="3512" y="2312"/>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1" name="Rectangle 6"/>
            <p:cNvSpPr>
              <a:spLocks noChangeArrowheads="1"/>
            </p:cNvSpPr>
            <p:nvPr/>
          </p:nvSpPr>
          <p:spPr bwMode="auto">
            <a:xfrm>
              <a:off x="3506" y="2321"/>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5372" name="Rectangle 7"/>
            <p:cNvSpPr>
              <a:spLocks noChangeArrowheads="1"/>
            </p:cNvSpPr>
            <p:nvPr/>
          </p:nvSpPr>
          <p:spPr bwMode="auto">
            <a:xfrm>
              <a:off x="2113" y="2465"/>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5373" name="Line 8"/>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Rectangle 9"/>
            <p:cNvSpPr>
              <a:spLocks noChangeArrowheads="1"/>
            </p:cNvSpPr>
            <p:nvPr/>
          </p:nvSpPr>
          <p:spPr bwMode="auto">
            <a:xfrm>
              <a:off x="1191" y="2496"/>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5375" name="Line 10"/>
            <p:cNvSpPr>
              <a:spLocks noChangeShapeType="1"/>
            </p:cNvSpPr>
            <p:nvPr/>
          </p:nvSpPr>
          <p:spPr bwMode="auto">
            <a:xfrm>
              <a:off x="968" y="3168"/>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1"/>
            <p:cNvSpPr>
              <a:spLocks noChangeArrowheads="1"/>
            </p:cNvSpPr>
            <p:nvPr/>
          </p:nvSpPr>
          <p:spPr bwMode="auto">
            <a:xfrm>
              <a:off x="951" y="2976"/>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5377" name="Line 12"/>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13"/>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9" name="Rectangle 14"/>
            <p:cNvSpPr>
              <a:spLocks noChangeArrowheads="1"/>
            </p:cNvSpPr>
            <p:nvPr/>
          </p:nvSpPr>
          <p:spPr bwMode="auto">
            <a:xfrm>
              <a:off x="2295" y="2847"/>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5380" name="Rectangle 15"/>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81" name="Rectangle 16"/>
            <p:cNvSpPr>
              <a:spLocks noChangeArrowheads="1"/>
            </p:cNvSpPr>
            <p:nvPr/>
          </p:nvSpPr>
          <p:spPr bwMode="auto">
            <a:xfrm>
              <a:off x="3687" y="3039"/>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sp>
          <p:nvSpPr>
            <p:cNvPr id="15382" name="Line 17"/>
            <p:cNvSpPr>
              <a:spLocks noChangeShapeType="1"/>
            </p:cNvSpPr>
            <p:nvPr/>
          </p:nvSpPr>
          <p:spPr bwMode="auto">
            <a:xfrm>
              <a:off x="2496"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8"/>
            <p:cNvSpPr>
              <a:spLocks noChangeShapeType="1"/>
            </p:cNvSpPr>
            <p:nvPr/>
          </p:nvSpPr>
          <p:spPr bwMode="auto">
            <a:xfrm>
              <a:off x="2640"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19"/>
            <p:cNvSpPr>
              <a:spLocks noChangeShapeType="1"/>
            </p:cNvSpPr>
            <p:nvPr/>
          </p:nvSpPr>
          <p:spPr bwMode="auto">
            <a:xfrm>
              <a:off x="2352"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0"/>
            <p:cNvSpPr>
              <a:spLocks noChangeShapeType="1"/>
            </p:cNvSpPr>
            <p:nvPr/>
          </p:nvSpPr>
          <p:spPr bwMode="auto">
            <a:xfrm>
              <a:off x="3888"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1"/>
            <p:cNvSpPr>
              <a:spLocks noChangeShapeType="1"/>
            </p:cNvSpPr>
            <p:nvPr/>
          </p:nvSpPr>
          <p:spPr bwMode="auto">
            <a:xfrm>
              <a:off x="4032"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22"/>
            <p:cNvSpPr>
              <a:spLocks noChangeShapeType="1"/>
            </p:cNvSpPr>
            <p:nvPr/>
          </p:nvSpPr>
          <p:spPr bwMode="auto">
            <a:xfrm>
              <a:off x="3744"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 name="页脚占位符 5"/>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3" name="日期占位符 2"/>
          <p:cNvSpPr>
            <a:spLocks noGrp="1"/>
          </p:cNvSpPr>
          <p:nvPr>
            <p:ph type="dt" sz="half" idx="10"/>
          </p:nvPr>
        </p:nvSpPr>
        <p:spPr/>
        <p:txBody>
          <a:bodyPr/>
          <a:lstStyle/>
          <a:p>
            <a:pPr>
              <a:defRPr/>
            </a:pPr>
            <a:fld id="{4DCA8BAB-A106-4D30-B109-B53D31FEF1B9}"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22</a:t>
            </a:fld>
            <a:endParaRPr lang="en-US" altLang="zh-CN" dirty="0"/>
          </a:p>
        </p:txBody>
      </p:sp>
    </p:spTree>
    <p:extLst>
      <p:ext uri="{BB962C8B-B14F-4D97-AF65-F5344CB8AC3E}">
        <p14:creationId xmlns:p14="http://schemas.microsoft.com/office/powerpoint/2010/main" val="26535267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anim calcmode="lin" valueType="num">
                                      <p:cBhvr additive="base">
                                        <p:cTn id="29"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483">
                                            <p:txEl>
                                              <p:pRg st="6" end="6"/>
                                            </p:txEl>
                                          </p:spTgt>
                                        </p:tgtEl>
                                        <p:attrNameLst>
                                          <p:attrName>style.visibility</p:attrName>
                                        </p:attrNameLst>
                                      </p:cBhvr>
                                      <p:to>
                                        <p:strVal val="visible"/>
                                      </p:to>
                                    </p:set>
                                    <p:anim calcmode="lin" valueType="num">
                                      <p:cBhvr additive="base">
                                        <p:cTn id="33"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0627" name="Rectangle 2"/>
          <p:cNvSpPr>
            <a:spLocks noGrp="1" noChangeArrowheads="1"/>
          </p:cNvSpPr>
          <p:nvPr>
            <p:ph type="title"/>
          </p:nvPr>
        </p:nvSpPr>
        <p:spPr>
          <a:xfrm>
            <a:off x="685800" y="0"/>
            <a:ext cx="7772400" cy="1143000"/>
          </a:xfrm>
        </p:spPr>
        <p:txBody>
          <a:bodyPr/>
          <a:lstStyle/>
          <a:p>
            <a:pPr eaLnBrk="1" hangingPunct="1"/>
            <a:r>
              <a:rPr lang="en-US" altLang="zh-CN" smtClean="0"/>
              <a:t>1.  Larger Block Size</a:t>
            </a:r>
          </a:p>
        </p:txBody>
      </p:sp>
      <p:sp>
        <p:nvSpPr>
          <p:cNvPr id="410628" name="Rectangle 3"/>
          <p:cNvSpPr>
            <a:spLocks noGrp="1" noChangeArrowheads="1"/>
          </p:cNvSpPr>
          <p:nvPr>
            <p:ph type="body" idx="1"/>
          </p:nvPr>
        </p:nvSpPr>
        <p:spPr>
          <a:xfrm>
            <a:off x="457200" y="1219200"/>
            <a:ext cx="8382000" cy="4876800"/>
          </a:xfrm>
        </p:spPr>
        <p:txBody>
          <a:bodyPr/>
          <a:lstStyle/>
          <a:p>
            <a:pPr eaLnBrk="1" hangingPunct="1"/>
            <a:r>
              <a:rPr lang="en-US" altLang="zh-CN" smtClean="0"/>
              <a:t>Effects of larger block sizes</a:t>
            </a:r>
          </a:p>
          <a:p>
            <a:pPr lvl="1" eaLnBrk="1" hangingPunct="1"/>
            <a:r>
              <a:rPr lang="en-US" altLang="zh-CN" smtClean="0"/>
              <a:t>Reduction of compulsory misses</a:t>
            </a:r>
          </a:p>
          <a:p>
            <a:pPr lvl="2" eaLnBrk="1" hangingPunct="1"/>
            <a:r>
              <a:rPr lang="en-US" altLang="zh-CN" smtClean="0"/>
              <a:t>Spatial locality</a:t>
            </a:r>
          </a:p>
          <a:p>
            <a:pPr lvl="1" eaLnBrk="1" hangingPunct="1"/>
            <a:r>
              <a:rPr lang="en-US" altLang="zh-CN" smtClean="0"/>
              <a:t>Increase of miss penalty (transfer time)</a:t>
            </a:r>
          </a:p>
          <a:p>
            <a:pPr lvl="1" eaLnBrk="1" hangingPunct="1"/>
            <a:r>
              <a:rPr lang="en-US" altLang="zh-CN" smtClean="0"/>
              <a:t>Reduction of number of blocks</a:t>
            </a:r>
          </a:p>
          <a:p>
            <a:pPr lvl="2" eaLnBrk="1" hangingPunct="1"/>
            <a:r>
              <a:rPr lang="en-US" altLang="zh-CN" smtClean="0"/>
              <a:t>Potential increase of conflict misses</a:t>
            </a:r>
          </a:p>
          <a:p>
            <a:pPr eaLnBrk="1" hangingPunct="1"/>
            <a:r>
              <a:rPr lang="en-US" altLang="zh-CN" smtClean="0"/>
              <a:t>Latency and bandwidth of lower-level memory</a:t>
            </a:r>
          </a:p>
          <a:p>
            <a:pPr lvl="1" eaLnBrk="1" hangingPunct="1"/>
            <a:r>
              <a:rPr lang="en-US" altLang="zh-CN" smtClean="0"/>
              <a:t>High latency and bandwidth =&gt; large block size</a:t>
            </a:r>
          </a:p>
          <a:p>
            <a:pPr lvl="2" eaLnBrk="1" hangingPunct="1"/>
            <a:r>
              <a:rPr lang="en-US" altLang="zh-CN" smtClean="0"/>
              <a:t>Small increase in miss penalty</a:t>
            </a:r>
          </a:p>
        </p:txBody>
      </p:sp>
      <p:sp>
        <p:nvSpPr>
          <p:cNvPr id="410629"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553239A2-8040-4854-9C54-7556DDB4DBD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b="1" smtClean="0"/>
              <a:t>增加块的大小</a:t>
            </a: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01763"/>
            <a:ext cx="86455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9FAD7662-E995-415C-8F88-99000506F24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221</a:t>
            </a:fld>
            <a:endParaRPr lang="en-US" altLang="zh-CN" dirty="0"/>
          </a:p>
        </p:txBody>
      </p:sp>
    </p:spTree>
    <p:extLst>
      <p:ext uri="{BB962C8B-B14F-4D97-AF65-F5344CB8AC3E}">
        <p14:creationId xmlns:p14="http://schemas.microsoft.com/office/powerpoint/2010/main" val="1707389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b="1" smtClean="0"/>
              <a:t>块大小、容量对失效率的影响</a:t>
            </a:r>
          </a:p>
        </p:txBody>
      </p:sp>
      <p:sp>
        <p:nvSpPr>
          <p:cNvPr id="64515" name="内容占位符 2"/>
          <p:cNvSpPr>
            <a:spLocks noGrp="1"/>
          </p:cNvSpPr>
          <p:nvPr>
            <p:ph idx="1"/>
          </p:nvPr>
        </p:nvSpPr>
        <p:spPr>
          <a:xfrm>
            <a:off x="315883" y="1097280"/>
            <a:ext cx="8229600" cy="5188047"/>
          </a:xfrm>
        </p:spPr>
        <p:txBody>
          <a:bodyPr>
            <a:normAutofit/>
          </a:bodyPr>
          <a:lstStyle/>
          <a:p>
            <a:r>
              <a:rPr lang="en-US" altLang="zh-CN" sz="2000" dirty="0" smtClean="0"/>
              <a:t>Given: miss rates for different cache sizes &amp; block sizes</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Memory latency = 80 cycles + 1 cycle per 8 bytes</a:t>
            </a:r>
          </a:p>
          <a:p>
            <a:pPr lvl="1">
              <a:buFont typeface="Calibri" panose="020F0502020204030204" pitchFamily="34" charset="0"/>
              <a:buChar char="‒"/>
            </a:pPr>
            <a:r>
              <a:rPr lang="en-US" altLang="zh-CN" sz="1800" dirty="0" smtClean="0"/>
              <a:t>Latency of 16-byte block = 80 + 2 = 82 clock cycles</a:t>
            </a:r>
          </a:p>
          <a:p>
            <a:pPr lvl="1">
              <a:buFont typeface="Calibri" panose="020F0502020204030204" pitchFamily="34" charset="0"/>
              <a:buChar char="‒"/>
            </a:pPr>
            <a:r>
              <a:rPr lang="en-US" altLang="zh-CN" sz="1800" dirty="0" smtClean="0"/>
              <a:t>Latency of 32-byte block = 80 + 4 = 84 clock cycles</a:t>
            </a:r>
          </a:p>
          <a:p>
            <a:pPr lvl="1">
              <a:buFont typeface="Calibri" panose="020F0502020204030204" pitchFamily="34" charset="0"/>
              <a:buChar char="‒"/>
            </a:pPr>
            <a:r>
              <a:rPr lang="en-US" altLang="zh-CN" sz="1800" dirty="0" smtClean="0"/>
              <a:t>Latency of 256-byte block = 80 + 32 = 112 clock cycles</a:t>
            </a:r>
          </a:p>
          <a:p>
            <a:r>
              <a:rPr lang="en-US" altLang="zh-CN" sz="2000" dirty="0" smtClean="0"/>
              <a:t>Which block has smallest AMAT for each cache size?</a:t>
            </a:r>
            <a:endParaRPr lang="zh-CN" altLang="en-US" sz="2000" dirty="0" smtClean="0"/>
          </a:p>
        </p:txBody>
      </p:sp>
      <p:grpSp>
        <p:nvGrpSpPr>
          <p:cNvPr id="64519" name="组合 5"/>
          <p:cNvGrpSpPr>
            <a:grpSpLocks/>
          </p:cNvGrpSpPr>
          <p:nvPr/>
        </p:nvGrpSpPr>
        <p:grpSpPr bwMode="auto">
          <a:xfrm>
            <a:off x="88900" y="1582738"/>
            <a:ext cx="8966200" cy="2360612"/>
            <a:chOff x="88900" y="3995738"/>
            <a:chExt cx="8966200" cy="2360612"/>
          </a:xfrm>
        </p:grpSpPr>
        <p:pic>
          <p:nvPicPr>
            <p:cNvPr id="645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3995738"/>
              <a:ext cx="89662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62125" y="5614988"/>
              <a:ext cx="5026025" cy="741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页脚占位符 5"/>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93E872F3-86AE-47F0-9063-18376B5689D8}"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222</a:t>
            </a:fld>
            <a:endParaRPr lang="en-US" altLang="zh-CN" dirty="0"/>
          </a:p>
        </p:txBody>
      </p:sp>
    </p:spTree>
    <p:extLst>
      <p:ext uri="{BB962C8B-B14F-4D97-AF65-F5344CB8AC3E}">
        <p14:creationId xmlns:p14="http://schemas.microsoft.com/office/powerpoint/2010/main" val="69673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5539" name="内容占位符 2"/>
          <p:cNvSpPr>
            <a:spLocks noGrp="1"/>
          </p:cNvSpPr>
          <p:nvPr>
            <p:ph idx="1"/>
          </p:nvPr>
        </p:nvSpPr>
        <p:spPr/>
        <p:txBody>
          <a:bodyPr/>
          <a:lstStyle/>
          <a:p>
            <a:r>
              <a:rPr lang="en-US" altLang="zh-CN" sz="2400" smtClean="0"/>
              <a:t>Solution: assume hit time = 1 clock cycle</a:t>
            </a:r>
          </a:p>
          <a:p>
            <a:pPr lvl="1"/>
            <a:r>
              <a:rPr lang="en-US" altLang="zh-CN" sz="2000" smtClean="0"/>
              <a:t>Regardless of block size and cache size</a:t>
            </a:r>
          </a:p>
          <a:p>
            <a:r>
              <a:rPr lang="en-US" altLang="zh-CN" sz="2400" smtClean="0"/>
              <a:t>Cache Size = 4 KB, Block Size = 16 bytes</a:t>
            </a:r>
          </a:p>
          <a:p>
            <a:pPr lvl="1"/>
            <a:r>
              <a:rPr lang="en-US" altLang="zh-CN" sz="2000" smtClean="0"/>
              <a:t>AMAT = 1 + 8.57% × 82 = 8.027 clock cycles</a:t>
            </a:r>
          </a:p>
          <a:p>
            <a:r>
              <a:rPr lang="en-US" altLang="zh-CN" sz="2400" smtClean="0"/>
              <a:t>Cache Size = 256 KB, Block Size = 256 bytes</a:t>
            </a:r>
          </a:p>
          <a:p>
            <a:pPr lvl="1"/>
            <a:r>
              <a:rPr lang="en-US" altLang="zh-CN" sz="2000" smtClean="0"/>
              <a:t>AMAT = 1 + 0.49% × 112 = 1.549 clock cycles</a:t>
            </a:r>
            <a:endParaRPr lang="zh-CN" altLang="en-US" sz="2000" smtClean="0"/>
          </a:p>
        </p:txBody>
      </p:sp>
      <p:pic>
        <p:nvPicPr>
          <p:cNvPr id="6554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8425"/>
            <a:ext cx="9144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4576DA12-C835-4E4F-BB92-1C0705406CA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223</a:t>
            </a:fld>
            <a:endParaRPr lang="en-US" altLang="zh-CN" dirty="0"/>
          </a:p>
        </p:txBody>
      </p:sp>
    </p:spTree>
    <p:extLst>
      <p:ext uri="{BB962C8B-B14F-4D97-AF65-F5344CB8AC3E}">
        <p14:creationId xmlns:p14="http://schemas.microsoft.com/office/powerpoint/2010/main" val="3961499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94" y="978592"/>
            <a:ext cx="6969183" cy="45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p:cNvSpPr>
            <a:spLocks noGrp="1" noChangeArrowheads="1"/>
          </p:cNvSpPr>
          <p:nvPr>
            <p:ph type="title"/>
          </p:nvPr>
        </p:nvSpPr>
        <p:spPr>
          <a:xfrm>
            <a:off x="755576" y="57199"/>
            <a:ext cx="7772400" cy="1143000"/>
          </a:xfrm>
        </p:spPr>
        <p:txBody>
          <a:bodyPr/>
          <a:lstStyle/>
          <a:p>
            <a:pPr eaLnBrk="1" hangingPunct="1"/>
            <a:r>
              <a:rPr lang="zh-CN" altLang="en-US" sz="3200" b="1" dirty="0" smtClean="0"/>
              <a:t>块大小、容量对</a:t>
            </a:r>
            <a:r>
              <a:rPr lang="en-US" altLang="zh-CN" sz="3200" b="1" dirty="0" smtClean="0"/>
              <a:t>AMAT</a:t>
            </a:r>
            <a:r>
              <a:rPr lang="zh-CN" altLang="en-US" sz="3200" b="1" dirty="0" smtClean="0"/>
              <a:t>的影响</a:t>
            </a:r>
          </a:p>
        </p:txBody>
      </p:sp>
      <p:sp>
        <p:nvSpPr>
          <p:cNvPr id="66564" name="Rectangle 3"/>
          <p:cNvSpPr>
            <a:spLocks noGrp="1" noChangeArrowheads="1"/>
          </p:cNvSpPr>
          <p:nvPr>
            <p:ph idx="1"/>
          </p:nvPr>
        </p:nvSpPr>
        <p:spPr>
          <a:xfrm>
            <a:off x="457200" y="5496669"/>
            <a:ext cx="8229600" cy="1135015"/>
          </a:xfrm>
        </p:spPr>
        <p:txBody>
          <a:bodyPr>
            <a:normAutofit fontScale="77500" lnSpcReduction="20000"/>
          </a:bodyPr>
          <a:lstStyle/>
          <a:p>
            <a:pPr eaLnBrk="1" hangingPunct="1"/>
            <a:r>
              <a:rPr lang="zh-CN" altLang="en-US" sz="2000" dirty="0" smtClean="0"/>
              <a:t>降低失效率最简单的方法是增加块大小；统计结果如图所示</a:t>
            </a:r>
            <a:endParaRPr lang="en-US" altLang="zh-CN" sz="2000" dirty="0" smtClean="0"/>
          </a:p>
          <a:p>
            <a:pPr eaLnBrk="1" hangingPunct="1"/>
            <a:r>
              <a:rPr lang="zh-CN" altLang="en-US" sz="2000" dirty="0" smtClean="0"/>
              <a:t>假定存储系统在延迟</a:t>
            </a:r>
            <a:r>
              <a:rPr lang="en-US" altLang="zh-CN" sz="2000" dirty="0" smtClean="0"/>
              <a:t>40</a:t>
            </a:r>
            <a:r>
              <a:rPr lang="zh-CN" altLang="en-US" sz="2000" dirty="0" smtClean="0"/>
              <a:t>个时钟周期后，每</a:t>
            </a:r>
            <a:r>
              <a:rPr lang="en-US" altLang="zh-CN" sz="2000" dirty="0" smtClean="0"/>
              <a:t>2</a:t>
            </a:r>
            <a:r>
              <a:rPr lang="zh-CN" altLang="en-US" sz="2000" dirty="0" smtClean="0"/>
              <a:t>个时钟周期能送出</a:t>
            </a:r>
            <a:r>
              <a:rPr lang="en-US" altLang="zh-CN" sz="2000" dirty="0" smtClean="0"/>
              <a:t>16</a:t>
            </a:r>
            <a:r>
              <a:rPr lang="zh-CN" altLang="en-US" sz="2000" dirty="0" smtClean="0"/>
              <a:t>个字节，即：经过</a:t>
            </a:r>
            <a:r>
              <a:rPr lang="en-US" altLang="zh-CN" sz="2000" dirty="0" smtClean="0"/>
              <a:t>42</a:t>
            </a:r>
            <a:r>
              <a:rPr lang="zh-CN" altLang="en-US" sz="2000" dirty="0" smtClean="0"/>
              <a:t>个时钟周期，它可提供</a:t>
            </a:r>
            <a:r>
              <a:rPr lang="en-US" altLang="zh-CN" sz="2000" dirty="0" smtClean="0"/>
              <a:t>16</a:t>
            </a:r>
            <a:r>
              <a:rPr lang="zh-CN" altLang="en-US" sz="2000" dirty="0" smtClean="0"/>
              <a:t>个字节；经过</a:t>
            </a:r>
            <a:r>
              <a:rPr lang="en-US" altLang="zh-CN" sz="2000" dirty="0" smtClean="0"/>
              <a:t>44</a:t>
            </a:r>
            <a:r>
              <a:rPr lang="zh-CN" altLang="en-US" sz="2000" dirty="0" smtClean="0"/>
              <a:t>个四周周期，可提供</a:t>
            </a:r>
            <a:r>
              <a:rPr lang="en-US" altLang="zh-CN" sz="2000" dirty="0" smtClean="0"/>
              <a:t>32</a:t>
            </a:r>
            <a:r>
              <a:rPr lang="zh-CN" altLang="en-US" sz="2000" dirty="0" smtClean="0"/>
              <a:t>个字节；依此类推。试根据图</a:t>
            </a:r>
            <a:r>
              <a:rPr lang="en-US" altLang="zh-CN" sz="2000" dirty="0" smtClean="0"/>
              <a:t>5-6</a:t>
            </a:r>
            <a:r>
              <a:rPr lang="zh-CN" altLang="en-US" sz="2000" dirty="0" smtClean="0"/>
              <a:t>列出的各种容量的</a:t>
            </a:r>
            <a:r>
              <a:rPr lang="en-US" altLang="zh-CN" sz="2000" dirty="0" smtClean="0"/>
              <a:t>Cache</a:t>
            </a:r>
            <a:r>
              <a:rPr lang="zh-CN" altLang="en-US" sz="2000" dirty="0" smtClean="0"/>
              <a:t>，在块大小分别为多少时，平均访存时间最小？</a:t>
            </a:r>
          </a:p>
        </p:txBody>
      </p:sp>
      <p:sp>
        <p:nvSpPr>
          <p:cNvPr id="66568" name="Rectangle 3"/>
          <p:cNvSpPr txBox="1">
            <a:spLocks noChangeArrowheads="1"/>
          </p:cNvSpPr>
          <p:nvPr/>
        </p:nvSpPr>
        <p:spPr bwMode="auto">
          <a:xfrm>
            <a:off x="-1019175" y="2185988"/>
            <a:ext cx="4510088"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Wingdings" panose="05000000000000000000" pitchFamily="2" charset="2"/>
              <a:buNone/>
            </a:pPr>
            <a:endParaRPr lang="zh-CN" altLang="en-US" sz="200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06AA6BF3-00FB-4D30-941D-D0BC3D7A568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224</a:t>
            </a:fld>
            <a:endParaRPr lang="en-US" altLang="zh-CN" dirty="0"/>
          </a:p>
        </p:txBody>
      </p:sp>
    </p:spTree>
    <p:extLst>
      <p:ext uri="{BB962C8B-B14F-4D97-AF65-F5344CB8AC3E}">
        <p14:creationId xmlns:p14="http://schemas.microsoft.com/office/powerpoint/2010/main" val="2124286980"/>
      </p:ext>
    </p:extLst>
  </p:cSld>
  <p:clrMapOvr>
    <a:masterClrMapping/>
  </p:clrMapOvr>
  <p:transition spd="slow"/>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200" b="1" smtClean="0"/>
              <a:t>块大小、容量的权衡</a:t>
            </a:r>
          </a:p>
        </p:txBody>
      </p:sp>
      <p:sp>
        <p:nvSpPr>
          <p:cNvPr id="67587" name="Rectangle 3"/>
          <p:cNvSpPr>
            <a:spLocks noGrp="1" noChangeArrowheads="1"/>
          </p:cNvSpPr>
          <p:nvPr>
            <p:ph idx="1"/>
          </p:nvPr>
        </p:nvSpPr>
        <p:spPr/>
        <p:txBody>
          <a:bodyPr>
            <a:normAutofit fontScale="77500" lnSpcReduction="20000"/>
          </a:bodyPr>
          <a:lstStyle/>
          <a:p>
            <a:pPr eaLnBrk="1" hangingPunct="1">
              <a:lnSpc>
                <a:spcPct val="110000"/>
              </a:lnSpc>
            </a:pPr>
            <a:r>
              <a:rPr lang="zh-CN" altLang="en-US" dirty="0" smtClean="0"/>
              <a:t>从统计数据可得到如下结论</a:t>
            </a:r>
          </a:p>
          <a:p>
            <a:pPr lvl="1" eaLnBrk="1" hangingPunct="1">
              <a:lnSpc>
                <a:spcPct val="110000"/>
              </a:lnSpc>
            </a:pPr>
            <a:r>
              <a:rPr lang="zh-CN" altLang="en-US" dirty="0" smtClean="0"/>
              <a:t>对于给定</a:t>
            </a:r>
            <a:r>
              <a:rPr lang="en-US" altLang="zh-CN" dirty="0" smtClean="0"/>
              <a:t>Cache</a:t>
            </a:r>
            <a:r>
              <a:rPr lang="zh-CN" altLang="en-US" dirty="0" smtClean="0"/>
              <a:t>容量，块大小增加时，失效率开始是下降，但后来反而上升</a:t>
            </a:r>
          </a:p>
          <a:p>
            <a:pPr lvl="1" eaLnBrk="1" hangingPunct="1">
              <a:lnSpc>
                <a:spcPct val="110000"/>
              </a:lnSpc>
            </a:pPr>
            <a:r>
              <a:rPr lang="en-US" altLang="zh-CN" dirty="0" smtClean="0"/>
              <a:t>Cache</a:t>
            </a:r>
            <a:r>
              <a:rPr lang="zh-CN" altLang="en-US" dirty="0" smtClean="0"/>
              <a:t>容量越大，使失效率达到最低的块大小就越大</a:t>
            </a:r>
          </a:p>
          <a:p>
            <a:pPr eaLnBrk="1" hangingPunct="1">
              <a:lnSpc>
                <a:spcPct val="110000"/>
              </a:lnSpc>
            </a:pPr>
            <a:r>
              <a:rPr lang="zh-CN" altLang="en-US" dirty="0" smtClean="0"/>
              <a:t>分析</a:t>
            </a:r>
          </a:p>
          <a:p>
            <a:pPr lvl="1" eaLnBrk="1" hangingPunct="1">
              <a:lnSpc>
                <a:spcPct val="110000"/>
              </a:lnSpc>
            </a:pPr>
            <a:r>
              <a:rPr lang="zh-CN" altLang="en-US" dirty="0" smtClean="0"/>
              <a:t>块大小增加，可使强制性失效减少（空间局部性原理）</a:t>
            </a:r>
          </a:p>
          <a:p>
            <a:pPr lvl="1" eaLnBrk="1" hangingPunct="1">
              <a:lnSpc>
                <a:spcPct val="110000"/>
              </a:lnSpc>
            </a:pPr>
            <a:r>
              <a:rPr lang="zh-CN" altLang="en-US" dirty="0" smtClean="0"/>
              <a:t>块大小增加，可使冲突失效增加（</a:t>
            </a:r>
            <a:r>
              <a:rPr lang="en-US" altLang="zh-CN" dirty="0" smtClean="0"/>
              <a:t>Cache</a:t>
            </a:r>
            <a:r>
              <a:rPr lang="zh-CN" altLang="en-US" dirty="0" smtClean="0"/>
              <a:t>中块数量减少）</a:t>
            </a:r>
          </a:p>
          <a:p>
            <a:pPr lvl="1" eaLnBrk="1" hangingPunct="1">
              <a:lnSpc>
                <a:spcPct val="110000"/>
              </a:lnSpc>
            </a:pPr>
            <a:r>
              <a:rPr lang="zh-CN" altLang="en-US" dirty="0" smtClean="0"/>
              <a:t>失效开销增大（上下层间移动，数据传输时间变大）</a:t>
            </a:r>
          </a:p>
          <a:p>
            <a:pPr eaLnBrk="1" hangingPunct="1">
              <a:lnSpc>
                <a:spcPct val="110000"/>
              </a:lnSpc>
            </a:pPr>
            <a:r>
              <a:rPr lang="zh-CN" altLang="en-US" dirty="0" smtClean="0"/>
              <a:t>设计块大小的原则，不能仅看失效率</a:t>
            </a:r>
          </a:p>
          <a:p>
            <a:pPr lvl="1" eaLnBrk="1" hangingPunct="1">
              <a:lnSpc>
                <a:spcPct val="110000"/>
              </a:lnSpc>
            </a:pPr>
            <a:r>
              <a:rPr lang="zh-CN" altLang="en-US" dirty="0" smtClean="0"/>
              <a:t>原因：平均访存时间 ＝ 命中时间＋失效率×失效开销</a:t>
            </a: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18D53231-23E6-42EC-9657-7B2604CC68F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225</a:t>
            </a:fld>
            <a:endParaRPr lang="en-US" altLang="zh-CN" dirty="0"/>
          </a:p>
        </p:txBody>
      </p:sp>
    </p:spTree>
    <p:extLst>
      <p:ext uri="{BB962C8B-B14F-4D97-AF65-F5344CB8AC3E}">
        <p14:creationId xmlns:p14="http://schemas.microsoft.com/office/powerpoint/2010/main" val="2637892569"/>
      </p:ext>
    </p:extLst>
  </p:cSld>
  <p:clrMapOvr>
    <a:masterClrMapping/>
  </p:clrMapOvr>
  <p:transition spd="slow"/>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1651" name="Rectangle 2"/>
          <p:cNvSpPr>
            <a:spLocks noGrp="1" noChangeArrowheads="1"/>
          </p:cNvSpPr>
          <p:nvPr>
            <p:ph type="title"/>
          </p:nvPr>
        </p:nvSpPr>
        <p:spPr>
          <a:xfrm>
            <a:off x="685800" y="76200"/>
            <a:ext cx="7772400" cy="1143000"/>
          </a:xfrm>
        </p:spPr>
        <p:txBody>
          <a:bodyPr/>
          <a:lstStyle/>
          <a:p>
            <a:pPr eaLnBrk="1" hangingPunct="1"/>
            <a:r>
              <a:rPr lang="en-US" altLang="zh-CN" smtClean="0"/>
              <a:t>Example</a:t>
            </a:r>
          </a:p>
        </p:txBody>
      </p:sp>
      <p:sp>
        <p:nvSpPr>
          <p:cNvPr id="411652"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11653" name="Picture 4" descr="Ch5-fig1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747838"/>
            <a:ext cx="5486400" cy="4303712"/>
          </a:xfrm>
          <a:noFill/>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1F91DC9-89A1-49A8-AE3F-C007E4521A8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675" name="Rectangle 2"/>
          <p:cNvSpPr>
            <a:spLocks noGrp="1" noChangeArrowheads="1"/>
          </p:cNvSpPr>
          <p:nvPr>
            <p:ph type="title"/>
          </p:nvPr>
        </p:nvSpPr>
        <p:spPr>
          <a:xfrm>
            <a:off x="685800" y="0"/>
            <a:ext cx="7772400" cy="1143000"/>
          </a:xfrm>
        </p:spPr>
        <p:txBody>
          <a:bodyPr/>
          <a:lstStyle/>
          <a:p>
            <a:pPr eaLnBrk="1" hangingPunct="1"/>
            <a:r>
              <a:rPr lang="en-US" altLang="zh-CN" smtClean="0"/>
              <a:t>2.  Larger Caches</a:t>
            </a:r>
          </a:p>
        </p:txBody>
      </p:sp>
      <p:sp>
        <p:nvSpPr>
          <p:cNvPr id="412676" name="Rectangle 3"/>
          <p:cNvSpPr>
            <a:spLocks noGrp="1" noChangeArrowheads="1"/>
          </p:cNvSpPr>
          <p:nvPr>
            <p:ph type="body" idx="1"/>
          </p:nvPr>
        </p:nvSpPr>
        <p:spPr>
          <a:xfrm>
            <a:off x="457200" y="1219200"/>
            <a:ext cx="8382000" cy="4876800"/>
          </a:xfrm>
        </p:spPr>
        <p:txBody>
          <a:bodyPr/>
          <a:lstStyle/>
          <a:p>
            <a:pPr eaLnBrk="1" hangingPunct="1"/>
            <a:r>
              <a:rPr lang="en-US" altLang="zh-CN" smtClean="0"/>
              <a:t>More blocks</a:t>
            </a:r>
          </a:p>
          <a:p>
            <a:pPr eaLnBrk="1" hangingPunct="1"/>
            <a:r>
              <a:rPr lang="en-US" altLang="zh-CN" smtClean="0"/>
              <a:t>Higher probability of getting the data</a:t>
            </a:r>
          </a:p>
          <a:p>
            <a:pPr eaLnBrk="1" hangingPunct="1"/>
            <a:r>
              <a:rPr lang="en-US" altLang="zh-CN" smtClean="0"/>
              <a:t>Longer hit time and higher cost</a:t>
            </a:r>
          </a:p>
          <a:p>
            <a:pPr eaLnBrk="1" hangingPunct="1"/>
            <a:r>
              <a:rPr lang="en-US" altLang="zh-CN" smtClean="0"/>
              <a:t>Primarily used in 2</a:t>
            </a:r>
            <a:r>
              <a:rPr lang="en-US" altLang="zh-CN" baseline="30000" smtClean="0"/>
              <a:t>nd</a:t>
            </a:r>
            <a:r>
              <a:rPr lang="en-US" altLang="zh-CN" smtClean="0"/>
              <a:t> level caches</a:t>
            </a:r>
          </a:p>
        </p:txBody>
      </p:sp>
      <p:sp>
        <p:nvSpPr>
          <p:cNvPr id="412677"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2BC34C0C-2D4D-475E-96ED-8852F80B58E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3699" name="Rectangle 2"/>
          <p:cNvSpPr>
            <a:spLocks noGrp="1" noChangeArrowheads="1"/>
          </p:cNvSpPr>
          <p:nvPr>
            <p:ph type="title"/>
          </p:nvPr>
        </p:nvSpPr>
        <p:spPr>
          <a:xfrm>
            <a:off x="609600" y="0"/>
            <a:ext cx="7772400" cy="1143000"/>
          </a:xfrm>
        </p:spPr>
        <p:txBody>
          <a:bodyPr/>
          <a:lstStyle/>
          <a:p>
            <a:pPr eaLnBrk="1" hangingPunct="1"/>
            <a:r>
              <a:rPr lang="en-US" altLang="zh-CN" smtClean="0"/>
              <a:t>3.  Higher Associativity</a:t>
            </a:r>
          </a:p>
        </p:txBody>
      </p:sp>
      <p:sp>
        <p:nvSpPr>
          <p:cNvPr id="413700" name="Rectangle 3"/>
          <p:cNvSpPr>
            <a:spLocks noGrp="1" noChangeArrowheads="1"/>
          </p:cNvSpPr>
          <p:nvPr>
            <p:ph type="body" idx="1"/>
          </p:nvPr>
        </p:nvSpPr>
        <p:spPr>
          <a:xfrm>
            <a:off x="609600" y="1295400"/>
            <a:ext cx="7772400" cy="5029200"/>
          </a:xfrm>
        </p:spPr>
        <p:txBody>
          <a:bodyPr/>
          <a:lstStyle/>
          <a:p>
            <a:pPr eaLnBrk="1" hangingPunct="1"/>
            <a:r>
              <a:rPr lang="en-US" altLang="zh-CN" smtClean="0"/>
              <a:t>Eight-way set associative is good enough</a:t>
            </a:r>
          </a:p>
          <a:p>
            <a:pPr eaLnBrk="1" hangingPunct="1"/>
            <a:r>
              <a:rPr lang="en-US" altLang="zh-CN" smtClean="0"/>
              <a:t>2:1 Cache Rule: </a:t>
            </a:r>
          </a:p>
          <a:p>
            <a:pPr lvl="1" eaLnBrk="1" hangingPunct="1"/>
            <a:r>
              <a:rPr lang="en-US" altLang="zh-CN" smtClean="0"/>
              <a:t>Miss Rate of direct mapped cache size N = Miss Rate 2-way cache size N/2</a:t>
            </a:r>
          </a:p>
          <a:p>
            <a:pPr eaLnBrk="1" hangingPunct="1"/>
            <a:r>
              <a:rPr lang="en-US" altLang="zh-CN" smtClean="0"/>
              <a:t>Higher Associativity can increase</a:t>
            </a:r>
          </a:p>
          <a:p>
            <a:pPr lvl="1" eaLnBrk="1" hangingPunct="1"/>
            <a:r>
              <a:rPr lang="en-US" altLang="zh-CN" smtClean="0"/>
              <a:t>Clock cycle time</a:t>
            </a:r>
          </a:p>
          <a:p>
            <a:pPr lvl="1" eaLnBrk="1" hangingPunct="1"/>
            <a:r>
              <a:rPr lang="en-US" altLang="zh-CN" smtClean="0"/>
              <a:t>Hit time for 2-way vs. 1-way </a:t>
            </a:r>
            <a:br>
              <a:rPr lang="en-US" altLang="zh-CN" smtClean="0"/>
            </a:br>
            <a:r>
              <a:rPr lang="en-US" altLang="zh-CN" smtClean="0"/>
              <a:t>external cache +10%, </a:t>
            </a:r>
            <a:br>
              <a:rPr lang="en-US" altLang="zh-CN" smtClean="0"/>
            </a:br>
            <a:r>
              <a:rPr lang="en-US" altLang="zh-CN" smtClean="0"/>
              <a:t>internal + 2% </a:t>
            </a:r>
          </a:p>
        </p:txBody>
      </p:sp>
      <p:sp>
        <p:nvSpPr>
          <p:cNvPr id="413701"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6AACE860-288E-450A-8AE6-99312EEF38D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b="1" smtClean="0"/>
              <a:t>提高相联度</a:t>
            </a:r>
          </a:p>
        </p:txBody>
      </p:sp>
      <p:sp>
        <p:nvSpPr>
          <p:cNvPr id="68611" name="Rectangle 3"/>
          <p:cNvSpPr>
            <a:spLocks noGrp="1" noChangeArrowheads="1"/>
          </p:cNvSpPr>
          <p:nvPr>
            <p:ph idx="1"/>
          </p:nvPr>
        </p:nvSpPr>
        <p:spPr>
          <a:xfrm>
            <a:off x="457200" y="1258432"/>
            <a:ext cx="8229600" cy="1957843"/>
          </a:xfrm>
        </p:spPr>
        <p:txBody>
          <a:bodyPr>
            <a:normAutofit fontScale="92500"/>
          </a:bodyPr>
          <a:lstStyle/>
          <a:p>
            <a:pPr eaLnBrk="1" hangingPunct="1"/>
            <a:r>
              <a:rPr lang="en-US" altLang="zh-CN" sz="2400" dirty="0" smtClean="0"/>
              <a:t>8</a:t>
            </a:r>
            <a:r>
              <a:rPr lang="zh-CN" altLang="en-US" sz="2400" dirty="0" smtClean="0"/>
              <a:t>路组相联在降低失效率方面的作用已经和全相联一样有效</a:t>
            </a:r>
          </a:p>
          <a:p>
            <a:pPr eaLnBrk="1" hangingPunct="1"/>
            <a:r>
              <a:rPr lang="zh-CN" altLang="en-US" sz="2400" dirty="0" smtClean="0">
                <a:solidFill>
                  <a:srgbClr val="FF0000"/>
                </a:solidFill>
              </a:rPr>
              <a:t>2:1</a:t>
            </a:r>
            <a:r>
              <a:rPr lang="en-US" altLang="zh-CN" sz="2400" dirty="0" smtClean="0">
                <a:solidFill>
                  <a:srgbClr val="FF0000"/>
                </a:solidFill>
              </a:rPr>
              <a:t>Cache</a:t>
            </a:r>
            <a:r>
              <a:rPr lang="zh-CN" altLang="en-US" sz="2400" dirty="0" smtClean="0">
                <a:solidFill>
                  <a:srgbClr val="FF0000"/>
                </a:solidFill>
              </a:rPr>
              <a:t>经验规则</a:t>
            </a:r>
          </a:p>
          <a:p>
            <a:pPr lvl="1" eaLnBrk="1" hangingPunct="1"/>
            <a:r>
              <a:rPr lang="zh-CN" altLang="en-US" sz="1800" dirty="0" smtClean="0"/>
              <a:t>容量为</a:t>
            </a:r>
            <a:r>
              <a:rPr lang="en-US" altLang="zh-CN" sz="1800" dirty="0" smtClean="0"/>
              <a:t>N</a:t>
            </a:r>
            <a:r>
              <a:rPr lang="zh-CN" altLang="en-US" sz="1800" dirty="0" smtClean="0"/>
              <a:t>的直接映象</a:t>
            </a:r>
            <a:r>
              <a:rPr lang="en-US" altLang="zh-CN" sz="1800" dirty="0" smtClean="0"/>
              <a:t>Cache</a:t>
            </a:r>
            <a:r>
              <a:rPr lang="zh-CN" altLang="en-US" sz="1800" dirty="0" smtClean="0"/>
              <a:t>失效率与容量为</a:t>
            </a:r>
            <a:r>
              <a:rPr lang="en-US" altLang="zh-CN" sz="1800" dirty="0" smtClean="0"/>
              <a:t>N/2</a:t>
            </a:r>
            <a:r>
              <a:rPr lang="zh-CN" altLang="en-US" sz="1800" dirty="0" smtClean="0"/>
              <a:t>的两路组相联</a:t>
            </a:r>
            <a:r>
              <a:rPr lang="en-US" altLang="zh-CN" sz="1800" dirty="0" smtClean="0"/>
              <a:t>Cache</a:t>
            </a:r>
            <a:r>
              <a:rPr lang="zh-CN" altLang="en-US" sz="1800" dirty="0" smtClean="0"/>
              <a:t>的失效率差不多相同</a:t>
            </a:r>
          </a:p>
          <a:p>
            <a:pPr eaLnBrk="1" hangingPunct="1"/>
            <a:r>
              <a:rPr lang="zh-CN" altLang="en-US" sz="2400" dirty="0" smtClean="0"/>
              <a:t>提高相联度，会增加命中时间</a:t>
            </a:r>
          </a:p>
        </p:txBody>
      </p:sp>
      <p:pic>
        <p:nvPicPr>
          <p:cNvPr id="686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3216275"/>
            <a:ext cx="800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页脚占位符 4"/>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2" name="日期占位符 1"/>
          <p:cNvSpPr>
            <a:spLocks noGrp="1"/>
          </p:cNvSpPr>
          <p:nvPr>
            <p:ph type="dt" sz="half" idx="10"/>
          </p:nvPr>
        </p:nvSpPr>
        <p:spPr/>
        <p:txBody>
          <a:bodyPr/>
          <a:lstStyle/>
          <a:p>
            <a:pPr>
              <a:defRPr/>
            </a:pPr>
            <a:fld id="{29835A59-BC42-41A6-984D-AB988A2C755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229</a:t>
            </a:fld>
            <a:endParaRPr lang="en-US" altLang="zh-CN" dirty="0"/>
          </a:p>
        </p:txBody>
      </p:sp>
    </p:spTree>
    <p:extLst>
      <p:ext uri="{BB962C8B-B14F-4D97-AF65-F5344CB8AC3E}">
        <p14:creationId xmlns:p14="http://schemas.microsoft.com/office/powerpoint/2010/main" val="968331380"/>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442913" y="188640"/>
            <a:ext cx="8243887" cy="576263"/>
          </a:xfrm>
        </p:spPr>
        <p:txBody>
          <a:bodyPr/>
          <a:lstStyle/>
          <a:p>
            <a:r>
              <a:rPr lang="en-US" altLang="zh-CN" smtClean="0">
                <a:ea typeface="ＭＳ Ｐゴシック" panose="020B0600070205080204" pitchFamily="34" charset="-128"/>
              </a:rPr>
              <a:t>The Memory Hierarchy</a:t>
            </a:r>
          </a:p>
        </p:txBody>
      </p:sp>
      <p:sp>
        <p:nvSpPr>
          <p:cNvPr id="61442" name="Content Placeholder 2"/>
          <p:cNvSpPr>
            <a:spLocks noGrp="1"/>
          </p:cNvSpPr>
          <p:nvPr>
            <p:ph idx="1"/>
          </p:nvPr>
        </p:nvSpPr>
        <p:spPr>
          <a:xfrm>
            <a:off x="228600" y="709340"/>
            <a:ext cx="8610600" cy="5194300"/>
          </a:xfrm>
        </p:spPr>
        <p:txBody>
          <a:bodyPr/>
          <a:lstStyle/>
          <a:p>
            <a:endParaRPr lang="zh-CN" altLang="zh-CN" smtClean="0">
              <a:ea typeface="ＭＳ Ｐゴシック" panose="020B0600070205080204" pitchFamily="34" charset="-128"/>
            </a:endParaRPr>
          </a:p>
        </p:txBody>
      </p:sp>
      <p:sp>
        <p:nvSpPr>
          <p:cNvPr id="61444" name="Rectangle 3"/>
          <p:cNvSpPr>
            <a:spLocks noChangeArrowheads="1"/>
          </p:cNvSpPr>
          <p:nvPr/>
        </p:nvSpPr>
        <p:spPr bwMode="auto">
          <a:xfrm>
            <a:off x="5861050" y="1160190"/>
            <a:ext cx="8509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2800">
                <a:latin typeface="Calibri" panose="020F0502020204030204" pitchFamily="34" charset="0"/>
              </a:rPr>
              <a:t>fast</a:t>
            </a:r>
          </a:p>
          <a:p>
            <a:pPr eaLnBrk="1" hangingPunct="1"/>
            <a:r>
              <a:rPr lang="en-US" altLang="zh-CN" sz="2800">
                <a:latin typeface="Calibri" panose="020F0502020204030204" pitchFamily="34" charset="0"/>
              </a:rPr>
              <a:t>small</a:t>
            </a:r>
          </a:p>
        </p:txBody>
      </p:sp>
      <p:sp>
        <p:nvSpPr>
          <p:cNvPr id="61445" name="Rectangle 4"/>
          <p:cNvSpPr>
            <a:spLocks noChangeArrowheads="1"/>
          </p:cNvSpPr>
          <p:nvPr/>
        </p:nvSpPr>
        <p:spPr bwMode="auto">
          <a:xfrm>
            <a:off x="3733800" y="4970190"/>
            <a:ext cx="5105400" cy="11430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2800">
                <a:latin typeface="Calibri" panose="020F0502020204030204" pitchFamily="34" charset="0"/>
              </a:rPr>
              <a:t>big but slow</a:t>
            </a:r>
          </a:p>
        </p:txBody>
      </p:sp>
      <p:sp>
        <p:nvSpPr>
          <p:cNvPr id="61446" name="Text Box 5"/>
          <p:cNvSpPr txBox="1">
            <a:spLocks noChangeArrowheads="1"/>
          </p:cNvSpPr>
          <p:nvPr/>
        </p:nvSpPr>
        <p:spPr bwMode="auto">
          <a:xfrm>
            <a:off x="682625" y="1168128"/>
            <a:ext cx="3767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2800">
                <a:solidFill>
                  <a:schemeClr val="bg2"/>
                </a:solidFill>
                <a:latin typeface="Calibri" panose="020F0502020204030204" pitchFamily="34" charset="0"/>
              </a:rPr>
              <a:t>move what you use here</a:t>
            </a:r>
          </a:p>
        </p:txBody>
      </p:sp>
      <p:sp>
        <p:nvSpPr>
          <p:cNvPr id="61447" name="Freeform 6"/>
          <p:cNvSpPr>
            <a:spLocks/>
          </p:cNvSpPr>
          <p:nvPr/>
        </p:nvSpPr>
        <p:spPr bwMode="auto">
          <a:xfrm flipH="1" flipV="1">
            <a:off x="4648200" y="1245915"/>
            <a:ext cx="1219200" cy="446088"/>
          </a:xfrm>
          <a:custGeom>
            <a:avLst/>
            <a:gdLst>
              <a:gd name="T0" fmla="*/ 2147483647 w 768"/>
              <a:gd name="T1" fmla="*/ 2147483647 h 281"/>
              <a:gd name="T2" fmla="*/ 2147483647 w 768"/>
              <a:gd name="T3" fmla="*/ 2147483647 h 281"/>
              <a:gd name="T4" fmla="*/ 2147483647 w 768"/>
              <a:gd name="T5" fmla="*/ 2147483647 h 281"/>
              <a:gd name="T6" fmla="*/ 0 w 768"/>
              <a:gd name="T7" fmla="*/ 2147483647 h 281"/>
              <a:gd name="T8" fmla="*/ 0 60000 65536"/>
              <a:gd name="T9" fmla="*/ 0 60000 65536"/>
              <a:gd name="T10" fmla="*/ 0 60000 65536"/>
              <a:gd name="T11" fmla="*/ 0 60000 65536"/>
              <a:gd name="T12" fmla="*/ 0 w 768"/>
              <a:gd name="T13" fmla="*/ 0 h 281"/>
              <a:gd name="T14" fmla="*/ 768 w 768"/>
              <a:gd name="T15" fmla="*/ 281 h 281"/>
            </a:gdLst>
            <a:ahLst/>
            <a:cxnLst>
              <a:cxn ang="T8">
                <a:pos x="T0" y="T1"/>
              </a:cxn>
              <a:cxn ang="T9">
                <a:pos x="T2" y="T3"/>
              </a:cxn>
              <a:cxn ang="T10">
                <a:pos x="T4" y="T5"/>
              </a:cxn>
              <a:cxn ang="T11">
                <a:pos x="T6" y="T7"/>
              </a:cxn>
            </a:cxnLst>
            <a:rect l="T12" t="T13" r="T14" b="T15"/>
            <a:pathLst>
              <a:path w="768" h="281">
                <a:moveTo>
                  <a:pt x="768" y="138"/>
                </a:moveTo>
                <a:cubicBezTo>
                  <a:pt x="692" y="118"/>
                  <a:pt x="355" y="0"/>
                  <a:pt x="313" y="19"/>
                </a:cubicBezTo>
                <a:cubicBezTo>
                  <a:pt x="271" y="38"/>
                  <a:pt x="565" y="225"/>
                  <a:pt x="513" y="253"/>
                </a:cubicBezTo>
                <a:cubicBezTo>
                  <a:pt x="461" y="281"/>
                  <a:pt x="107" y="200"/>
                  <a:pt x="0" y="186"/>
                </a:cubicBez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48" name="Text Box 7"/>
          <p:cNvSpPr txBox="1">
            <a:spLocks noChangeArrowheads="1"/>
          </p:cNvSpPr>
          <p:nvPr/>
        </p:nvSpPr>
        <p:spPr bwMode="auto">
          <a:xfrm>
            <a:off x="731838" y="4901928"/>
            <a:ext cx="1736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2800" dirty="0">
                <a:solidFill>
                  <a:schemeClr val="bg2"/>
                </a:solidFill>
                <a:latin typeface="Calibri" panose="020F0502020204030204" pitchFamily="34" charset="0"/>
              </a:rPr>
              <a:t>backup</a:t>
            </a:r>
          </a:p>
          <a:p>
            <a:pPr eaLnBrk="1" hangingPunct="1"/>
            <a:r>
              <a:rPr lang="en-US" altLang="zh-CN" sz="2800" dirty="0">
                <a:solidFill>
                  <a:schemeClr val="bg2"/>
                </a:solidFill>
                <a:latin typeface="Calibri" panose="020F0502020204030204" pitchFamily="34" charset="0"/>
              </a:rPr>
              <a:t>everything</a:t>
            </a:r>
          </a:p>
          <a:p>
            <a:pPr eaLnBrk="1" hangingPunct="1"/>
            <a:r>
              <a:rPr lang="en-US" altLang="zh-CN" sz="2800" dirty="0">
                <a:solidFill>
                  <a:schemeClr val="bg2"/>
                </a:solidFill>
                <a:latin typeface="Calibri" panose="020F0502020204030204" pitchFamily="34" charset="0"/>
              </a:rPr>
              <a:t>here</a:t>
            </a:r>
          </a:p>
        </p:txBody>
      </p:sp>
      <p:sp>
        <p:nvSpPr>
          <p:cNvPr id="61449" name="Freeform 8"/>
          <p:cNvSpPr>
            <a:spLocks/>
          </p:cNvSpPr>
          <p:nvPr/>
        </p:nvSpPr>
        <p:spPr bwMode="auto">
          <a:xfrm flipH="1">
            <a:off x="2590800" y="5274990"/>
            <a:ext cx="1143000" cy="446088"/>
          </a:xfrm>
          <a:custGeom>
            <a:avLst/>
            <a:gdLst>
              <a:gd name="T0" fmla="*/ 2147483647 w 768"/>
              <a:gd name="T1" fmla="*/ 2147483647 h 281"/>
              <a:gd name="T2" fmla="*/ 2147483647 w 768"/>
              <a:gd name="T3" fmla="*/ 2147483647 h 281"/>
              <a:gd name="T4" fmla="*/ 2147483647 w 768"/>
              <a:gd name="T5" fmla="*/ 2147483647 h 281"/>
              <a:gd name="T6" fmla="*/ 0 w 768"/>
              <a:gd name="T7" fmla="*/ 2147483647 h 281"/>
              <a:gd name="T8" fmla="*/ 0 60000 65536"/>
              <a:gd name="T9" fmla="*/ 0 60000 65536"/>
              <a:gd name="T10" fmla="*/ 0 60000 65536"/>
              <a:gd name="T11" fmla="*/ 0 60000 65536"/>
              <a:gd name="T12" fmla="*/ 0 w 768"/>
              <a:gd name="T13" fmla="*/ 0 h 281"/>
              <a:gd name="T14" fmla="*/ 768 w 768"/>
              <a:gd name="T15" fmla="*/ 281 h 281"/>
            </a:gdLst>
            <a:ahLst/>
            <a:cxnLst>
              <a:cxn ang="T8">
                <a:pos x="T0" y="T1"/>
              </a:cxn>
              <a:cxn ang="T9">
                <a:pos x="T2" y="T3"/>
              </a:cxn>
              <a:cxn ang="T10">
                <a:pos x="T4" y="T5"/>
              </a:cxn>
              <a:cxn ang="T11">
                <a:pos x="T6" y="T7"/>
              </a:cxn>
            </a:cxnLst>
            <a:rect l="T12" t="T13" r="T14" b="T15"/>
            <a:pathLst>
              <a:path w="768" h="281">
                <a:moveTo>
                  <a:pt x="768" y="138"/>
                </a:moveTo>
                <a:cubicBezTo>
                  <a:pt x="692" y="118"/>
                  <a:pt x="355" y="0"/>
                  <a:pt x="313" y="19"/>
                </a:cubicBezTo>
                <a:cubicBezTo>
                  <a:pt x="271" y="38"/>
                  <a:pt x="565" y="225"/>
                  <a:pt x="513" y="253"/>
                </a:cubicBezTo>
                <a:cubicBezTo>
                  <a:pt x="461" y="281"/>
                  <a:pt x="107" y="200"/>
                  <a:pt x="0" y="186"/>
                </a:cubicBez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50" name="Text Box 9"/>
          <p:cNvSpPr txBox="1">
            <a:spLocks noChangeArrowheads="1"/>
          </p:cNvSpPr>
          <p:nvPr/>
        </p:nvSpPr>
        <p:spPr bwMode="auto">
          <a:xfrm>
            <a:off x="457200" y="2455590"/>
            <a:ext cx="3387725"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zh-CN" sz="2800" dirty="0">
                <a:solidFill>
                  <a:srgbClr val="006600"/>
                </a:solidFill>
                <a:latin typeface="Calibri" panose="020F0502020204030204" pitchFamily="34" charset="0"/>
              </a:rPr>
              <a:t>With good locality of reference, memory appears as fast as</a:t>
            </a:r>
          </a:p>
          <a:p>
            <a:pPr algn="l" eaLnBrk="1" hangingPunct="1"/>
            <a:r>
              <a:rPr lang="en-US" altLang="zh-CN" sz="2800" dirty="0">
                <a:solidFill>
                  <a:srgbClr val="006600"/>
                </a:solidFill>
                <a:latin typeface="Calibri" panose="020F0502020204030204" pitchFamily="34" charset="0"/>
              </a:rPr>
              <a:t>and as large as  </a:t>
            </a:r>
          </a:p>
        </p:txBody>
      </p:sp>
      <p:sp>
        <p:nvSpPr>
          <p:cNvPr id="61451" name="Line 10"/>
          <p:cNvSpPr>
            <a:spLocks noChangeShapeType="1"/>
          </p:cNvSpPr>
          <p:nvPr/>
        </p:nvSpPr>
        <p:spPr bwMode="auto">
          <a:xfrm flipV="1">
            <a:off x="3200400" y="1679303"/>
            <a:ext cx="2667000" cy="1919287"/>
          </a:xfrm>
          <a:prstGeom prst="line">
            <a:avLst/>
          </a:prstGeom>
          <a:noFill/>
          <a:ln w="19050">
            <a:solidFill>
              <a:schemeClr val="tx1"/>
            </a:solidFill>
            <a:round/>
            <a:headEnd type="oval" w="lg" len="lg"/>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2" name="Line 11"/>
          <p:cNvSpPr>
            <a:spLocks noChangeShapeType="1"/>
          </p:cNvSpPr>
          <p:nvPr/>
        </p:nvSpPr>
        <p:spPr bwMode="auto">
          <a:xfrm>
            <a:off x="2743200" y="4055790"/>
            <a:ext cx="1522413" cy="925513"/>
          </a:xfrm>
          <a:prstGeom prst="line">
            <a:avLst/>
          </a:prstGeom>
          <a:noFill/>
          <a:ln w="19050">
            <a:solidFill>
              <a:schemeClr val="tx1"/>
            </a:solidFill>
            <a:round/>
            <a:headEnd type="oval" w="lg" len="lg"/>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3" name="Line 12"/>
          <p:cNvSpPr>
            <a:spLocks noChangeShapeType="1"/>
          </p:cNvSpPr>
          <p:nvPr/>
        </p:nvSpPr>
        <p:spPr bwMode="auto">
          <a:xfrm>
            <a:off x="6284913" y="1998390"/>
            <a:ext cx="0" cy="2971800"/>
          </a:xfrm>
          <a:prstGeom prst="line">
            <a:avLst/>
          </a:prstGeom>
          <a:noFill/>
          <a:ln w="57150">
            <a:solidFill>
              <a:schemeClr val="tx1"/>
            </a:solidFill>
            <a:round/>
            <a:headEnd type="triangle" w="lg" len="sm"/>
            <a:tailEnd type="triangle" w="lg"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 name="Group 13"/>
          <p:cNvGrpSpPr>
            <a:grpSpLocks/>
          </p:cNvGrpSpPr>
          <p:nvPr/>
        </p:nvGrpSpPr>
        <p:grpSpPr bwMode="auto">
          <a:xfrm>
            <a:off x="4648200" y="1998390"/>
            <a:ext cx="3276600" cy="2971800"/>
            <a:chOff x="2928" y="1440"/>
            <a:chExt cx="2064" cy="1872"/>
          </a:xfrm>
        </p:grpSpPr>
        <p:sp>
          <p:nvSpPr>
            <p:cNvPr id="61458" name="Rectangle 14"/>
            <p:cNvSpPr>
              <a:spLocks noChangeArrowheads="1"/>
            </p:cNvSpPr>
            <p:nvPr/>
          </p:nvSpPr>
          <p:spPr bwMode="auto">
            <a:xfrm>
              <a:off x="2928" y="2480"/>
              <a:ext cx="2064" cy="624"/>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latin typeface="Calibri" panose="020F0502020204030204" pitchFamily="34" charset="0"/>
              </a:endParaRPr>
            </a:p>
          </p:txBody>
        </p:sp>
        <p:sp>
          <p:nvSpPr>
            <p:cNvPr id="61459" name="Rectangle 15"/>
            <p:cNvSpPr>
              <a:spLocks noChangeArrowheads="1"/>
            </p:cNvSpPr>
            <p:nvPr/>
          </p:nvSpPr>
          <p:spPr bwMode="auto">
            <a:xfrm>
              <a:off x="3384" y="1648"/>
              <a:ext cx="1152" cy="624"/>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latin typeface="Calibri" panose="020F0502020204030204" pitchFamily="34" charset="0"/>
              </a:endParaRPr>
            </a:p>
          </p:txBody>
        </p:sp>
        <p:sp>
          <p:nvSpPr>
            <p:cNvPr id="61460" name="Line 16"/>
            <p:cNvSpPr>
              <a:spLocks noChangeShapeType="1"/>
            </p:cNvSpPr>
            <p:nvPr/>
          </p:nvSpPr>
          <p:spPr bwMode="auto">
            <a:xfrm>
              <a:off x="3960" y="1440"/>
              <a:ext cx="0" cy="208"/>
            </a:xfrm>
            <a:prstGeom prst="line">
              <a:avLst/>
            </a:prstGeom>
            <a:noFill/>
            <a:ln w="57150">
              <a:solidFill>
                <a:schemeClr val="tx1"/>
              </a:solidFill>
              <a:round/>
              <a:headEnd type="triangle" w="lg" len="sm"/>
              <a:tailEnd type="triangle" w="lg"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1" name="Line 17"/>
            <p:cNvSpPr>
              <a:spLocks noChangeShapeType="1"/>
            </p:cNvSpPr>
            <p:nvPr/>
          </p:nvSpPr>
          <p:spPr bwMode="auto">
            <a:xfrm>
              <a:off x="3960" y="2272"/>
              <a:ext cx="0" cy="208"/>
            </a:xfrm>
            <a:prstGeom prst="line">
              <a:avLst/>
            </a:prstGeom>
            <a:noFill/>
            <a:ln w="57150">
              <a:solidFill>
                <a:schemeClr val="tx1"/>
              </a:solidFill>
              <a:round/>
              <a:headEnd type="triangle" w="lg" len="sm"/>
              <a:tailEnd type="triangle" w="lg"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2" name="Line 18"/>
            <p:cNvSpPr>
              <a:spLocks noChangeShapeType="1"/>
            </p:cNvSpPr>
            <p:nvPr/>
          </p:nvSpPr>
          <p:spPr bwMode="auto">
            <a:xfrm>
              <a:off x="3960" y="3104"/>
              <a:ext cx="0" cy="208"/>
            </a:xfrm>
            <a:prstGeom prst="line">
              <a:avLst/>
            </a:prstGeom>
            <a:noFill/>
            <a:ln w="57150">
              <a:solidFill>
                <a:schemeClr val="tx1"/>
              </a:solidFill>
              <a:round/>
              <a:headEnd type="triangle" w="lg" len="sm"/>
              <a:tailEnd type="triangle" w="lg"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55" name="Group 19"/>
          <p:cNvGrpSpPr>
            <a:grpSpLocks/>
          </p:cNvGrpSpPr>
          <p:nvPr/>
        </p:nvGrpSpPr>
        <p:grpSpPr bwMode="auto">
          <a:xfrm rot="-5400000">
            <a:off x="6477000" y="2836590"/>
            <a:ext cx="3810000" cy="1066800"/>
            <a:chOff x="2976" y="336"/>
            <a:chExt cx="2400" cy="816"/>
          </a:xfrm>
        </p:grpSpPr>
        <p:sp>
          <p:nvSpPr>
            <p:cNvPr id="61456" name="AutoShape 20"/>
            <p:cNvSpPr>
              <a:spLocks noChangeArrowheads="1"/>
            </p:cNvSpPr>
            <p:nvPr/>
          </p:nvSpPr>
          <p:spPr bwMode="auto">
            <a:xfrm>
              <a:off x="2976" y="336"/>
              <a:ext cx="2304" cy="480"/>
            </a:xfrm>
            <a:prstGeom prst="rightArrow">
              <a:avLst>
                <a:gd name="adj1" fmla="val 59583"/>
                <a:gd name="adj2" fmla="val 51467"/>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800">
                  <a:solidFill>
                    <a:schemeClr val="bg1"/>
                  </a:solidFill>
                  <a:latin typeface="Calibri" panose="020F0502020204030204" pitchFamily="34" charset="0"/>
                </a:rPr>
                <a:t>faster per byte</a:t>
              </a:r>
            </a:p>
          </p:txBody>
        </p:sp>
        <p:sp>
          <p:nvSpPr>
            <p:cNvPr id="61457" name="AutoShape 21"/>
            <p:cNvSpPr>
              <a:spLocks noChangeArrowheads="1"/>
            </p:cNvSpPr>
            <p:nvPr/>
          </p:nvSpPr>
          <p:spPr bwMode="auto">
            <a:xfrm flipH="1">
              <a:off x="3072" y="672"/>
              <a:ext cx="2304" cy="480"/>
            </a:xfrm>
            <a:prstGeom prst="rightArrow">
              <a:avLst>
                <a:gd name="adj1" fmla="val 59583"/>
                <a:gd name="adj2" fmla="val 56467"/>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800">
                  <a:solidFill>
                    <a:schemeClr val="bg1"/>
                  </a:solidFill>
                  <a:latin typeface="Calibri" panose="020F0502020204030204" pitchFamily="34" charset="0"/>
                </a:rPr>
                <a:t>cheaper per byte</a:t>
              </a:r>
            </a:p>
          </p:txBody>
        </p:sp>
      </p:grpSp>
      <p:sp>
        <p:nvSpPr>
          <p:cNvPr id="24" name="页脚占位符 2"/>
          <p:cNvSpPr txBox="1">
            <a:spLocks/>
          </p:cNvSpPr>
          <p:nvPr/>
        </p:nvSpPr>
        <p:spPr>
          <a:xfrm>
            <a:off x="3124200" y="6427788"/>
            <a:ext cx="2895600" cy="457200"/>
          </a:xfrm>
          <a:prstGeom prst="rect">
            <a:avLst/>
          </a:prstGeom>
        </p:spPr>
        <p:txBody>
          <a:bodyPr/>
          <a:lstStyle>
            <a:defPPr>
              <a:defRPr lang="zh-CN"/>
            </a:defPPr>
            <a:lvl1pPr algn="ctr" rtl="0" fontAlgn="base">
              <a:spcBef>
                <a:spcPct val="20000"/>
              </a:spcBef>
              <a:spcAft>
                <a:spcPct val="0"/>
              </a:spcAft>
              <a:buSzPct val="90000"/>
              <a:defRPr sz="1400" b="1" kern="1200" dirty="0" smtClean="0">
                <a:solidFill>
                  <a:schemeClr val="tx1"/>
                </a:solidFill>
                <a:latin typeface="+mn-lt"/>
                <a:ea typeface="楷体_GB2312" pitchFamily="49" charset="-122"/>
                <a:cs typeface="+mn-cs"/>
              </a:defRPr>
            </a:lvl1pPr>
            <a:lvl2pPr marL="4572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2pPr>
            <a:lvl3pPr marL="9144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3pPr>
            <a:lvl4pPr marL="13716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4pPr>
            <a:lvl5pPr marL="1828800" algn="ctr" rtl="0" fontAlgn="base">
              <a:spcBef>
                <a:spcPct val="20000"/>
              </a:spcBef>
              <a:spcAft>
                <a:spcPct val="0"/>
              </a:spcAft>
              <a:buSzPct val="90000"/>
              <a:defRPr b="1" kern="1200">
                <a:solidFill>
                  <a:schemeClr val="tx1"/>
                </a:solidFill>
                <a:latin typeface="Verdana" pitchFamily="34" charset="0"/>
                <a:ea typeface="楷体_GB2312" pitchFamily="49" charset="-122"/>
                <a:cs typeface="+mn-cs"/>
              </a:defRPr>
            </a:lvl5pPr>
            <a:lvl6pPr marL="2286000" algn="l" defTabSz="914400" rtl="0" eaLnBrk="1" latinLnBrk="0" hangingPunct="1">
              <a:defRPr b="1" kern="1200">
                <a:solidFill>
                  <a:schemeClr val="tx1"/>
                </a:solidFill>
                <a:latin typeface="Verdana" pitchFamily="34" charset="0"/>
                <a:ea typeface="楷体_GB2312" pitchFamily="49" charset="-122"/>
                <a:cs typeface="+mn-cs"/>
              </a:defRPr>
            </a:lvl6pPr>
            <a:lvl7pPr marL="2743200" algn="l" defTabSz="914400" rtl="0" eaLnBrk="1" latinLnBrk="0" hangingPunct="1">
              <a:defRPr b="1" kern="1200">
                <a:solidFill>
                  <a:schemeClr val="tx1"/>
                </a:solidFill>
                <a:latin typeface="Verdana" pitchFamily="34" charset="0"/>
                <a:ea typeface="楷体_GB2312" pitchFamily="49" charset="-122"/>
                <a:cs typeface="+mn-cs"/>
              </a:defRPr>
            </a:lvl7pPr>
            <a:lvl8pPr marL="3200400" algn="l" defTabSz="914400" rtl="0" eaLnBrk="1" latinLnBrk="0" hangingPunct="1">
              <a:defRPr b="1" kern="1200">
                <a:solidFill>
                  <a:schemeClr val="tx1"/>
                </a:solidFill>
                <a:latin typeface="Verdana" pitchFamily="34" charset="0"/>
                <a:ea typeface="楷体_GB2312" pitchFamily="49" charset="-122"/>
                <a:cs typeface="+mn-cs"/>
              </a:defRPr>
            </a:lvl8pPr>
            <a:lvl9pPr marL="3657600" algn="l" defTabSz="914400" rtl="0" eaLnBrk="1" latinLnBrk="0" hangingPunct="1">
              <a:defRPr b="1" kern="1200">
                <a:solidFill>
                  <a:schemeClr val="tx1"/>
                </a:solidFill>
                <a:latin typeface="Verdana" pitchFamily="34" charset="0"/>
                <a:ea typeface="楷体_GB2312" pitchFamily="49" charset="-122"/>
                <a:cs typeface="+mn-cs"/>
              </a:defRPr>
            </a:lvl9p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5825C48F-D9B5-4AF5-A620-D9F2BC74F2F0}" type="datetime2">
              <a:rPr lang="zh-CN" altLang="en-US" smtClean="0"/>
              <a:t>2021年10月14日</a:t>
            </a:fld>
            <a:endParaRPr lang="en-US" altLang="zh-CN"/>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6" name="灯片编号占位符 5"/>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23</a:t>
            </a:fld>
            <a:endParaRPr lang="en-US" altLang="zh-CN" dirty="0"/>
          </a:p>
        </p:txBody>
      </p:sp>
    </p:spTree>
    <p:extLst>
      <p:ext uri="{BB962C8B-B14F-4D97-AF65-F5344CB8AC3E}">
        <p14:creationId xmlns:p14="http://schemas.microsoft.com/office/powerpoint/2010/main" val="3385744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723" name="Rectangle 2"/>
          <p:cNvSpPr>
            <a:spLocks noGrp="1" noChangeArrowheads="1"/>
          </p:cNvSpPr>
          <p:nvPr>
            <p:ph type="title"/>
          </p:nvPr>
        </p:nvSpPr>
        <p:spPr>
          <a:xfrm>
            <a:off x="609600" y="0"/>
            <a:ext cx="7772400" cy="1143000"/>
          </a:xfrm>
        </p:spPr>
        <p:txBody>
          <a:bodyPr/>
          <a:lstStyle/>
          <a:p>
            <a:pPr eaLnBrk="1" hangingPunct="1"/>
            <a:r>
              <a:rPr lang="en-US" altLang="zh-CN" sz="4000" smtClean="0"/>
              <a:t>4.  Pseudo-Associative Caches</a:t>
            </a:r>
          </a:p>
        </p:txBody>
      </p:sp>
      <p:sp>
        <p:nvSpPr>
          <p:cNvPr id="414724" name="Rectangle 3"/>
          <p:cNvSpPr>
            <a:spLocks noGrp="1" noChangeArrowheads="1"/>
          </p:cNvSpPr>
          <p:nvPr>
            <p:ph type="body" idx="1"/>
          </p:nvPr>
        </p:nvSpPr>
        <p:spPr>
          <a:xfrm>
            <a:off x="685800" y="1423988"/>
            <a:ext cx="7772400" cy="5029200"/>
          </a:xfrm>
        </p:spPr>
        <p:txBody>
          <a:bodyPr/>
          <a:lstStyle/>
          <a:p>
            <a:pPr eaLnBrk="1" hangingPunct="1">
              <a:lnSpc>
                <a:spcPct val="90000"/>
              </a:lnSpc>
            </a:pPr>
            <a:r>
              <a:rPr lang="en-US" altLang="zh-CN" sz="2400" smtClean="0"/>
              <a:t>Fast hit time of </a:t>
            </a:r>
            <a:r>
              <a:rPr lang="en-US" altLang="zh-CN" sz="2400" i="1" smtClean="0"/>
              <a:t>direct mapped</a:t>
            </a:r>
            <a:r>
              <a:rPr lang="en-US" altLang="zh-CN" sz="2400" smtClean="0"/>
              <a:t> and lower conflict misses of 2-way </a:t>
            </a:r>
            <a:r>
              <a:rPr lang="en-US" altLang="zh-CN" sz="2400" i="1" smtClean="0"/>
              <a:t>set-associative</a:t>
            </a:r>
            <a:r>
              <a:rPr lang="en-US" altLang="zh-CN" sz="2400" smtClean="0"/>
              <a:t> cache? </a:t>
            </a:r>
          </a:p>
          <a:p>
            <a:pPr eaLnBrk="1" hangingPunct="1">
              <a:lnSpc>
                <a:spcPct val="90000"/>
              </a:lnSpc>
            </a:pPr>
            <a:r>
              <a:rPr lang="en-US" altLang="zh-CN" sz="2400" smtClean="0"/>
              <a:t>Divide cache: on a miss, check other half of cache to see if there, if so have a pseudo-hit</a:t>
            </a:r>
            <a:r>
              <a:rPr lang="en-US" altLang="zh-CN" sz="2400" smtClean="0">
                <a:solidFill>
                  <a:schemeClr val="hlink"/>
                </a:solidFill>
              </a:rPr>
              <a:t> </a:t>
            </a:r>
            <a:r>
              <a:rPr lang="en-US" altLang="zh-CN" sz="2400" smtClean="0"/>
              <a:t> (slow hit)</a:t>
            </a:r>
            <a:endParaRPr lang="en-US" altLang="zh-CN" sz="1800" smtClean="0"/>
          </a:p>
          <a:p>
            <a:pPr eaLnBrk="1" hangingPunct="1">
              <a:lnSpc>
                <a:spcPct val="90000"/>
              </a:lnSpc>
              <a:buFontTx/>
              <a:buNone/>
            </a:pPr>
            <a:endParaRPr lang="en-US" altLang="zh-CN" sz="1800" smtClean="0"/>
          </a:p>
          <a:p>
            <a:pPr eaLnBrk="1" hangingPunct="1">
              <a:lnSpc>
                <a:spcPct val="90000"/>
              </a:lnSpc>
              <a:buFontTx/>
              <a:buNone/>
            </a:pPr>
            <a:endParaRPr lang="en-US" altLang="zh-CN" sz="1800" smtClean="0"/>
          </a:p>
          <a:p>
            <a:pPr eaLnBrk="1" hangingPunct="1">
              <a:lnSpc>
                <a:spcPct val="90000"/>
              </a:lnSpc>
              <a:buFontTx/>
              <a:buNone/>
            </a:pPr>
            <a:endParaRPr lang="en-US" altLang="zh-CN" sz="1800" smtClean="0"/>
          </a:p>
          <a:p>
            <a:pPr eaLnBrk="1" hangingPunct="1">
              <a:lnSpc>
                <a:spcPct val="90000"/>
              </a:lnSpc>
              <a:buFontTx/>
              <a:buNone/>
            </a:pPr>
            <a:endParaRPr lang="en-US" altLang="zh-CN" sz="1800" smtClean="0"/>
          </a:p>
          <a:p>
            <a:pPr eaLnBrk="1" hangingPunct="1">
              <a:lnSpc>
                <a:spcPct val="90000"/>
              </a:lnSpc>
            </a:pPr>
            <a:r>
              <a:rPr lang="en-US" altLang="zh-CN" sz="2400" smtClean="0"/>
              <a:t>Drawback: </a:t>
            </a:r>
          </a:p>
          <a:p>
            <a:pPr lvl="1" eaLnBrk="1" hangingPunct="1">
              <a:lnSpc>
                <a:spcPct val="90000"/>
              </a:lnSpc>
            </a:pPr>
            <a:r>
              <a:rPr lang="en-US" altLang="zh-CN" sz="2000" smtClean="0"/>
              <a:t>CPU pipeline design is hard if hit takes 1 or 2 cycles</a:t>
            </a:r>
          </a:p>
          <a:p>
            <a:pPr lvl="1" eaLnBrk="1" hangingPunct="1">
              <a:lnSpc>
                <a:spcPct val="90000"/>
              </a:lnSpc>
            </a:pPr>
            <a:r>
              <a:rPr lang="en-US" altLang="zh-CN" sz="2000" smtClean="0"/>
              <a:t>Better for caches not tied directly to  processor (L2)</a:t>
            </a:r>
          </a:p>
          <a:p>
            <a:pPr lvl="1" eaLnBrk="1" hangingPunct="1">
              <a:lnSpc>
                <a:spcPct val="90000"/>
              </a:lnSpc>
            </a:pPr>
            <a:r>
              <a:rPr lang="en-US" altLang="zh-CN" sz="2000" smtClean="0"/>
              <a:t>Used in MIPS R1000 L2 cache, similar in UltraSPARC</a:t>
            </a:r>
          </a:p>
        </p:txBody>
      </p:sp>
      <p:sp>
        <p:nvSpPr>
          <p:cNvPr id="414725"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726" name="Line 5"/>
          <p:cNvSpPr>
            <a:spLocks noChangeShapeType="1"/>
          </p:cNvSpPr>
          <p:nvPr/>
        </p:nvSpPr>
        <p:spPr bwMode="auto">
          <a:xfrm>
            <a:off x="1295400" y="3505200"/>
            <a:ext cx="1219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4727" name="Line 6"/>
          <p:cNvSpPr>
            <a:spLocks noChangeShapeType="1"/>
          </p:cNvSpPr>
          <p:nvPr/>
        </p:nvSpPr>
        <p:spPr bwMode="auto">
          <a:xfrm>
            <a:off x="1295400" y="4038600"/>
            <a:ext cx="1905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4728" name="Line 7"/>
          <p:cNvSpPr>
            <a:spLocks noChangeShapeType="1"/>
          </p:cNvSpPr>
          <p:nvPr/>
        </p:nvSpPr>
        <p:spPr bwMode="auto">
          <a:xfrm>
            <a:off x="3200400" y="4038600"/>
            <a:ext cx="4191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4729" name="Text Box 8"/>
          <p:cNvSpPr txBox="1">
            <a:spLocks noChangeArrowheads="1"/>
          </p:cNvSpPr>
          <p:nvPr/>
        </p:nvSpPr>
        <p:spPr bwMode="auto">
          <a:xfrm>
            <a:off x="1143000" y="31242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Hit time</a:t>
            </a:r>
          </a:p>
        </p:txBody>
      </p:sp>
      <p:sp>
        <p:nvSpPr>
          <p:cNvPr id="414730" name="Text Box 9"/>
          <p:cNvSpPr txBox="1">
            <a:spLocks noChangeArrowheads="1"/>
          </p:cNvSpPr>
          <p:nvPr/>
        </p:nvSpPr>
        <p:spPr bwMode="auto">
          <a:xfrm>
            <a:off x="1447800" y="35814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Pseudo hit time</a:t>
            </a:r>
          </a:p>
        </p:txBody>
      </p:sp>
      <p:sp>
        <p:nvSpPr>
          <p:cNvPr id="414731" name="Text Box 10"/>
          <p:cNvSpPr txBox="1">
            <a:spLocks noChangeArrowheads="1"/>
          </p:cNvSpPr>
          <p:nvPr/>
        </p:nvSpPr>
        <p:spPr bwMode="auto">
          <a:xfrm>
            <a:off x="4495800" y="36576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Miss penalty</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AA83C87-35CA-49BD-B735-43CA49DD59A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230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5747" name="Rectangle 2"/>
          <p:cNvSpPr>
            <a:spLocks noGrp="1" noChangeArrowheads="1"/>
          </p:cNvSpPr>
          <p:nvPr>
            <p:ph type="title"/>
          </p:nvPr>
        </p:nvSpPr>
        <p:spPr>
          <a:xfrm>
            <a:off x="685800" y="0"/>
            <a:ext cx="7772400" cy="1143000"/>
          </a:xfrm>
        </p:spPr>
        <p:txBody>
          <a:bodyPr/>
          <a:lstStyle/>
          <a:p>
            <a:pPr eaLnBrk="1" hangingPunct="1"/>
            <a:r>
              <a:rPr lang="en-US" altLang="zh-CN" smtClean="0"/>
              <a:t>Pseudo Associative Cache</a:t>
            </a:r>
          </a:p>
        </p:txBody>
      </p:sp>
      <p:sp>
        <p:nvSpPr>
          <p:cNvPr id="415748" name="Rectangle 3"/>
          <p:cNvSpPr>
            <a:spLocks noChangeArrowheads="1"/>
          </p:cNvSpPr>
          <p:nvPr/>
        </p:nvSpPr>
        <p:spPr bwMode="auto">
          <a:xfrm>
            <a:off x="762000" y="2667000"/>
            <a:ext cx="4572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49" name="Rectangle 4"/>
          <p:cNvSpPr>
            <a:spLocks noChangeArrowheads="1"/>
          </p:cNvSpPr>
          <p:nvPr/>
        </p:nvSpPr>
        <p:spPr bwMode="auto">
          <a:xfrm>
            <a:off x="2286000" y="2667000"/>
            <a:ext cx="11430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50" name="Rectangle 5"/>
          <p:cNvSpPr>
            <a:spLocks noChangeArrowheads="1"/>
          </p:cNvSpPr>
          <p:nvPr/>
        </p:nvSpPr>
        <p:spPr bwMode="auto">
          <a:xfrm>
            <a:off x="6400800" y="1600200"/>
            <a:ext cx="12954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51" name="Text Box 6"/>
          <p:cNvSpPr txBox="1">
            <a:spLocks noChangeArrowheads="1"/>
          </p:cNvSpPr>
          <p:nvPr/>
        </p:nvSpPr>
        <p:spPr bwMode="auto">
          <a:xfrm>
            <a:off x="6477000" y="1981200"/>
            <a:ext cx="11430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spcAft>
                <a:spcPct val="45000"/>
              </a:spcAft>
              <a:buSzTx/>
            </a:pPr>
            <a:r>
              <a:rPr lang="en-US" altLang="zh-CN" sz="1600">
                <a:solidFill>
                  <a:srgbClr val="000000"/>
                </a:solidFill>
                <a:latin typeface="Times New Roman" pitchFamily="18" charset="0"/>
                <a:ea typeface="宋体" pitchFamily="2" charset="-122"/>
              </a:rPr>
              <a:t>Address</a:t>
            </a:r>
          </a:p>
          <a:p>
            <a:pPr algn="l" eaLnBrk="1" hangingPunct="1">
              <a:spcBef>
                <a:spcPct val="0"/>
              </a:spcBef>
              <a:buSzTx/>
            </a:pPr>
            <a:r>
              <a:rPr lang="en-US" altLang="zh-CN" sz="1600">
                <a:solidFill>
                  <a:srgbClr val="000000"/>
                </a:solidFill>
                <a:latin typeface="Times New Roman" pitchFamily="18" charset="0"/>
                <a:ea typeface="宋体" pitchFamily="2" charset="-122"/>
              </a:rPr>
              <a:t>Data  Data</a:t>
            </a:r>
          </a:p>
          <a:p>
            <a:pPr algn="l" eaLnBrk="1" hangingPunct="1">
              <a:spcBef>
                <a:spcPct val="0"/>
              </a:spcBef>
              <a:buSzTx/>
            </a:pPr>
            <a:r>
              <a:rPr lang="en-US" altLang="zh-CN" sz="1600">
                <a:solidFill>
                  <a:srgbClr val="000000"/>
                </a:solidFill>
                <a:latin typeface="Times New Roman" pitchFamily="18" charset="0"/>
                <a:ea typeface="宋体" pitchFamily="2" charset="-122"/>
              </a:rPr>
              <a:t>in       out</a:t>
            </a:r>
          </a:p>
        </p:txBody>
      </p:sp>
      <p:sp>
        <p:nvSpPr>
          <p:cNvPr id="415752" name="Text Box 7"/>
          <p:cNvSpPr txBox="1">
            <a:spLocks noChangeArrowheads="1"/>
          </p:cNvSpPr>
          <p:nvPr/>
        </p:nvSpPr>
        <p:spPr bwMode="auto">
          <a:xfrm>
            <a:off x="6629400" y="1600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2400" b="0">
                <a:solidFill>
                  <a:srgbClr val="000000"/>
                </a:solidFill>
                <a:latin typeface="Times New Roman" pitchFamily="18" charset="0"/>
                <a:ea typeface="宋体" pitchFamily="2" charset="-122"/>
              </a:rPr>
              <a:t>CPU</a:t>
            </a:r>
          </a:p>
        </p:txBody>
      </p:sp>
      <p:sp>
        <p:nvSpPr>
          <p:cNvPr id="415753" name="Line 8"/>
          <p:cNvSpPr>
            <a:spLocks noChangeShapeType="1"/>
          </p:cNvSpPr>
          <p:nvPr/>
        </p:nvSpPr>
        <p:spPr bwMode="auto">
          <a:xfrm flipH="1">
            <a:off x="533400" y="2209800"/>
            <a:ext cx="586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54" name="Rectangle 9"/>
          <p:cNvSpPr>
            <a:spLocks noChangeArrowheads="1"/>
          </p:cNvSpPr>
          <p:nvPr/>
        </p:nvSpPr>
        <p:spPr bwMode="auto">
          <a:xfrm>
            <a:off x="6477000" y="4876800"/>
            <a:ext cx="11430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55" name="Rectangle 10"/>
          <p:cNvSpPr>
            <a:spLocks noChangeArrowheads="1"/>
          </p:cNvSpPr>
          <p:nvPr/>
        </p:nvSpPr>
        <p:spPr bwMode="auto">
          <a:xfrm>
            <a:off x="5486400" y="6019800"/>
            <a:ext cx="2209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56" name="Text Box 11"/>
          <p:cNvSpPr txBox="1">
            <a:spLocks noChangeArrowheads="1"/>
          </p:cNvSpPr>
          <p:nvPr/>
        </p:nvSpPr>
        <p:spPr bwMode="auto">
          <a:xfrm>
            <a:off x="6629400" y="4953000"/>
            <a:ext cx="91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Write buffer</a:t>
            </a:r>
          </a:p>
        </p:txBody>
      </p:sp>
      <p:sp>
        <p:nvSpPr>
          <p:cNvPr id="415757" name="Text Box 12"/>
          <p:cNvSpPr txBox="1">
            <a:spLocks noChangeArrowheads="1"/>
          </p:cNvSpPr>
          <p:nvPr/>
        </p:nvSpPr>
        <p:spPr bwMode="auto">
          <a:xfrm>
            <a:off x="5486400" y="60198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Lower level memory</a:t>
            </a:r>
          </a:p>
        </p:txBody>
      </p:sp>
      <p:sp>
        <p:nvSpPr>
          <p:cNvPr id="415758" name="Line 13"/>
          <p:cNvSpPr>
            <a:spLocks noChangeShapeType="1"/>
          </p:cNvSpPr>
          <p:nvPr/>
        </p:nvSpPr>
        <p:spPr bwMode="auto">
          <a:xfrm>
            <a:off x="7239000" y="2971800"/>
            <a:ext cx="0" cy="1905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59" name="Line 14"/>
          <p:cNvSpPr>
            <a:spLocks noChangeShapeType="1"/>
          </p:cNvSpPr>
          <p:nvPr/>
        </p:nvSpPr>
        <p:spPr bwMode="auto">
          <a:xfrm>
            <a:off x="7239000" y="5638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60" name="Line 15"/>
          <p:cNvSpPr>
            <a:spLocks noChangeShapeType="1"/>
          </p:cNvSpPr>
          <p:nvPr/>
        </p:nvSpPr>
        <p:spPr bwMode="auto">
          <a:xfrm flipV="1">
            <a:off x="6172200" y="25908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61" name="Line 16"/>
          <p:cNvSpPr>
            <a:spLocks noChangeShapeType="1"/>
          </p:cNvSpPr>
          <p:nvPr/>
        </p:nvSpPr>
        <p:spPr bwMode="auto">
          <a:xfrm>
            <a:off x="6172200" y="25908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62" name="Line 17"/>
          <p:cNvSpPr>
            <a:spLocks noChangeShapeType="1"/>
          </p:cNvSpPr>
          <p:nvPr/>
        </p:nvSpPr>
        <p:spPr bwMode="auto">
          <a:xfrm>
            <a:off x="2819400" y="2438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63" name="Line 18"/>
          <p:cNvSpPr>
            <a:spLocks noChangeShapeType="1"/>
          </p:cNvSpPr>
          <p:nvPr/>
        </p:nvSpPr>
        <p:spPr bwMode="auto">
          <a:xfrm>
            <a:off x="2819400" y="2438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64" name="Line 19"/>
          <p:cNvSpPr>
            <a:spLocks noChangeShapeType="1"/>
          </p:cNvSpPr>
          <p:nvPr/>
        </p:nvSpPr>
        <p:spPr bwMode="auto">
          <a:xfrm>
            <a:off x="5791200" y="24384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65" name="Line 20"/>
          <p:cNvSpPr>
            <a:spLocks noChangeShapeType="1"/>
          </p:cNvSpPr>
          <p:nvPr/>
        </p:nvSpPr>
        <p:spPr bwMode="auto">
          <a:xfrm>
            <a:off x="5791200" y="34290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66" name="Line 21"/>
          <p:cNvSpPr>
            <a:spLocks noChangeShapeType="1"/>
          </p:cNvSpPr>
          <p:nvPr/>
        </p:nvSpPr>
        <p:spPr bwMode="auto">
          <a:xfrm flipV="1">
            <a:off x="6324600" y="3429000"/>
            <a:ext cx="0" cy="259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67" name="Line 22"/>
          <p:cNvSpPr>
            <a:spLocks noChangeShapeType="1"/>
          </p:cNvSpPr>
          <p:nvPr/>
        </p:nvSpPr>
        <p:spPr bwMode="auto">
          <a:xfrm>
            <a:off x="533400" y="22098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68" name="Line 23"/>
          <p:cNvSpPr>
            <a:spLocks noChangeShapeType="1"/>
          </p:cNvSpPr>
          <p:nvPr/>
        </p:nvSpPr>
        <p:spPr bwMode="auto">
          <a:xfrm>
            <a:off x="533400" y="36576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69" name="Line 24"/>
          <p:cNvSpPr>
            <a:spLocks noChangeShapeType="1"/>
          </p:cNvSpPr>
          <p:nvPr/>
        </p:nvSpPr>
        <p:spPr bwMode="auto">
          <a:xfrm>
            <a:off x="2057400" y="36576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70" name="Line 25"/>
          <p:cNvSpPr>
            <a:spLocks noChangeShapeType="1"/>
          </p:cNvSpPr>
          <p:nvPr/>
        </p:nvSpPr>
        <p:spPr bwMode="auto">
          <a:xfrm flipV="1">
            <a:off x="2057400" y="22098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71" name="Text Box 26"/>
          <p:cNvSpPr txBox="1">
            <a:spLocks noChangeArrowheads="1"/>
          </p:cNvSpPr>
          <p:nvPr/>
        </p:nvSpPr>
        <p:spPr bwMode="auto">
          <a:xfrm>
            <a:off x="762000" y="30480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Tag</a:t>
            </a:r>
          </a:p>
        </p:txBody>
      </p:sp>
      <p:sp>
        <p:nvSpPr>
          <p:cNvPr id="415772" name="Text Box 27"/>
          <p:cNvSpPr txBox="1">
            <a:spLocks noChangeArrowheads="1"/>
          </p:cNvSpPr>
          <p:nvPr/>
        </p:nvSpPr>
        <p:spPr bwMode="auto">
          <a:xfrm>
            <a:off x="2438400" y="2743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2400" b="0">
                <a:solidFill>
                  <a:srgbClr val="000000"/>
                </a:solidFill>
                <a:latin typeface="Times New Roman" pitchFamily="18" charset="0"/>
                <a:ea typeface="宋体" pitchFamily="2" charset="-122"/>
              </a:rPr>
              <a:t>Data</a:t>
            </a:r>
          </a:p>
        </p:txBody>
      </p:sp>
      <p:sp>
        <p:nvSpPr>
          <p:cNvPr id="415773" name="Line 28"/>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774" name="Rectangle 29"/>
          <p:cNvSpPr>
            <a:spLocks noChangeArrowheads="1"/>
          </p:cNvSpPr>
          <p:nvPr/>
        </p:nvSpPr>
        <p:spPr bwMode="auto">
          <a:xfrm>
            <a:off x="2286000" y="3505200"/>
            <a:ext cx="1143000" cy="3048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75" name="Rectangle 30"/>
          <p:cNvSpPr>
            <a:spLocks noChangeArrowheads="1"/>
          </p:cNvSpPr>
          <p:nvPr/>
        </p:nvSpPr>
        <p:spPr bwMode="auto">
          <a:xfrm>
            <a:off x="2286000" y="4038600"/>
            <a:ext cx="11430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76" name="Rectangle 31"/>
          <p:cNvSpPr>
            <a:spLocks noChangeArrowheads="1"/>
          </p:cNvSpPr>
          <p:nvPr/>
        </p:nvSpPr>
        <p:spPr bwMode="auto">
          <a:xfrm>
            <a:off x="762000" y="4038600"/>
            <a:ext cx="4572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77" name="Rectangle 32"/>
          <p:cNvSpPr>
            <a:spLocks noChangeArrowheads="1"/>
          </p:cNvSpPr>
          <p:nvPr/>
        </p:nvSpPr>
        <p:spPr bwMode="auto">
          <a:xfrm>
            <a:off x="762000" y="3505200"/>
            <a:ext cx="457200" cy="304800"/>
          </a:xfrm>
          <a:prstGeom prst="rect">
            <a:avLst/>
          </a:prstGeom>
          <a:solidFill>
            <a:srgbClr val="3366FF"/>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78" name="Rectangle 33"/>
          <p:cNvSpPr>
            <a:spLocks noChangeArrowheads="1"/>
          </p:cNvSpPr>
          <p:nvPr/>
        </p:nvSpPr>
        <p:spPr bwMode="auto">
          <a:xfrm>
            <a:off x="2286000" y="4876800"/>
            <a:ext cx="1143000" cy="3048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79" name="Rectangle 34"/>
          <p:cNvSpPr>
            <a:spLocks noChangeArrowheads="1"/>
          </p:cNvSpPr>
          <p:nvPr/>
        </p:nvSpPr>
        <p:spPr bwMode="auto">
          <a:xfrm>
            <a:off x="762000" y="4876800"/>
            <a:ext cx="457200" cy="304800"/>
          </a:xfrm>
          <a:prstGeom prst="rect">
            <a:avLst/>
          </a:prstGeom>
          <a:solidFill>
            <a:srgbClr val="3366FF"/>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80" name="Line 35"/>
          <p:cNvSpPr>
            <a:spLocks noChangeShapeType="1"/>
          </p:cNvSpPr>
          <p:nvPr/>
        </p:nvSpPr>
        <p:spPr bwMode="auto">
          <a:xfrm>
            <a:off x="533400" y="5029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81" name="Line 36"/>
          <p:cNvSpPr>
            <a:spLocks noChangeShapeType="1"/>
          </p:cNvSpPr>
          <p:nvPr/>
        </p:nvSpPr>
        <p:spPr bwMode="auto">
          <a:xfrm>
            <a:off x="2057400" y="5029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82" name="Text Box 37"/>
          <p:cNvSpPr txBox="1">
            <a:spLocks noChangeArrowheads="1"/>
          </p:cNvSpPr>
          <p:nvPr/>
        </p:nvSpPr>
        <p:spPr bwMode="auto">
          <a:xfrm>
            <a:off x="1676400" y="28956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1</a:t>
            </a:r>
          </a:p>
        </p:txBody>
      </p:sp>
      <p:sp>
        <p:nvSpPr>
          <p:cNvPr id="415783" name="Oval 38"/>
          <p:cNvSpPr>
            <a:spLocks noChangeArrowheads="1"/>
          </p:cNvSpPr>
          <p:nvPr/>
        </p:nvSpPr>
        <p:spPr bwMode="auto">
          <a:xfrm>
            <a:off x="1676400" y="2971800"/>
            <a:ext cx="3048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84" name="Text Box 39"/>
          <p:cNvSpPr txBox="1">
            <a:spLocks noChangeArrowheads="1"/>
          </p:cNvSpPr>
          <p:nvPr/>
        </p:nvSpPr>
        <p:spPr bwMode="auto">
          <a:xfrm>
            <a:off x="152400" y="28956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1</a:t>
            </a:r>
          </a:p>
        </p:txBody>
      </p:sp>
      <p:sp>
        <p:nvSpPr>
          <p:cNvPr id="415785" name="Oval 40"/>
          <p:cNvSpPr>
            <a:spLocks noChangeArrowheads="1"/>
          </p:cNvSpPr>
          <p:nvPr/>
        </p:nvSpPr>
        <p:spPr bwMode="auto">
          <a:xfrm>
            <a:off x="152400" y="2971800"/>
            <a:ext cx="3048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86" name="Text Box 41"/>
          <p:cNvSpPr txBox="1">
            <a:spLocks noChangeArrowheads="1"/>
          </p:cNvSpPr>
          <p:nvPr/>
        </p:nvSpPr>
        <p:spPr bwMode="auto">
          <a:xfrm>
            <a:off x="1676400" y="44196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2</a:t>
            </a:r>
          </a:p>
        </p:txBody>
      </p:sp>
      <p:sp>
        <p:nvSpPr>
          <p:cNvPr id="415787" name="Oval 42"/>
          <p:cNvSpPr>
            <a:spLocks noChangeArrowheads="1"/>
          </p:cNvSpPr>
          <p:nvPr/>
        </p:nvSpPr>
        <p:spPr bwMode="auto">
          <a:xfrm>
            <a:off x="1676400" y="4495800"/>
            <a:ext cx="3048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88" name="Text Box 43"/>
          <p:cNvSpPr txBox="1">
            <a:spLocks noChangeArrowheads="1"/>
          </p:cNvSpPr>
          <p:nvPr/>
        </p:nvSpPr>
        <p:spPr bwMode="auto">
          <a:xfrm>
            <a:off x="152400" y="44196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2</a:t>
            </a:r>
          </a:p>
        </p:txBody>
      </p:sp>
      <p:sp>
        <p:nvSpPr>
          <p:cNvPr id="415789" name="Oval 44"/>
          <p:cNvSpPr>
            <a:spLocks noChangeArrowheads="1"/>
          </p:cNvSpPr>
          <p:nvPr/>
        </p:nvSpPr>
        <p:spPr bwMode="auto">
          <a:xfrm>
            <a:off x="152400" y="4495800"/>
            <a:ext cx="3048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90" name="Line 45"/>
          <p:cNvSpPr>
            <a:spLocks noChangeShapeType="1"/>
          </p:cNvSpPr>
          <p:nvPr/>
        </p:nvSpPr>
        <p:spPr bwMode="auto">
          <a:xfrm>
            <a:off x="2819400" y="3657600"/>
            <a:ext cx="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91" name="Text Box 46"/>
          <p:cNvSpPr txBox="1">
            <a:spLocks noChangeArrowheads="1"/>
          </p:cNvSpPr>
          <p:nvPr/>
        </p:nvSpPr>
        <p:spPr bwMode="auto">
          <a:xfrm>
            <a:off x="2438400" y="4191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2400" b="0">
                <a:solidFill>
                  <a:srgbClr val="000000"/>
                </a:solidFill>
                <a:latin typeface="Times New Roman" pitchFamily="18" charset="0"/>
                <a:ea typeface="宋体" pitchFamily="2" charset="-122"/>
              </a:rPr>
              <a:t>3</a:t>
            </a:r>
          </a:p>
        </p:txBody>
      </p:sp>
      <p:sp>
        <p:nvSpPr>
          <p:cNvPr id="415792" name="Oval 47"/>
          <p:cNvSpPr>
            <a:spLocks noChangeArrowheads="1"/>
          </p:cNvSpPr>
          <p:nvPr/>
        </p:nvSpPr>
        <p:spPr bwMode="auto">
          <a:xfrm>
            <a:off x="2438400" y="4267200"/>
            <a:ext cx="3048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93" name="Line 48"/>
          <p:cNvSpPr>
            <a:spLocks noChangeShapeType="1"/>
          </p:cNvSpPr>
          <p:nvPr/>
        </p:nvSpPr>
        <p:spPr bwMode="auto">
          <a:xfrm>
            <a:off x="3429000" y="3657600"/>
            <a:ext cx="274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794" name="Oval 49"/>
          <p:cNvSpPr>
            <a:spLocks noChangeArrowheads="1"/>
          </p:cNvSpPr>
          <p:nvPr/>
        </p:nvSpPr>
        <p:spPr bwMode="auto">
          <a:xfrm>
            <a:off x="1371600" y="35052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95" name="Text Box 50"/>
          <p:cNvSpPr txBox="1">
            <a:spLocks noChangeArrowheads="1"/>
          </p:cNvSpPr>
          <p:nvPr/>
        </p:nvSpPr>
        <p:spPr bwMode="auto">
          <a:xfrm>
            <a:off x="1371600" y="35052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a:t>
            </a:r>
          </a:p>
        </p:txBody>
      </p:sp>
      <p:sp>
        <p:nvSpPr>
          <p:cNvPr id="415796" name="Oval 51"/>
          <p:cNvSpPr>
            <a:spLocks noChangeArrowheads="1"/>
          </p:cNvSpPr>
          <p:nvPr/>
        </p:nvSpPr>
        <p:spPr bwMode="auto">
          <a:xfrm>
            <a:off x="1371600" y="48768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15797" name="Text Box 52"/>
          <p:cNvSpPr txBox="1">
            <a:spLocks noChangeArrowheads="1"/>
          </p:cNvSpPr>
          <p:nvPr/>
        </p:nvSpPr>
        <p:spPr bwMode="auto">
          <a:xfrm>
            <a:off x="1371600" y="48768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a:t>
            </a:r>
          </a:p>
        </p:txBody>
      </p:sp>
      <p:sp>
        <p:nvSpPr>
          <p:cNvPr id="415798" name="Line 53"/>
          <p:cNvSpPr>
            <a:spLocks noChangeShapeType="1"/>
          </p:cNvSpPr>
          <p:nvPr/>
        </p:nvSpPr>
        <p:spPr bwMode="auto">
          <a:xfrm>
            <a:off x="1219200" y="5029200"/>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5799" name="Line 54"/>
          <p:cNvSpPr>
            <a:spLocks noChangeShapeType="1"/>
          </p:cNvSpPr>
          <p:nvPr/>
        </p:nvSpPr>
        <p:spPr bwMode="auto">
          <a:xfrm>
            <a:off x="1219200" y="3657600"/>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C078904E-9FEC-4400-A124-7BB6B6E1A4A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6771" name="Rectangle 2"/>
          <p:cNvSpPr>
            <a:spLocks noGrp="1" noChangeArrowheads="1"/>
          </p:cNvSpPr>
          <p:nvPr>
            <p:ph type="title"/>
          </p:nvPr>
        </p:nvSpPr>
        <p:spPr>
          <a:xfrm>
            <a:off x="685800" y="0"/>
            <a:ext cx="7772400" cy="1143000"/>
          </a:xfrm>
        </p:spPr>
        <p:txBody>
          <a:bodyPr/>
          <a:lstStyle/>
          <a:p>
            <a:pPr eaLnBrk="1" hangingPunct="1"/>
            <a:r>
              <a:rPr lang="en-US" altLang="zh-CN" smtClean="0"/>
              <a:t>5.  Compiler Optimizations</a:t>
            </a:r>
          </a:p>
        </p:txBody>
      </p:sp>
      <p:sp>
        <p:nvSpPr>
          <p:cNvPr id="416772" name="Rectangle 3"/>
          <p:cNvSpPr>
            <a:spLocks noGrp="1" noChangeArrowheads="1"/>
          </p:cNvSpPr>
          <p:nvPr>
            <p:ph type="body" idx="1"/>
          </p:nvPr>
        </p:nvSpPr>
        <p:spPr>
          <a:xfrm>
            <a:off x="457200" y="1143000"/>
            <a:ext cx="8229600" cy="5181600"/>
          </a:xfrm>
        </p:spPr>
        <p:txBody>
          <a:bodyPr/>
          <a:lstStyle/>
          <a:p>
            <a:pPr eaLnBrk="1" hangingPunct="1">
              <a:lnSpc>
                <a:spcPct val="90000"/>
              </a:lnSpc>
            </a:pPr>
            <a:r>
              <a:rPr lang="en-US" altLang="zh-CN" sz="2800" smtClean="0"/>
              <a:t>Avoid hardware changes</a:t>
            </a:r>
          </a:p>
          <a:p>
            <a:pPr eaLnBrk="1" hangingPunct="1">
              <a:lnSpc>
                <a:spcPct val="90000"/>
              </a:lnSpc>
            </a:pPr>
            <a:r>
              <a:rPr lang="en-US" altLang="zh-CN" sz="2800" smtClean="0"/>
              <a:t>Instructions</a:t>
            </a:r>
          </a:p>
          <a:p>
            <a:pPr lvl="1" eaLnBrk="1" hangingPunct="1">
              <a:lnSpc>
                <a:spcPct val="90000"/>
              </a:lnSpc>
            </a:pPr>
            <a:r>
              <a:rPr lang="en-US" altLang="zh-CN" sz="2400" smtClean="0"/>
              <a:t>Profiling to look at conflicts between groups of instructions</a:t>
            </a:r>
          </a:p>
          <a:p>
            <a:pPr eaLnBrk="1" hangingPunct="1">
              <a:lnSpc>
                <a:spcPct val="90000"/>
              </a:lnSpc>
            </a:pPr>
            <a:r>
              <a:rPr lang="en-US" altLang="zh-CN" sz="2800" smtClean="0"/>
              <a:t>Data</a:t>
            </a:r>
          </a:p>
          <a:p>
            <a:pPr lvl="1" eaLnBrk="1" hangingPunct="1">
              <a:lnSpc>
                <a:spcPct val="90000"/>
              </a:lnSpc>
            </a:pPr>
            <a:r>
              <a:rPr lang="en-US" altLang="zh-CN" sz="2400" i="1" smtClean="0"/>
              <a:t>Merging Arrays</a:t>
            </a:r>
            <a:r>
              <a:rPr lang="en-US" altLang="zh-CN" sz="2400" smtClean="0"/>
              <a:t>: improve spatial locality by single array of compound elements vs. 2 arrays</a:t>
            </a:r>
          </a:p>
          <a:p>
            <a:pPr lvl="1" eaLnBrk="1" hangingPunct="1">
              <a:lnSpc>
                <a:spcPct val="90000"/>
              </a:lnSpc>
            </a:pPr>
            <a:r>
              <a:rPr lang="en-US" altLang="zh-CN" sz="2400" i="1" smtClean="0"/>
              <a:t>Loop Interchange</a:t>
            </a:r>
            <a:r>
              <a:rPr lang="en-US" altLang="zh-CN" sz="2400" smtClean="0"/>
              <a:t>: change nesting of loops to access data in order stored in memory</a:t>
            </a:r>
          </a:p>
          <a:p>
            <a:pPr lvl="1" eaLnBrk="1" hangingPunct="1">
              <a:lnSpc>
                <a:spcPct val="90000"/>
              </a:lnSpc>
            </a:pPr>
            <a:r>
              <a:rPr lang="en-US" altLang="zh-CN" sz="2400" i="1" smtClean="0"/>
              <a:t>Loop Fusion</a:t>
            </a:r>
            <a:r>
              <a:rPr lang="en-US" altLang="zh-CN" sz="2400" smtClean="0"/>
              <a:t>: Combine 2 independent loops that have same looping and some variables overlap</a:t>
            </a:r>
          </a:p>
          <a:p>
            <a:pPr lvl="1" eaLnBrk="1" hangingPunct="1">
              <a:lnSpc>
                <a:spcPct val="90000"/>
              </a:lnSpc>
            </a:pPr>
            <a:r>
              <a:rPr lang="en-US" altLang="zh-CN" sz="2400" i="1" smtClean="0"/>
              <a:t>Blocking</a:t>
            </a:r>
            <a:r>
              <a:rPr lang="en-US" altLang="zh-CN" sz="2400" smtClean="0"/>
              <a:t>: Improve temporal locality by accessing “blocks” of data repeatedly vs. going down whole columns or rows</a:t>
            </a:r>
          </a:p>
        </p:txBody>
      </p:sp>
      <p:sp>
        <p:nvSpPr>
          <p:cNvPr id="416773"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5C35BF9-CEEA-47C1-A9AD-4E8F565FF8C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232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7795" name="Rectangle 2"/>
          <p:cNvSpPr>
            <a:spLocks noGrp="1" noChangeArrowheads="1"/>
          </p:cNvSpPr>
          <p:nvPr>
            <p:ph type="title"/>
          </p:nvPr>
        </p:nvSpPr>
        <p:spPr>
          <a:xfrm>
            <a:off x="685800" y="0"/>
            <a:ext cx="7772400" cy="1143000"/>
          </a:xfrm>
        </p:spPr>
        <p:txBody>
          <a:bodyPr/>
          <a:lstStyle/>
          <a:p>
            <a:pPr eaLnBrk="1" hangingPunct="1"/>
            <a:r>
              <a:rPr lang="en-US" altLang="zh-CN" smtClean="0"/>
              <a:t>Merging Arrays</a:t>
            </a:r>
          </a:p>
        </p:txBody>
      </p:sp>
      <p:sp>
        <p:nvSpPr>
          <p:cNvPr id="417796"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797" name="Rectangle 4"/>
          <p:cNvSpPr>
            <a:spLocks noChangeArrowheads="1"/>
          </p:cNvSpPr>
          <p:nvPr/>
        </p:nvSpPr>
        <p:spPr bwMode="auto">
          <a:xfrm>
            <a:off x="609600" y="1295400"/>
            <a:ext cx="8001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lnSpc>
                <a:spcPct val="90000"/>
              </a:lnSpc>
              <a:spcBef>
                <a:spcPct val="50000"/>
              </a:spcBef>
              <a:buSzPct val="100000"/>
            </a:pPr>
            <a:r>
              <a:rPr lang="en-US" altLang="zh-CN" sz="2400">
                <a:solidFill>
                  <a:srgbClr val="000000"/>
                </a:solidFill>
                <a:latin typeface="Courier New" pitchFamily="49" charset="0"/>
                <a:ea typeface="宋体" pitchFamily="2" charset="-122"/>
              </a:rPr>
              <a:t>/* Before: 2 sequential arrays */</a:t>
            </a:r>
          </a:p>
          <a:p>
            <a:pPr algn="l" eaLnBrk="0" hangingPunct="0">
              <a:lnSpc>
                <a:spcPct val="90000"/>
              </a:lnSpc>
              <a:spcBef>
                <a:spcPct val="30000"/>
              </a:spcBef>
              <a:buSzPct val="100000"/>
            </a:pPr>
            <a:r>
              <a:rPr lang="en-US" altLang="zh-CN" sz="2400">
                <a:solidFill>
                  <a:srgbClr val="000000"/>
                </a:solidFill>
                <a:latin typeface="Courier New" pitchFamily="49" charset="0"/>
                <a:ea typeface="宋体" pitchFamily="2" charset="-122"/>
              </a:rPr>
              <a:t>	int key[SIZE];</a:t>
            </a:r>
          </a:p>
          <a:p>
            <a:pPr algn="l" eaLnBrk="0" hangingPunct="0">
              <a:lnSpc>
                <a:spcPct val="90000"/>
              </a:lnSpc>
              <a:spcBef>
                <a:spcPct val="30000"/>
              </a:spcBef>
              <a:buSzPct val="100000"/>
            </a:pPr>
            <a:r>
              <a:rPr lang="en-US" altLang="zh-CN" sz="2400">
                <a:solidFill>
                  <a:srgbClr val="000000"/>
                </a:solidFill>
                <a:latin typeface="Courier New" pitchFamily="49" charset="0"/>
                <a:ea typeface="宋体" pitchFamily="2" charset="-122"/>
              </a:rPr>
              <a:t>	int val[SIZE];</a:t>
            </a:r>
          </a:p>
          <a:p>
            <a:pPr algn="l" eaLnBrk="0" hangingPunct="0">
              <a:lnSpc>
                <a:spcPct val="90000"/>
              </a:lnSpc>
              <a:spcBef>
                <a:spcPct val="30000"/>
              </a:spcBef>
              <a:buSzPct val="100000"/>
            </a:pPr>
            <a:r>
              <a:rPr lang="en-US" altLang="zh-CN" sz="2400">
                <a:solidFill>
                  <a:srgbClr val="000000"/>
                </a:solidFill>
                <a:latin typeface="Courier New" pitchFamily="49" charset="0"/>
                <a:ea typeface="宋体" pitchFamily="2" charset="-122"/>
              </a:rPr>
              <a:t>/* After: 1 array of stuctures */</a:t>
            </a:r>
          </a:p>
          <a:p>
            <a:pPr algn="l" eaLnBrk="0" hangingPunct="0">
              <a:lnSpc>
                <a:spcPct val="90000"/>
              </a:lnSpc>
              <a:spcBef>
                <a:spcPct val="30000"/>
              </a:spcBef>
              <a:buSzPct val="100000"/>
            </a:pPr>
            <a:r>
              <a:rPr lang="en-US" altLang="zh-CN" sz="2400">
                <a:solidFill>
                  <a:srgbClr val="000000"/>
                </a:solidFill>
                <a:latin typeface="Courier New" pitchFamily="49" charset="0"/>
                <a:ea typeface="宋体" pitchFamily="2" charset="-122"/>
              </a:rPr>
              <a:t>	struct merge {</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int key;</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int val;</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struct merge merged_array[SIZE];</a:t>
            </a:r>
            <a:br>
              <a:rPr lang="en-US" altLang="zh-CN" sz="2400">
                <a:solidFill>
                  <a:srgbClr val="000000"/>
                </a:solidFill>
                <a:latin typeface="Courier New" pitchFamily="49" charset="0"/>
                <a:ea typeface="宋体" pitchFamily="2" charset="-122"/>
              </a:rPr>
            </a:br>
            <a:r>
              <a:rPr lang="en-US" altLang="zh-CN" sz="2400">
                <a:solidFill>
                  <a:srgbClr val="000000"/>
                </a:solidFill>
                <a:latin typeface="Courier New" pitchFamily="49" charset="0"/>
                <a:ea typeface="宋体" pitchFamily="2" charset="-122"/>
              </a:rPr>
              <a:t/>
            </a:r>
            <a:br>
              <a:rPr lang="en-US" altLang="zh-CN" sz="2400">
                <a:solidFill>
                  <a:srgbClr val="000000"/>
                </a:solidFill>
                <a:latin typeface="Courier New" pitchFamily="49" charset="0"/>
                <a:ea typeface="宋体" pitchFamily="2" charset="-122"/>
              </a:rPr>
            </a:br>
            <a:r>
              <a:rPr lang="en-US" altLang="zh-CN" sz="2400">
                <a:solidFill>
                  <a:srgbClr val="000000"/>
                </a:solidFill>
                <a:latin typeface="Arial" pitchFamily="34" charset="0"/>
                <a:ea typeface="宋体" pitchFamily="2" charset="-122"/>
              </a:rPr>
              <a:t>Reducing conflicts between val &amp; key; improved spatial locality</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D703182A-9765-435B-9885-AA9B440B780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8819" name="Rectangle 2"/>
          <p:cNvSpPr>
            <a:spLocks noGrp="1" noChangeArrowheads="1"/>
          </p:cNvSpPr>
          <p:nvPr>
            <p:ph type="title"/>
          </p:nvPr>
        </p:nvSpPr>
        <p:spPr>
          <a:xfrm>
            <a:off x="609600" y="0"/>
            <a:ext cx="7772400" cy="1143000"/>
          </a:xfrm>
        </p:spPr>
        <p:txBody>
          <a:bodyPr/>
          <a:lstStyle/>
          <a:p>
            <a:pPr eaLnBrk="1" hangingPunct="1"/>
            <a:r>
              <a:rPr lang="en-US" altLang="zh-CN" smtClean="0"/>
              <a:t>Loop Interchange</a:t>
            </a:r>
          </a:p>
        </p:txBody>
      </p:sp>
      <p:sp>
        <p:nvSpPr>
          <p:cNvPr id="418820"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821" name="Rectangle 4"/>
          <p:cNvSpPr>
            <a:spLocks noChangeArrowheads="1"/>
          </p:cNvSpPr>
          <p:nvPr/>
        </p:nvSpPr>
        <p:spPr bwMode="auto">
          <a:xfrm>
            <a:off x="533400" y="1143000"/>
            <a:ext cx="8001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lnSpc>
                <a:spcPct val="90000"/>
              </a:lnSpc>
              <a:spcBef>
                <a:spcPct val="50000"/>
              </a:spcBef>
              <a:buSzPct val="100000"/>
            </a:pPr>
            <a:r>
              <a:rPr lang="en-US" altLang="zh-CN" sz="2400">
                <a:solidFill>
                  <a:srgbClr val="000000"/>
                </a:solidFill>
                <a:latin typeface="Courier New" pitchFamily="49" charset="0"/>
                <a:ea typeface="宋体" pitchFamily="2" charset="-122"/>
              </a:rPr>
              <a:t>/* Before */</a:t>
            </a:r>
          </a:p>
          <a:p>
            <a:pPr algn="l" eaLnBrk="0" hangingPunct="0">
              <a:lnSpc>
                <a:spcPct val="90000"/>
              </a:lnSpc>
              <a:spcBef>
                <a:spcPct val="0"/>
              </a:spcBef>
              <a:buSzPct val="100000"/>
            </a:pPr>
            <a:r>
              <a:rPr lang="en-US" altLang="zh-CN" sz="2400">
                <a:solidFill>
                  <a:srgbClr val="BBE0E3"/>
                </a:solidFill>
                <a:latin typeface="Courier New" pitchFamily="49" charset="0"/>
                <a:ea typeface="宋体" pitchFamily="2" charset="-122"/>
              </a:rPr>
              <a:t>	</a:t>
            </a:r>
            <a:r>
              <a:rPr lang="en-US" altLang="zh-CN" sz="2400">
                <a:solidFill>
                  <a:srgbClr val="000000"/>
                </a:solidFill>
                <a:latin typeface="Courier New" pitchFamily="49" charset="0"/>
                <a:ea typeface="宋体" pitchFamily="2" charset="-122"/>
              </a:rPr>
              <a:t>for (j = 0; j &lt; 100; j = j+1)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for (i = 0; i &lt; 5000; i = i+1)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x[i][j] = 2 * x[i][j];</a:t>
            </a:r>
          </a:p>
          <a:p>
            <a:pPr algn="l" eaLnBrk="0" hangingPunct="0">
              <a:lnSpc>
                <a:spcPct val="90000"/>
              </a:lnSpc>
              <a:spcBef>
                <a:spcPct val="50000"/>
              </a:spcBef>
              <a:buSzPct val="100000"/>
            </a:pPr>
            <a:r>
              <a:rPr lang="en-US" altLang="zh-CN" sz="2400">
                <a:solidFill>
                  <a:srgbClr val="000000"/>
                </a:solidFill>
                <a:latin typeface="Courier New" pitchFamily="49" charset="0"/>
                <a:ea typeface="宋体" pitchFamily="2" charset="-122"/>
              </a:rPr>
              <a:t>/* After */</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a:t>
            </a:r>
            <a:r>
              <a:rPr lang="en-US" altLang="zh-CN" sz="2400" u="sng">
                <a:solidFill>
                  <a:srgbClr val="000000"/>
                </a:solidFill>
                <a:latin typeface="Courier New" pitchFamily="49" charset="0"/>
                <a:ea typeface="宋体" pitchFamily="2" charset="-122"/>
              </a:rPr>
              <a:t>for (i = 0; i &lt; 5000; i = i+1)</a:t>
            </a:r>
            <a:endParaRPr lang="en-US" altLang="zh-CN" sz="2400">
              <a:solidFill>
                <a:srgbClr val="000000"/>
              </a:solidFill>
              <a:latin typeface="Courier New" pitchFamily="49" charset="0"/>
              <a:ea typeface="宋体" pitchFamily="2" charset="-122"/>
            </a:endParaRP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a:t>
            </a:r>
            <a:r>
              <a:rPr lang="en-US" altLang="zh-CN" sz="2400" u="sng">
                <a:solidFill>
                  <a:srgbClr val="000000"/>
                </a:solidFill>
                <a:latin typeface="Courier New" pitchFamily="49" charset="0"/>
                <a:ea typeface="宋体" pitchFamily="2" charset="-122"/>
              </a:rPr>
              <a:t>for (j = 0; j &lt; 100; j = j+1)</a:t>
            </a:r>
            <a:endParaRPr lang="en-US" altLang="zh-CN" sz="2400">
              <a:solidFill>
                <a:srgbClr val="000000"/>
              </a:solidFill>
              <a:latin typeface="Courier New" pitchFamily="49" charset="0"/>
              <a:ea typeface="宋体" pitchFamily="2" charset="-122"/>
            </a:endParaRP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x[i][j] = 2 * x[i][j];</a:t>
            </a:r>
            <a:br>
              <a:rPr lang="en-US" altLang="zh-CN" sz="2400">
                <a:solidFill>
                  <a:srgbClr val="000000"/>
                </a:solidFill>
                <a:latin typeface="Courier New" pitchFamily="49" charset="0"/>
                <a:ea typeface="宋体" pitchFamily="2" charset="-122"/>
              </a:rPr>
            </a:br>
            <a:endParaRPr lang="en-US" altLang="zh-CN" sz="2400">
              <a:solidFill>
                <a:srgbClr val="000000"/>
              </a:solidFill>
              <a:latin typeface="Courier New" pitchFamily="49" charset="0"/>
              <a:ea typeface="宋体" pitchFamily="2" charset="-122"/>
            </a:endParaRPr>
          </a:p>
          <a:p>
            <a:pPr algn="l" eaLnBrk="0" hangingPunct="0">
              <a:lnSpc>
                <a:spcPct val="90000"/>
              </a:lnSpc>
              <a:spcBef>
                <a:spcPct val="0"/>
              </a:spcBef>
              <a:buSzPct val="100000"/>
              <a:buFontTx/>
              <a:buChar char="•"/>
            </a:pPr>
            <a:r>
              <a:rPr lang="en-US" altLang="zh-CN" sz="2400">
                <a:solidFill>
                  <a:srgbClr val="000000"/>
                </a:solidFill>
                <a:latin typeface="Arial" pitchFamily="34" charset="0"/>
                <a:ea typeface="宋体" pitchFamily="2" charset="-122"/>
              </a:rPr>
              <a:t>Sequential accesses instead of striding through memory every 100 words; improved spatial locality</a:t>
            </a:r>
          </a:p>
          <a:p>
            <a:pPr algn="l" eaLnBrk="0" hangingPunct="0">
              <a:lnSpc>
                <a:spcPct val="90000"/>
              </a:lnSpc>
              <a:spcBef>
                <a:spcPct val="50000"/>
              </a:spcBef>
              <a:buSzPct val="100000"/>
              <a:buFontTx/>
              <a:buChar char="•"/>
            </a:pPr>
            <a:r>
              <a:rPr lang="en-US" altLang="zh-CN" sz="2400">
                <a:solidFill>
                  <a:srgbClr val="000000"/>
                </a:solidFill>
                <a:latin typeface="Arial" pitchFamily="34" charset="0"/>
                <a:ea typeface="宋体" pitchFamily="2" charset="-122"/>
              </a:rPr>
              <a:t>Same number of executed instructions</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65F51A30-8D65-413C-8307-05C79AA899B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43" name="Rectangle 2"/>
          <p:cNvSpPr>
            <a:spLocks noGrp="1" noChangeArrowheads="1"/>
          </p:cNvSpPr>
          <p:nvPr>
            <p:ph type="title"/>
          </p:nvPr>
        </p:nvSpPr>
        <p:spPr>
          <a:xfrm>
            <a:off x="685800" y="0"/>
            <a:ext cx="7772400" cy="1143000"/>
          </a:xfrm>
        </p:spPr>
        <p:txBody>
          <a:bodyPr/>
          <a:lstStyle/>
          <a:p>
            <a:pPr eaLnBrk="1" hangingPunct="1"/>
            <a:r>
              <a:rPr lang="en-US" altLang="zh-CN" smtClean="0"/>
              <a:t>Loop Fusion</a:t>
            </a:r>
          </a:p>
        </p:txBody>
      </p:sp>
      <p:sp>
        <p:nvSpPr>
          <p:cNvPr id="419844"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845" name="Rectangle 4"/>
          <p:cNvSpPr>
            <a:spLocks noChangeArrowheads="1"/>
          </p:cNvSpPr>
          <p:nvPr/>
        </p:nvSpPr>
        <p:spPr bwMode="auto">
          <a:xfrm>
            <a:off x="457200" y="1295400"/>
            <a:ext cx="8001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lnSpc>
                <a:spcPct val="90000"/>
              </a:lnSpc>
              <a:spcBef>
                <a:spcPct val="50000"/>
              </a:spcBef>
              <a:buSzPct val="100000"/>
            </a:pPr>
            <a:r>
              <a:rPr lang="en-US" altLang="zh-CN" sz="2400">
                <a:solidFill>
                  <a:srgbClr val="000000"/>
                </a:solidFill>
                <a:latin typeface="Courier New" pitchFamily="49" charset="0"/>
                <a:ea typeface="宋体" pitchFamily="2" charset="-122"/>
              </a:rPr>
              <a:t>/* Before */</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for (i = 0; i &lt; N; i = i+1)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for (j = 0; j &lt; N; j = j+1)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a:t>
            </a:r>
            <a:r>
              <a:rPr lang="en-US" altLang="zh-CN" sz="2400" u="sng">
                <a:solidFill>
                  <a:srgbClr val="000000"/>
                </a:solidFill>
                <a:latin typeface="Courier New" pitchFamily="49" charset="0"/>
                <a:ea typeface="宋体" pitchFamily="2" charset="-122"/>
              </a:rPr>
              <a:t>a[i][j] </a:t>
            </a:r>
            <a:r>
              <a:rPr lang="en-US" altLang="zh-CN" sz="2400">
                <a:solidFill>
                  <a:srgbClr val="000000"/>
                </a:solidFill>
                <a:latin typeface="Courier New" pitchFamily="49" charset="0"/>
                <a:ea typeface="宋体" pitchFamily="2" charset="-122"/>
              </a:rPr>
              <a:t>= 1/b[i][j] * </a:t>
            </a:r>
            <a:r>
              <a:rPr lang="en-US" altLang="zh-CN" sz="2400" u="sng">
                <a:solidFill>
                  <a:srgbClr val="000000"/>
                </a:solidFill>
                <a:latin typeface="Courier New" pitchFamily="49" charset="0"/>
                <a:ea typeface="宋体" pitchFamily="2" charset="-122"/>
              </a:rPr>
              <a:t>c[i][j]</a:t>
            </a:r>
            <a:r>
              <a:rPr lang="en-US" altLang="zh-CN" sz="2400">
                <a:solidFill>
                  <a:srgbClr val="000000"/>
                </a:solidFill>
                <a:latin typeface="Courier New" pitchFamily="49" charset="0"/>
                <a:ea typeface="宋体" pitchFamily="2" charset="-122"/>
              </a:rPr>
              <a:t>;</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for (i = 0; i &lt; N; i = i+1)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for (j = 0; j &lt; N; j = j+1)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d[i][j] = </a:t>
            </a:r>
            <a:r>
              <a:rPr lang="en-US" altLang="zh-CN" sz="2400" u="sng">
                <a:solidFill>
                  <a:srgbClr val="000000"/>
                </a:solidFill>
                <a:latin typeface="Courier New" pitchFamily="49" charset="0"/>
                <a:ea typeface="宋体" pitchFamily="2" charset="-122"/>
              </a:rPr>
              <a:t>a[i][j] </a:t>
            </a:r>
            <a:r>
              <a:rPr lang="en-US" altLang="zh-CN" sz="2400">
                <a:solidFill>
                  <a:srgbClr val="000000"/>
                </a:solidFill>
                <a:latin typeface="Courier New" pitchFamily="49" charset="0"/>
                <a:ea typeface="宋体" pitchFamily="2" charset="-122"/>
              </a:rPr>
              <a:t>+ </a:t>
            </a:r>
            <a:r>
              <a:rPr lang="en-US" altLang="zh-CN" sz="2400" u="sng">
                <a:solidFill>
                  <a:srgbClr val="000000"/>
                </a:solidFill>
                <a:latin typeface="Courier New" pitchFamily="49" charset="0"/>
                <a:ea typeface="宋体" pitchFamily="2" charset="-122"/>
              </a:rPr>
              <a:t>c[i][j]</a:t>
            </a:r>
            <a:r>
              <a:rPr lang="en-US" altLang="zh-CN" sz="2400">
                <a:solidFill>
                  <a:srgbClr val="000000"/>
                </a:solidFill>
                <a:latin typeface="Courier New" pitchFamily="49" charset="0"/>
                <a:ea typeface="宋体" pitchFamily="2" charset="-122"/>
              </a:rPr>
              <a:t>;</a:t>
            </a:r>
          </a:p>
          <a:p>
            <a:pPr algn="l" eaLnBrk="0" hangingPunct="0">
              <a:lnSpc>
                <a:spcPct val="90000"/>
              </a:lnSpc>
              <a:spcBef>
                <a:spcPct val="50000"/>
              </a:spcBef>
              <a:buSzPct val="100000"/>
            </a:pPr>
            <a:r>
              <a:rPr lang="en-US" altLang="zh-CN" sz="2400">
                <a:solidFill>
                  <a:srgbClr val="000000"/>
                </a:solidFill>
                <a:latin typeface="Courier New" pitchFamily="49" charset="0"/>
                <a:ea typeface="宋体" pitchFamily="2" charset="-122"/>
              </a:rPr>
              <a:t>/* After */</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for (i = 0; i &lt; N; i = i+1)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for (j = 0; j &lt; N; j = j+1)</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	</a:t>
            </a:r>
            <a:r>
              <a:rPr lang="en-US" altLang="zh-CN" sz="2400" u="sng">
                <a:solidFill>
                  <a:srgbClr val="000000"/>
                </a:solidFill>
                <a:latin typeface="Courier New" pitchFamily="49" charset="0"/>
                <a:ea typeface="宋体" pitchFamily="2" charset="-122"/>
              </a:rPr>
              <a:t>a[i][j] = 1/b[i][j] * c[i][j]</a:t>
            </a:r>
            <a:r>
              <a:rPr lang="en-US" altLang="zh-CN" sz="2400">
                <a:solidFill>
                  <a:srgbClr val="000000"/>
                </a:solidFill>
                <a:latin typeface="Courier New" pitchFamily="49" charset="0"/>
                <a:ea typeface="宋体" pitchFamily="2" charset="-122"/>
              </a:rPr>
              <a:t>;</a:t>
            </a:r>
          </a:p>
          <a:p>
            <a:pPr algn="l" eaLnBrk="0" hangingPunct="0">
              <a:lnSpc>
                <a:spcPct val="90000"/>
              </a:lnSpc>
              <a:spcBef>
                <a:spcPct val="0"/>
              </a:spcBef>
              <a:buSzPct val="100000"/>
            </a:pPr>
            <a:r>
              <a:rPr lang="en-US" altLang="zh-CN" sz="2400">
                <a:solidFill>
                  <a:srgbClr val="000000"/>
                </a:solidFill>
                <a:latin typeface="Courier New" pitchFamily="49" charset="0"/>
                <a:ea typeface="宋体" pitchFamily="2" charset="-122"/>
              </a:rPr>
              <a:t>		</a:t>
            </a:r>
            <a:r>
              <a:rPr lang="en-US" altLang="zh-CN" sz="2400" u="sng">
                <a:solidFill>
                  <a:srgbClr val="000000"/>
                </a:solidFill>
                <a:latin typeface="Courier New" pitchFamily="49" charset="0"/>
                <a:ea typeface="宋体" pitchFamily="2" charset="-122"/>
              </a:rPr>
              <a:t>d[i][j] = a[i][j] + c[i][j]</a:t>
            </a:r>
            <a:r>
              <a:rPr lang="en-US" altLang="zh-CN" sz="2400">
                <a:solidFill>
                  <a:srgbClr val="000000"/>
                </a:solidFill>
                <a:latin typeface="Courier New" pitchFamily="49" charset="0"/>
                <a:ea typeface="宋体" pitchFamily="2" charset="-122"/>
              </a:rPr>
              <a:t>;}</a:t>
            </a:r>
            <a:br>
              <a:rPr lang="en-US" altLang="zh-CN" sz="2400">
                <a:solidFill>
                  <a:srgbClr val="000000"/>
                </a:solidFill>
                <a:latin typeface="Courier New" pitchFamily="49" charset="0"/>
                <a:ea typeface="宋体" pitchFamily="2" charset="-122"/>
              </a:rPr>
            </a:br>
            <a:endParaRPr lang="en-US" altLang="zh-CN" sz="2400">
              <a:solidFill>
                <a:srgbClr val="000000"/>
              </a:solidFill>
              <a:latin typeface="Courier New" pitchFamily="49" charset="0"/>
              <a:ea typeface="宋体" pitchFamily="2" charset="-122"/>
            </a:endParaRPr>
          </a:p>
          <a:p>
            <a:pPr algn="l" eaLnBrk="0" hangingPunct="0">
              <a:lnSpc>
                <a:spcPct val="90000"/>
              </a:lnSpc>
              <a:spcBef>
                <a:spcPct val="0"/>
              </a:spcBef>
              <a:buSzPct val="100000"/>
            </a:pPr>
            <a:r>
              <a:rPr lang="en-US" altLang="zh-CN" sz="2400">
                <a:solidFill>
                  <a:srgbClr val="000000"/>
                </a:solidFill>
                <a:latin typeface="Arial" pitchFamily="34" charset="0"/>
                <a:ea typeface="宋体" pitchFamily="2" charset="-122"/>
              </a:rPr>
              <a:t>2 misses per access to </a:t>
            </a:r>
            <a:r>
              <a:rPr lang="en-US" altLang="zh-CN" sz="2400">
                <a:solidFill>
                  <a:srgbClr val="000000"/>
                </a:solidFill>
                <a:latin typeface="Courier New" pitchFamily="49" charset="0"/>
                <a:ea typeface="宋体" pitchFamily="2" charset="-122"/>
              </a:rPr>
              <a:t>a</a:t>
            </a:r>
            <a:r>
              <a:rPr lang="en-US" altLang="zh-CN" sz="2400">
                <a:solidFill>
                  <a:srgbClr val="000000"/>
                </a:solidFill>
                <a:latin typeface="Arial" pitchFamily="34" charset="0"/>
                <a:ea typeface="宋体" pitchFamily="2" charset="-122"/>
              </a:rPr>
              <a:t> &amp; </a:t>
            </a:r>
            <a:r>
              <a:rPr lang="en-US" altLang="zh-CN" sz="2400">
                <a:solidFill>
                  <a:srgbClr val="000000"/>
                </a:solidFill>
                <a:latin typeface="Courier New" pitchFamily="49" charset="0"/>
                <a:ea typeface="宋体" pitchFamily="2" charset="-122"/>
              </a:rPr>
              <a:t>c</a:t>
            </a:r>
            <a:r>
              <a:rPr lang="en-US" altLang="zh-CN" sz="2400">
                <a:solidFill>
                  <a:srgbClr val="000000"/>
                </a:solidFill>
                <a:latin typeface="Arial" pitchFamily="34" charset="0"/>
                <a:ea typeface="宋体" pitchFamily="2" charset="-122"/>
              </a:rPr>
              <a:t> vs. one miss per access; improve temporal locality</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53882A0-1957-40D9-A369-BA3FFA07DDA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867" name="Rectangle 2"/>
          <p:cNvSpPr>
            <a:spLocks noGrp="1" noChangeArrowheads="1"/>
          </p:cNvSpPr>
          <p:nvPr>
            <p:ph type="title"/>
          </p:nvPr>
        </p:nvSpPr>
        <p:spPr>
          <a:xfrm>
            <a:off x="685800" y="0"/>
            <a:ext cx="7772400" cy="1143000"/>
          </a:xfrm>
        </p:spPr>
        <p:txBody>
          <a:bodyPr/>
          <a:lstStyle/>
          <a:p>
            <a:pPr eaLnBrk="1" hangingPunct="1"/>
            <a:r>
              <a:rPr lang="en-US" altLang="zh-CN" smtClean="0"/>
              <a:t>Blocking (1/2)</a:t>
            </a:r>
          </a:p>
        </p:txBody>
      </p:sp>
      <p:sp>
        <p:nvSpPr>
          <p:cNvPr id="420868"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69" name="Rectangle 4"/>
          <p:cNvSpPr>
            <a:spLocks noChangeArrowheads="1"/>
          </p:cNvSpPr>
          <p:nvPr/>
        </p:nvSpPr>
        <p:spPr bwMode="auto">
          <a:xfrm>
            <a:off x="914400" y="1219200"/>
            <a:ext cx="7543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lnSpc>
                <a:spcPct val="90000"/>
              </a:lnSpc>
              <a:spcBef>
                <a:spcPct val="50000"/>
              </a:spcBef>
              <a:buSzPct val="100000"/>
            </a:pPr>
            <a:r>
              <a:rPr lang="en-US" altLang="zh-CN" sz="2000">
                <a:solidFill>
                  <a:srgbClr val="000000"/>
                </a:solidFill>
                <a:latin typeface="Courier New" pitchFamily="49" charset="0"/>
                <a:ea typeface="宋体" pitchFamily="2" charset="-122"/>
              </a:rPr>
              <a:t>/* Before */</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for (</a:t>
            </a:r>
            <a:r>
              <a:rPr lang="en-US" altLang="zh-CN" sz="2000" u="sng">
                <a:solidFill>
                  <a:srgbClr val="000000"/>
                </a:solidFill>
                <a:latin typeface="Courier New" pitchFamily="49" charset="0"/>
                <a:ea typeface="宋体" pitchFamily="2" charset="-122"/>
              </a:rPr>
              <a:t>i</a:t>
            </a:r>
            <a:r>
              <a:rPr lang="en-US" altLang="zh-CN" sz="2000">
                <a:solidFill>
                  <a:srgbClr val="000000"/>
                </a:solidFill>
                <a:latin typeface="Courier New" pitchFamily="49" charset="0"/>
                <a:ea typeface="宋体" pitchFamily="2" charset="-122"/>
              </a:rPr>
              <a:t> = 0; i &lt; N; i = i+1)</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 (j = 0; j &lt; N; j = j+1){</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r = 0;</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 (k = 0; k &lt; N; k = k+1)</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r = r + y[</a:t>
            </a:r>
            <a:r>
              <a:rPr lang="en-US" altLang="zh-CN" sz="2000" u="sng">
                <a:solidFill>
                  <a:srgbClr val="000000"/>
                </a:solidFill>
                <a:latin typeface="Courier New" pitchFamily="49" charset="0"/>
                <a:ea typeface="宋体" pitchFamily="2" charset="-122"/>
              </a:rPr>
              <a:t>i</a:t>
            </a:r>
            <a:r>
              <a:rPr lang="en-US" altLang="zh-CN" sz="2000">
                <a:solidFill>
                  <a:srgbClr val="000000"/>
                </a:solidFill>
                <a:latin typeface="Courier New" pitchFamily="49" charset="0"/>
                <a:ea typeface="宋体" pitchFamily="2" charset="-122"/>
              </a:rPr>
              <a:t>][k]*z[k][j];</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x[</a:t>
            </a:r>
            <a:r>
              <a:rPr lang="en-US" altLang="zh-CN" sz="2000" u="sng">
                <a:solidFill>
                  <a:srgbClr val="000000"/>
                </a:solidFill>
                <a:latin typeface="Courier New" pitchFamily="49" charset="0"/>
                <a:ea typeface="宋体" pitchFamily="2" charset="-122"/>
              </a:rPr>
              <a:t>i</a:t>
            </a:r>
            <a:r>
              <a:rPr lang="en-US" altLang="zh-CN" sz="2000">
                <a:solidFill>
                  <a:srgbClr val="000000"/>
                </a:solidFill>
                <a:latin typeface="Courier New" pitchFamily="49" charset="0"/>
                <a:ea typeface="宋体" pitchFamily="2" charset="-122"/>
              </a:rPr>
              <a:t>][j] = r;</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a:t>
            </a:r>
          </a:p>
          <a:p>
            <a:pPr algn="l" eaLnBrk="0" hangingPunct="0">
              <a:lnSpc>
                <a:spcPct val="90000"/>
              </a:lnSpc>
              <a:spcBef>
                <a:spcPct val="50000"/>
              </a:spcBef>
              <a:buSzPct val="100000"/>
              <a:buFontTx/>
              <a:buChar char="•"/>
            </a:pPr>
            <a:r>
              <a:rPr lang="en-US" altLang="zh-CN" sz="2400">
                <a:solidFill>
                  <a:srgbClr val="000000"/>
                </a:solidFill>
                <a:latin typeface="Arial" pitchFamily="34" charset="0"/>
                <a:ea typeface="宋体" pitchFamily="2" charset="-122"/>
              </a:rPr>
              <a:t>Two Inner Loops:</a:t>
            </a:r>
          </a:p>
          <a:p>
            <a:pPr lvl="1" algn="l" eaLnBrk="0" hangingPunct="0">
              <a:lnSpc>
                <a:spcPct val="90000"/>
              </a:lnSpc>
              <a:spcBef>
                <a:spcPct val="25000"/>
              </a:spcBef>
              <a:buSzPct val="100000"/>
              <a:buFontTx/>
              <a:buChar char="–"/>
            </a:pPr>
            <a:r>
              <a:rPr lang="en-US" altLang="zh-CN" sz="2000">
                <a:solidFill>
                  <a:srgbClr val="000000"/>
                </a:solidFill>
                <a:latin typeface="Arial" pitchFamily="34" charset="0"/>
                <a:ea typeface="宋体" pitchFamily="2" charset="-122"/>
              </a:rPr>
              <a:t>Read all NxN elements of z[]</a:t>
            </a:r>
          </a:p>
          <a:p>
            <a:pPr lvl="1" algn="l" eaLnBrk="0" hangingPunct="0">
              <a:lnSpc>
                <a:spcPct val="90000"/>
              </a:lnSpc>
              <a:spcBef>
                <a:spcPct val="25000"/>
              </a:spcBef>
              <a:buSzPct val="100000"/>
              <a:buFontTx/>
              <a:buChar char="–"/>
            </a:pPr>
            <a:r>
              <a:rPr lang="en-US" altLang="zh-CN" sz="2000">
                <a:solidFill>
                  <a:srgbClr val="000000"/>
                </a:solidFill>
                <a:latin typeface="Arial" pitchFamily="34" charset="0"/>
                <a:ea typeface="宋体" pitchFamily="2" charset="-122"/>
              </a:rPr>
              <a:t>Read N elements of 1 row of y[] repeatedly</a:t>
            </a:r>
          </a:p>
          <a:p>
            <a:pPr lvl="1" algn="l" eaLnBrk="0" hangingPunct="0">
              <a:lnSpc>
                <a:spcPct val="90000"/>
              </a:lnSpc>
              <a:spcBef>
                <a:spcPct val="25000"/>
              </a:spcBef>
              <a:buSzPct val="100000"/>
              <a:buFontTx/>
              <a:buChar char="–"/>
            </a:pPr>
            <a:r>
              <a:rPr lang="en-US" altLang="zh-CN" sz="2000">
                <a:solidFill>
                  <a:srgbClr val="000000"/>
                </a:solidFill>
                <a:latin typeface="Arial" pitchFamily="34" charset="0"/>
                <a:ea typeface="宋体" pitchFamily="2" charset="-122"/>
              </a:rPr>
              <a:t>Write N elements of 1 row  of x[]</a:t>
            </a:r>
          </a:p>
          <a:p>
            <a:pPr algn="l" eaLnBrk="0" hangingPunct="0">
              <a:lnSpc>
                <a:spcPct val="90000"/>
              </a:lnSpc>
              <a:spcBef>
                <a:spcPct val="50000"/>
              </a:spcBef>
              <a:buSzPct val="100000"/>
              <a:buFontTx/>
              <a:buChar char="•"/>
            </a:pPr>
            <a:r>
              <a:rPr lang="en-US" altLang="zh-CN" sz="2400">
                <a:solidFill>
                  <a:srgbClr val="000000"/>
                </a:solidFill>
                <a:latin typeface="Arial" pitchFamily="34" charset="0"/>
                <a:ea typeface="宋体" pitchFamily="2" charset="-122"/>
              </a:rPr>
              <a:t>Capacity Misses a function of N &amp; Cache Size:</a:t>
            </a:r>
          </a:p>
          <a:p>
            <a:pPr lvl="1" algn="l" eaLnBrk="0" hangingPunct="0">
              <a:lnSpc>
                <a:spcPct val="90000"/>
              </a:lnSpc>
              <a:spcBef>
                <a:spcPct val="25000"/>
              </a:spcBef>
              <a:buSzPct val="100000"/>
              <a:buFontTx/>
              <a:buChar char="–"/>
            </a:pPr>
            <a:r>
              <a:rPr lang="en-US" altLang="zh-CN" sz="2000">
                <a:solidFill>
                  <a:srgbClr val="000000"/>
                </a:solidFill>
                <a:latin typeface="Arial" pitchFamily="34" charset="0"/>
                <a:ea typeface="宋体" pitchFamily="2" charset="-122"/>
              </a:rPr>
              <a:t>3 NxNx4 =&gt; no capacity misses</a:t>
            </a:r>
          </a:p>
          <a:p>
            <a:pPr algn="l" eaLnBrk="0" hangingPunct="0">
              <a:lnSpc>
                <a:spcPct val="90000"/>
              </a:lnSpc>
              <a:spcBef>
                <a:spcPct val="25000"/>
              </a:spcBef>
              <a:buSzPct val="100000"/>
              <a:buFontTx/>
              <a:buChar char="–"/>
            </a:pPr>
            <a:r>
              <a:rPr lang="en-US" altLang="zh-CN" sz="2400">
                <a:solidFill>
                  <a:srgbClr val="000000"/>
                </a:solidFill>
                <a:latin typeface="Arial" pitchFamily="34" charset="0"/>
                <a:ea typeface="宋体" pitchFamily="2" charset="-122"/>
              </a:rPr>
              <a:t>Idea: compute on BxB submatrix that fits</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F8DBFBA-2CB3-4602-805D-908BFC11434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1891" name="Rectangle 2"/>
          <p:cNvSpPr>
            <a:spLocks noGrp="1" noChangeArrowheads="1"/>
          </p:cNvSpPr>
          <p:nvPr>
            <p:ph type="title"/>
          </p:nvPr>
        </p:nvSpPr>
        <p:spPr>
          <a:xfrm>
            <a:off x="685800" y="0"/>
            <a:ext cx="7772400" cy="1143000"/>
          </a:xfrm>
        </p:spPr>
        <p:txBody>
          <a:bodyPr/>
          <a:lstStyle/>
          <a:p>
            <a:pPr eaLnBrk="1" hangingPunct="1"/>
            <a:r>
              <a:rPr lang="en-US" altLang="zh-CN" smtClean="0"/>
              <a:t>Blocking (2/2)</a:t>
            </a:r>
          </a:p>
        </p:txBody>
      </p:sp>
      <p:sp>
        <p:nvSpPr>
          <p:cNvPr id="421892"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893" name="Rectangle 4"/>
          <p:cNvSpPr>
            <a:spLocks noChangeArrowheads="1"/>
          </p:cNvSpPr>
          <p:nvPr/>
        </p:nvSpPr>
        <p:spPr bwMode="auto">
          <a:xfrm>
            <a:off x="685800" y="1219200"/>
            <a:ext cx="8001000"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lnSpc>
                <a:spcPct val="90000"/>
              </a:lnSpc>
              <a:spcBef>
                <a:spcPct val="50000"/>
              </a:spcBef>
              <a:buSzPct val="100000"/>
            </a:pPr>
            <a:r>
              <a:rPr lang="en-US" altLang="zh-CN" sz="2000">
                <a:solidFill>
                  <a:srgbClr val="000000"/>
                </a:solidFill>
                <a:latin typeface="Courier New" pitchFamily="49" charset="0"/>
                <a:ea typeface="宋体" pitchFamily="2" charset="-122"/>
              </a:rPr>
              <a:t>/* After */</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 (jj = 0; jj &lt; N; jj = jj+B)</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 (kk = 0; kk &lt; N; kk = kk+B)</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 (i = 0; i &lt; N; i = i+1) </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 (j = jj; j &lt; min(jj+B-1,N); j=j+1){</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r = 0;</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for(k=kk; k&lt;min(kk+B-1,N);k =k+1)</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r = r + y[i][k]*z[k][j];</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x[i][j] = x[i][j] + r;</a:t>
            </a:r>
          </a:p>
          <a:p>
            <a:pPr algn="l" eaLnBrk="0" hangingPunct="0">
              <a:lnSpc>
                <a:spcPct val="90000"/>
              </a:lnSpc>
              <a:spcBef>
                <a:spcPct val="0"/>
              </a:spcBef>
              <a:buSzPct val="100000"/>
            </a:pPr>
            <a:r>
              <a:rPr lang="en-US" altLang="zh-CN" sz="2000">
                <a:solidFill>
                  <a:srgbClr val="000000"/>
                </a:solidFill>
                <a:latin typeface="Courier New" pitchFamily="49" charset="0"/>
                <a:ea typeface="宋体" pitchFamily="2" charset="-122"/>
              </a:rPr>
              <a:t>           };</a:t>
            </a:r>
            <a:br>
              <a:rPr lang="en-US" altLang="zh-CN" sz="2000">
                <a:solidFill>
                  <a:srgbClr val="000000"/>
                </a:solidFill>
                <a:latin typeface="Courier New" pitchFamily="49" charset="0"/>
                <a:ea typeface="宋体" pitchFamily="2" charset="-122"/>
              </a:rPr>
            </a:br>
            <a:endParaRPr lang="en-US" altLang="zh-CN" sz="2000">
              <a:solidFill>
                <a:srgbClr val="000000"/>
              </a:solidFill>
              <a:latin typeface="Courier New" pitchFamily="49" charset="0"/>
              <a:ea typeface="宋体" pitchFamily="2" charset="-122"/>
            </a:endParaRPr>
          </a:p>
          <a:p>
            <a:pPr algn="l" eaLnBrk="0" hangingPunct="0">
              <a:lnSpc>
                <a:spcPct val="90000"/>
              </a:lnSpc>
              <a:spcBef>
                <a:spcPct val="50000"/>
              </a:spcBef>
              <a:buSzPct val="100000"/>
              <a:buFontTx/>
              <a:buChar char="•"/>
            </a:pPr>
            <a:r>
              <a:rPr lang="en-US" altLang="zh-CN" sz="2400">
                <a:solidFill>
                  <a:srgbClr val="000000"/>
                </a:solidFill>
                <a:latin typeface="Arial" pitchFamily="34" charset="0"/>
                <a:ea typeface="宋体" pitchFamily="2" charset="-122"/>
              </a:rPr>
              <a:t>B called </a:t>
            </a:r>
            <a:r>
              <a:rPr lang="en-US" altLang="zh-CN" sz="2400" i="1">
                <a:solidFill>
                  <a:srgbClr val="000000"/>
                </a:solidFill>
                <a:latin typeface="Arial" pitchFamily="34" charset="0"/>
                <a:ea typeface="宋体" pitchFamily="2" charset="-122"/>
              </a:rPr>
              <a:t>Blocking Factor</a:t>
            </a:r>
          </a:p>
          <a:p>
            <a:pPr algn="l" eaLnBrk="0" hangingPunct="0">
              <a:lnSpc>
                <a:spcPct val="90000"/>
              </a:lnSpc>
              <a:spcBef>
                <a:spcPct val="50000"/>
              </a:spcBef>
              <a:buSzPct val="100000"/>
            </a:pPr>
            <a:endParaRPr lang="en-US" altLang="zh-CN" sz="2400">
              <a:solidFill>
                <a:srgbClr val="000000"/>
              </a:solidFill>
              <a:latin typeface="Arial" pitchFamily="34" charset="0"/>
              <a:ea typeface="宋体" pitchFamily="2"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C9AAA85C-040C-4A65-86FC-9BE7A8437EC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2915" name="Rectangle 2"/>
          <p:cNvSpPr>
            <a:spLocks noGrp="1" noChangeArrowheads="1"/>
          </p:cNvSpPr>
          <p:nvPr>
            <p:ph type="title"/>
          </p:nvPr>
        </p:nvSpPr>
        <p:spPr>
          <a:xfrm>
            <a:off x="609600" y="0"/>
            <a:ext cx="7772400" cy="1143000"/>
          </a:xfrm>
        </p:spPr>
        <p:txBody>
          <a:bodyPr/>
          <a:lstStyle/>
          <a:p>
            <a:pPr eaLnBrk="1" hangingPunct="1"/>
            <a:r>
              <a:rPr lang="en-US" altLang="zh-CN" sz="4000" smtClean="0"/>
              <a:t>Compiler Optimization Performance</a:t>
            </a:r>
          </a:p>
        </p:txBody>
      </p:sp>
      <p:sp>
        <p:nvSpPr>
          <p:cNvPr id="422916"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22917" name="Object 4">
            <a:hlinkClick r:id="" action="ppaction://ole?verb=0"/>
          </p:cNvPr>
          <p:cNvGraphicFramePr>
            <a:graphicFrameLocks/>
          </p:cNvGraphicFramePr>
          <p:nvPr/>
        </p:nvGraphicFramePr>
        <p:xfrm>
          <a:off x="381000" y="1066800"/>
          <a:ext cx="8483600" cy="5778500"/>
        </p:xfrm>
        <a:graphic>
          <a:graphicData uri="http://schemas.openxmlformats.org/presentationml/2006/ole">
            <mc:AlternateContent xmlns:mc="http://schemas.openxmlformats.org/markup-compatibility/2006">
              <mc:Choice xmlns:v="urn:schemas-microsoft-com:vml" Requires="v">
                <p:oleObj spid="_x0000_s423007" name="Chart" r:id="rId3" imgW="6524625" imgH="4514850" progId="Excel.Chart.8">
                  <p:embed followColorScheme="full"/>
                </p:oleObj>
              </mc:Choice>
              <mc:Fallback>
                <p:oleObj name="Chart" r:id="rId3" imgW="6524625" imgH="4514850" progId="Excel.Chart.8">
                  <p:embed followColorScheme="full"/>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66800"/>
                        <a:ext cx="8483600" cy="5778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7E944E2B-14D2-4D3D-B5AC-835036F3CB9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238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9" name="Rectangle 2"/>
          <p:cNvSpPr>
            <a:spLocks noGrp="1" noChangeArrowheads="1"/>
          </p:cNvSpPr>
          <p:nvPr>
            <p:ph type="title"/>
          </p:nvPr>
        </p:nvSpPr>
        <p:spPr>
          <a:xfrm>
            <a:off x="762000" y="0"/>
            <a:ext cx="7772400" cy="1143000"/>
          </a:xfrm>
        </p:spPr>
        <p:txBody>
          <a:bodyPr/>
          <a:lstStyle/>
          <a:p>
            <a:pPr eaLnBrk="1" hangingPunct="1"/>
            <a:r>
              <a:rPr lang="en-US" altLang="zh-CN" sz="4000" smtClean="0"/>
              <a:t>Reducing Cache Miss Penalty or Miss Rate via Parallelism</a:t>
            </a:r>
          </a:p>
        </p:txBody>
      </p:sp>
      <p:sp>
        <p:nvSpPr>
          <p:cNvPr id="423940" name="Rectangle 3"/>
          <p:cNvSpPr>
            <a:spLocks noGrp="1" noChangeArrowheads="1"/>
          </p:cNvSpPr>
          <p:nvPr>
            <p:ph type="body" idx="1"/>
          </p:nvPr>
        </p:nvSpPr>
        <p:spPr>
          <a:xfrm>
            <a:off x="685800" y="1295400"/>
            <a:ext cx="7772400" cy="4800600"/>
          </a:xfrm>
          <a:noFill/>
        </p:spPr>
        <p:txBody>
          <a:bodyPr/>
          <a:lstStyle/>
          <a:p>
            <a:pPr marL="609600" indent="-609600" eaLnBrk="1" hangingPunct="1">
              <a:buFontTx/>
              <a:buAutoNum type="arabicPeriod"/>
            </a:pPr>
            <a:r>
              <a:rPr lang="en-US" altLang="zh-CN" smtClean="0"/>
              <a:t>Nonblocking Caches</a:t>
            </a:r>
          </a:p>
          <a:p>
            <a:pPr marL="609600" indent="-609600" eaLnBrk="1" hangingPunct="1">
              <a:buFontTx/>
              <a:buAutoNum type="arabicPeriod"/>
            </a:pPr>
            <a:r>
              <a:rPr lang="en-US" altLang="zh-CN" smtClean="0"/>
              <a:t>Hardware Prefetching</a:t>
            </a:r>
          </a:p>
          <a:p>
            <a:pPr marL="609600" indent="-609600" eaLnBrk="1" hangingPunct="1">
              <a:buFontTx/>
              <a:buAutoNum type="arabicPeriod"/>
            </a:pPr>
            <a:r>
              <a:rPr lang="en-US" altLang="zh-CN" smtClean="0"/>
              <a:t>Compiler controlled Prefetching</a:t>
            </a:r>
          </a:p>
          <a:p>
            <a:pPr marL="609600" indent="-609600" eaLnBrk="1" hangingPunct="1">
              <a:buFontTx/>
              <a:buNone/>
            </a:pPr>
            <a:endParaRPr lang="en-US" altLang="zh-CN" smtClean="0"/>
          </a:p>
        </p:txBody>
      </p:sp>
      <p:sp>
        <p:nvSpPr>
          <p:cNvPr id="423941"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6BDC5F7C-1AA0-40F7-96C6-2C10BB09CCA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239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tLang="zh-CN" smtClean="0">
                <a:ea typeface="ＭＳ Ｐゴシック" panose="020B0600070205080204" pitchFamily="34" charset="-128"/>
              </a:rPr>
              <a:t>A Modern Memory Hierarchy</a:t>
            </a:r>
          </a:p>
        </p:txBody>
      </p:sp>
      <p:sp>
        <p:nvSpPr>
          <p:cNvPr id="71682" name="Content Placeholder 2"/>
          <p:cNvSpPr>
            <a:spLocks noGrp="1"/>
          </p:cNvSpPr>
          <p:nvPr>
            <p:ph idx="1"/>
          </p:nvPr>
        </p:nvSpPr>
        <p:spPr>
          <a:xfrm>
            <a:off x="228600" y="996950"/>
            <a:ext cx="8610600" cy="5194300"/>
          </a:xfrm>
        </p:spPr>
        <p:txBody>
          <a:bodyPr/>
          <a:lstStyle/>
          <a:p>
            <a:endParaRPr lang="zh-CN" altLang="zh-CN" smtClean="0">
              <a:ea typeface="ＭＳ Ｐゴシック" panose="020B0600070205080204" pitchFamily="34" charset="-128"/>
            </a:endParaRPr>
          </a:p>
        </p:txBody>
      </p:sp>
      <p:sp>
        <p:nvSpPr>
          <p:cNvPr id="71684" name="Rectangle 3"/>
          <p:cNvSpPr txBox="1">
            <a:spLocks noChangeArrowheads="1"/>
          </p:cNvSpPr>
          <p:nvPr/>
        </p:nvSpPr>
        <p:spPr bwMode="auto">
          <a:xfrm>
            <a:off x="152400" y="1038944"/>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Register File</a:t>
            </a: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32 words, sub-</a:t>
            </a:r>
            <a:r>
              <a:rPr lang="en-US" altLang="zh-CN" sz="1400" dirty="0" err="1">
                <a:latin typeface="Calibri" panose="020F0502020204030204" pitchFamily="34" charset="0"/>
              </a:rPr>
              <a:t>nsec</a:t>
            </a: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L1 cache</a:t>
            </a: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~32 KB, ~</a:t>
            </a:r>
            <a:r>
              <a:rPr lang="en-US" altLang="zh-CN" sz="1400" dirty="0" err="1">
                <a:latin typeface="Calibri" panose="020F0502020204030204" pitchFamily="34" charset="0"/>
              </a:rPr>
              <a:t>nsec</a:t>
            </a: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L2 cache</a:t>
            </a: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512 KB ~ 1MB, many </a:t>
            </a:r>
            <a:r>
              <a:rPr lang="en-US" altLang="zh-CN" sz="1400" dirty="0" err="1">
                <a:latin typeface="Calibri" panose="020F0502020204030204" pitchFamily="34" charset="0"/>
              </a:rPr>
              <a:t>nsec</a:t>
            </a: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r>
              <a:rPr lang="en-US" altLang="zh-CN" sz="1400" dirty="0" smtClean="0">
                <a:latin typeface="Calibri" panose="020F0502020204030204" pitchFamily="34" charset="0"/>
              </a:rPr>
              <a:t>L3 </a:t>
            </a:r>
            <a:r>
              <a:rPr lang="en-US" altLang="zh-CN" sz="1400" dirty="0">
                <a:latin typeface="Calibri" panose="020F0502020204030204" pitchFamily="34" charset="0"/>
              </a:rPr>
              <a:t>cache, </a:t>
            </a:r>
          </a:p>
          <a:p>
            <a:pPr algn="ctr">
              <a:buClr>
                <a:schemeClr val="accent2"/>
              </a:buClr>
              <a:buSzPct val="70000"/>
              <a:buFont typeface="Wingdings" panose="05000000000000000000" pitchFamily="2" charset="2"/>
              <a:buNone/>
            </a:pPr>
            <a:r>
              <a:rPr lang="en-US" altLang="zh-CN" sz="1400" dirty="0" smtClean="0">
                <a:latin typeface="Calibri" panose="020F0502020204030204" pitchFamily="34" charset="0"/>
              </a:rPr>
              <a:t>.....</a:t>
            </a: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Main memory (DRAM), </a:t>
            </a: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GB, ~100 </a:t>
            </a:r>
            <a:r>
              <a:rPr lang="en-US" altLang="zh-CN" sz="1400" dirty="0" err="1">
                <a:latin typeface="Calibri" panose="020F0502020204030204" pitchFamily="34" charset="0"/>
              </a:rPr>
              <a:t>nsec</a:t>
            </a: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endParaRPr lang="en-US" altLang="zh-CN" sz="1400" dirty="0">
              <a:latin typeface="Calibri" panose="020F0502020204030204" pitchFamily="34" charset="0"/>
            </a:endParaRP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Swap Disk</a:t>
            </a:r>
          </a:p>
          <a:p>
            <a:pPr algn="ctr">
              <a:buClr>
                <a:schemeClr val="accent2"/>
              </a:buClr>
              <a:buSzPct val="70000"/>
              <a:buFont typeface="Wingdings" panose="05000000000000000000" pitchFamily="2" charset="2"/>
              <a:buNone/>
            </a:pPr>
            <a:r>
              <a:rPr lang="en-US" altLang="zh-CN" sz="1400" dirty="0">
                <a:latin typeface="Calibri" panose="020F0502020204030204" pitchFamily="34" charset="0"/>
              </a:rPr>
              <a:t>100 GB, ~10 </a:t>
            </a:r>
            <a:r>
              <a:rPr lang="en-US" altLang="zh-CN" sz="1400" dirty="0" err="1">
                <a:latin typeface="Calibri" panose="020F0502020204030204" pitchFamily="34" charset="0"/>
              </a:rPr>
              <a:t>msec</a:t>
            </a:r>
            <a:endParaRPr lang="en-US" altLang="zh-CN" sz="1400" dirty="0">
              <a:latin typeface="Calibri" panose="020F0502020204030204" pitchFamily="34" charset="0"/>
            </a:endParaRPr>
          </a:p>
        </p:txBody>
      </p:sp>
      <p:grpSp>
        <p:nvGrpSpPr>
          <p:cNvPr id="71685" name="Group 4"/>
          <p:cNvGrpSpPr>
            <a:grpSpLocks/>
          </p:cNvGrpSpPr>
          <p:nvPr/>
        </p:nvGrpSpPr>
        <p:grpSpPr bwMode="auto">
          <a:xfrm>
            <a:off x="685800" y="1045294"/>
            <a:ext cx="6858000" cy="5480050"/>
            <a:chOff x="528" y="720"/>
            <a:chExt cx="4848" cy="3452"/>
          </a:xfrm>
        </p:grpSpPr>
        <p:sp>
          <p:nvSpPr>
            <p:cNvPr id="26" name="Rectangle 5"/>
            <p:cNvSpPr>
              <a:spLocks noChangeArrowheads="1"/>
            </p:cNvSpPr>
            <p:nvPr/>
          </p:nvSpPr>
          <p:spPr bwMode="auto">
            <a:xfrm>
              <a:off x="2208" y="720"/>
              <a:ext cx="1392" cy="384"/>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27" name="Rectangle 6"/>
            <p:cNvSpPr>
              <a:spLocks noChangeArrowheads="1"/>
            </p:cNvSpPr>
            <p:nvPr/>
          </p:nvSpPr>
          <p:spPr bwMode="auto">
            <a:xfrm>
              <a:off x="1872" y="1334"/>
              <a:ext cx="2016" cy="384"/>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28" name="Rectangle 7"/>
            <p:cNvSpPr>
              <a:spLocks noChangeArrowheads="1"/>
            </p:cNvSpPr>
            <p:nvPr/>
          </p:nvSpPr>
          <p:spPr bwMode="auto">
            <a:xfrm>
              <a:off x="1536" y="1935"/>
              <a:ext cx="2688" cy="384"/>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29" name="Rectangle 8"/>
            <p:cNvSpPr>
              <a:spLocks noChangeArrowheads="1"/>
            </p:cNvSpPr>
            <p:nvPr/>
          </p:nvSpPr>
          <p:spPr bwMode="auto">
            <a:xfrm>
              <a:off x="1200" y="2546"/>
              <a:ext cx="3408" cy="384"/>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30" name="Rectangle 9"/>
            <p:cNvSpPr>
              <a:spLocks noChangeArrowheads="1"/>
            </p:cNvSpPr>
            <p:nvPr/>
          </p:nvSpPr>
          <p:spPr bwMode="auto">
            <a:xfrm>
              <a:off x="864" y="3167"/>
              <a:ext cx="4131" cy="384"/>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31" name="Rectangle 10"/>
            <p:cNvSpPr>
              <a:spLocks noChangeArrowheads="1"/>
            </p:cNvSpPr>
            <p:nvPr/>
          </p:nvSpPr>
          <p:spPr bwMode="auto">
            <a:xfrm>
              <a:off x="528" y="3788"/>
              <a:ext cx="4848" cy="384"/>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grpSp>
      <p:sp>
        <p:nvSpPr>
          <p:cNvPr id="32" name="Line 11"/>
          <p:cNvSpPr>
            <a:spLocks noChangeShapeType="1"/>
          </p:cNvSpPr>
          <p:nvPr/>
        </p:nvSpPr>
        <p:spPr bwMode="auto">
          <a:xfrm>
            <a:off x="228600" y="1752600"/>
            <a:ext cx="8610600" cy="0"/>
          </a:xfrm>
          <a:prstGeom prst="line">
            <a:avLst/>
          </a:prstGeom>
          <a:noFill/>
          <a:ln w="19050">
            <a:solidFill>
              <a:srgbClr val="000000"/>
            </a:solidFill>
            <a:prstDash val="dash"/>
            <a:round/>
            <a:headEnd/>
            <a:tailEnd/>
          </a:ln>
          <a:extLst>
            <a:ext uri="{909E8E84-426E-40dd-AFC4-6F175D3DCCD1}">
              <a14:hiddenFill xmlns="" xmlns:a14="http://schemas.microsoft.com/office/drawing/2010/main">
                <a:noFill/>
              </a14:hiddenFill>
            </a:ext>
          </a:extLst>
        </p:spPr>
        <p:txBody>
          <a:bodyPr wrap="none" anchor="ctr"/>
          <a:lstStyle/>
          <a:p>
            <a:pPr fontAlgn="auto">
              <a:spcBef>
                <a:spcPts val="0"/>
              </a:spcBef>
              <a:spcAft>
                <a:spcPts val="0"/>
              </a:spcAft>
              <a:defRPr/>
            </a:pPr>
            <a:endParaRPr lang="en-US" kern="0">
              <a:solidFill>
                <a:sysClr val="windowText" lastClr="000000"/>
              </a:solidFill>
              <a:latin typeface="Arial" charset="0"/>
              <a:ea typeface="ＭＳ Ｐゴシック" charset="0"/>
              <a:cs typeface="ＭＳ Ｐゴシック" charset="0"/>
            </a:endParaRPr>
          </a:p>
        </p:txBody>
      </p:sp>
      <p:sp>
        <p:nvSpPr>
          <p:cNvPr id="33" name="AutoShape 12"/>
          <p:cNvSpPr>
            <a:spLocks noChangeArrowheads="1"/>
          </p:cNvSpPr>
          <p:nvPr/>
        </p:nvSpPr>
        <p:spPr bwMode="auto">
          <a:xfrm>
            <a:off x="5410200" y="12192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34" name="AutoShape 13"/>
          <p:cNvSpPr>
            <a:spLocks noChangeArrowheads="1"/>
          </p:cNvSpPr>
          <p:nvPr/>
        </p:nvSpPr>
        <p:spPr bwMode="auto">
          <a:xfrm>
            <a:off x="6858000" y="51816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35" name="AutoShape 14"/>
          <p:cNvSpPr>
            <a:spLocks noChangeArrowheads="1"/>
          </p:cNvSpPr>
          <p:nvPr/>
        </p:nvSpPr>
        <p:spPr bwMode="auto">
          <a:xfrm rot="10800000">
            <a:off x="2057400" y="11430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36" name="AutoShape 15"/>
          <p:cNvSpPr>
            <a:spLocks noChangeArrowheads="1"/>
          </p:cNvSpPr>
          <p:nvPr/>
        </p:nvSpPr>
        <p:spPr bwMode="auto">
          <a:xfrm rot="10800000">
            <a:off x="762000" y="51054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37" name="Text Box 16"/>
          <p:cNvSpPr txBox="1">
            <a:spLocks noChangeArrowheads="1"/>
          </p:cNvSpPr>
          <p:nvPr/>
        </p:nvSpPr>
        <p:spPr bwMode="auto">
          <a:xfrm>
            <a:off x="6781800" y="1317625"/>
            <a:ext cx="233997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fontAlgn="auto">
              <a:spcBef>
                <a:spcPts val="0"/>
              </a:spcBef>
              <a:spcAft>
                <a:spcPts val="0"/>
              </a:spcAft>
              <a:defRPr/>
            </a:pPr>
            <a:r>
              <a:rPr lang="en-US" i="0" kern="0" dirty="0" smtClean="0">
                <a:solidFill>
                  <a:srgbClr val="000000"/>
                </a:solidFill>
                <a:latin typeface="Calibri" charset="0"/>
                <a:cs typeface="ＭＳ Ｐゴシック" charset="0"/>
              </a:rPr>
              <a:t>m</a:t>
            </a:r>
            <a:r>
              <a:rPr lang="en-US" i="0" kern="0" dirty="0" err="1" smtClean="0">
                <a:solidFill>
                  <a:srgbClr val="000000"/>
                </a:solidFill>
                <a:latin typeface="Calibri" charset="0"/>
                <a:cs typeface="ＭＳ Ｐゴシック" charset="0"/>
              </a:rPr>
              <a:t>anual</a:t>
            </a:r>
            <a:r>
              <a:rPr lang="en-US" i="0" kern="0" dirty="0" smtClean="0">
                <a:solidFill>
                  <a:srgbClr val="000000"/>
                </a:solidFill>
                <a:latin typeface="Calibri" charset="0"/>
                <a:cs typeface="ＭＳ Ｐゴシック" charset="0"/>
              </a:rPr>
              <a:t>/compiler</a:t>
            </a:r>
          </a:p>
          <a:p>
            <a:pPr fontAlgn="auto">
              <a:spcBef>
                <a:spcPts val="0"/>
              </a:spcBef>
              <a:spcAft>
                <a:spcPts val="0"/>
              </a:spcAft>
              <a:defRPr/>
            </a:pPr>
            <a:r>
              <a:rPr lang="en-US" i="0" kern="0" dirty="0" smtClean="0">
                <a:solidFill>
                  <a:srgbClr val="000000"/>
                </a:solidFill>
                <a:latin typeface="Calibri" charset="0"/>
                <a:cs typeface="ＭＳ Ｐゴシック" charset="0"/>
              </a:rPr>
              <a:t>register spilling</a:t>
            </a:r>
          </a:p>
        </p:txBody>
      </p:sp>
      <p:sp>
        <p:nvSpPr>
          <p:cNvPr id="38" name="Line 17"/>
          <p:cNvSpPr>
            <a:spLocks noChangeShapeType="1"/>
          </p:cNvSpPr>
          <p:nvPr/>
        </p:nvSpPr>
        <p:spPr bwMode="auto">
          <a:xfrm>
            <a:off x="228600" y="5715000"/>
            <a:ext cx="8610600" cy="0"/>
          </a:xfrm>
          <a:prstGeom prst="line">
            <a:avLst/>
          </a:prstGeom>
          <a:noFill/>
          <a:ln w="19050">
            <a:solidFill>
              <a:srgbClr val="000000"/>
            </a:solidFill>
            <a:prstDash val="dash"/>
            <a:round/>
            <a:headEnd/>
            <a:tailEnd/>
          </a:ln>
          <a:extLst>
            <a:ext uri="{909E8E84-426E-40dd-AFC4-6F175D3DCCD1}">
              <a14:hiddenFill xmlns="" xmlns:a14="http://schemas.microsoft.com/office/drawing/2010/main">
                <a:noFill/>
              </a14:hiddenFill>
            </a:ext>
          </a:extLst>
        </p:spPr>
        <p:txBody>
          <a:bodyPr wrap="none" anchor="ctr"/>
          <a:lstStyle/>
          <a:p>
            <a:pPr fontAlgn="auto">
              <a:spcBef>
                <a:spcPts val="0"/>
              </a:spcBef>
              <a:spcAft>
                <a:spcPts val="0"/>
              </a:spcAft>
              <a:defRPr/>
            </a:pPr>
            <a:endParaRPr lang="en-US" kern="0">
              <a:solidFill>
                <a:sysClr val="windowText" lastClr="000000"/>
              </a:solidFill>
              <a:latin typeface="Arial" charset="0"/>
              <a:ea typeface="ＭＳ Ｐゴシック" charset="0"/>
              <a:cs typeface="ＭＳ Ｐゴシック" charset="0"/>
            </a:endParaRPr>
          </a:p>
        </p:txBody>
      </p:sp>
      <p:sp>
        <p:nvSpPr>
          <p:cNvPr id="39" name="Text Box 18"/>
          <p:cNvSpPr txBox="1">
            <a:spLocks noChangeArrowheads="1"/>
          </p:cNvSpPr>
          <p:nvPr/>
        </p:nvSpPr>
        <p:spPr bwMode="auto">
          <a:xfrm>
            <a:off x="7589838" y="5264150"/>
            <a:ext cx="1449387"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fontAlgn="auto">
              <a:spcBef>
                <a:spcPts val="0"/>
              </a:spcBef>
              <a:spcAft>
                <a:spcPts val="0"/>
              </a:spcAft>
              <a:defRPr/>
            </a:pPr>
            <a:r>
              <a:rPr lang="en-US" i="0" kern="0" dirty="0" smtClean="0">
                <a:solidFill>
                  <a:srgbClr val="000000"/>
                </a:solidFill>
                <a:latin typeface="Calibri" charset="0"/>
                <a:cs typeface="ＭＳ Ｐゴシック" charset="0"/>
              </a:rPr>
              <a:t>automatic</a:t>
            </a:r>
          </a:p>
          <a:p>
            <a:pPr fontAlgn="auto">
              <a:spcBef>
                <a:spcPts val="0"/>
              </a:spcBef>
              <a:spcAft>
                <a:spcPts val="0"/>
              </a:spcAft>
              <a:defRPr/>
            </a:pPr>
            <a:r>
              <a:rPr lang="en-US" i="0" kern="0" dirty="0" smtClean="0">
                <a:solidFill>
                  <a:srgbClr val="000000"/>
                </a:solidFill>
                <a:latin typeface="Calibri" charset="0"/>
                <a:cs typeface="ＭＳ Ｐゴシック" charset="0"/>
              </a:rPr>
              <a:t>demand </a:t>
            </a:r>
          </a:p>
          <a:p>
            <a:pPr fontAlgn="auto">
              <a:spcBef>
                <a:spcPts val="0"/>
              </a:spcBef>
              <a:spcAft>
                <a:spcPts val="0"/>
              </a:spcAft>
              <a:defRPr/>
            </a:pPr>
            <a:r>
              <a:rPr lang="en-US" i="0" kern="0" dirty="0" smtClean="0">
                <a:solidFill>
                  <a:srgbClr val="000000"/>
                </a:solidFill>
                <a:latin typeface="Calibri" charset="0"/>
                <a:cs typeface="ＭＳ Ｐゴシック" charset="0"/>
              </a:rPr>
              <a:t>paging</a:t>
            </a:r>
          </a:p>
        </p:txBody>
      </p:sp>
      <p:sp>
        <p:nvSpPr>
          <p:cNvPr id="40" name="Text Box 19"/>
          <p:cNvSpPr txBox="1">
            <a:spLocks noChangeArrowheads="1"/>
          </p:cNvSpPr>
          <p:nvPr/>
        </p:nvSpPr>
        <p:spPr bwMode="auto">
          <a:xfrm>
            <a:off x="7097713" y="3054350"/>
            <a:ext cx="18827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fontAlgn="auto">
              <a:spcBef>
                <a:spcPts val="0"/>
              </a:spcBef>
              <a:spcAft>
                <a:spcPts val="0"/>
              </a:spcAft>
              <a:defRPr/>
            </a:pPr>
            <a:r>
              <a:rPr lang="en-US" i="0" kern="0" dirty="0" smtClean="0">
                <a:solidFill>
                  <a:srgbClr val="000000"/>
                </a:solidFill>
                <a:latin typeface="Calibri" charset="0"/>
                <a:cs typeface="ＭＳ Ｐゴシック" charset="0"/>
              </a:rPr>
              <a:t>Automatic</a:t>
            </a:r>
          </a:p>
          <a:p>
            <a:pPr fontAlgn="auto">
              <a:spcBef>
                <a:spcPts val="0"/>
              </a:spcBef>
              <a:spcAft>
                <a:spcPts val="0"/>
              </a:spcAft>
              <a:defRPr/>
            </a:pPr>
            <a:r>
              <a:rPr lang="en-US" i="0" kern="0" dirty="0" smtClean="0">
                <a:solidFill>
                  <a:srgbClr val="000000"/>
                </a:solidFill>
                <a:latin typeface="Calibri" charset="0"/>
                <a:cs typeface="ＭＳ Ｐゴシック" charset="0"/>
              </a:rPr>
              <a:t>HW cache</a:t>
            </a:r>
          </a:p>
          <a:p>
            <a:pPr fontAlgn="auto">
              <a:spcBef>
                <a:spcPts val="0"/>
              </a:spcBef>
              <a:spcAft>
                <a:spcPts val="0"/>
              </a:spcAft>
              <a:defRPr/>
            </a:pPr>
            <a:r>
              <a:rPr lang="en-US" i="0" kern="0" dirty="0" smtClean="0">
                <a:solidFill>
                  <a:srgbClr val="000000"/>
                </a:solidFill>
                <a:latin typeface="Calibri" charset="0"/>
                <a:cs typeface="ＭＳ Ｐゴシック" charset="0"/>
              </a:rPr>
              <a:t>management</a:t>
            </a:r>
          </a:p>
        </p:txBody>
      </p:sp>
      <p:sp>
        <p:nvSpPr>
          <p:cNvPr id="71695" name="Text Box 20"/>
          <p:cNvSpPr txBox="1">
            <a:spLocks noChangeArrowheads="1"/>
          </p:cNvSpPr>
          <p:nvPr/>
        </p:nvSpPr>
        <p:spPr bwMode="auto">
          <a:xfrm>
            <a:off x="-33338" y="1722438"/>
            <a:ext cx="16176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a:solidFill>
                  <a:schemeClr val="accent1"/>
                </a:solidFill>
                <a:latin typeface="Calibri" panose="020F0502020204030204" pitchFamily="34" charset="0"/>
              </a:rPr>
              <a:t>Memory</a:t>
            </a:r>
          </a:p>
          <a:p>
            <a:pPr eaLnBrk="1" hangingPunct="1"/>
            <a:r>
              <a:rPr lang="en-US" altLang="zh-CN">
                <a:solidFill>
                  <a:schemeClr val="accent1"/>
                </a:solidFill>
                <a:latin typeface="Calibri" panose="020F0502020204030204" pitchFamily="34" charset="0"/>
              </a:rPr>
              <a:t>Abstraction</a:t>
            </a:r>
          </a:p>
        </p:txBody>
      </p:sp>
      <p:sp>
        <p:nvSpPr>
          <p:cNvPr id="42" name="AutoShape 21"/>
          <p:cNvSpPr>
            <a:spLocks noChangeArrowheads="1"/>
          </p:cNvSpPr>
          <p:nvPr/>
        </p:nvSpPr>
        <p:spPr bwMode="auto">
          <a:xfrm>
            <a:off x="152400" y="2590800"/>
            <a:ext cx="457200" cy="3810000"/>
          </a:xfrm>
          <a:prstGeom prst="downArrow">
            <a:avLst>
              <a:gd name="adj1" fmla="val 44444"/>
              <a:gd name="adj2" fmla="val 41744"/>
            </a:avLst>
          </a:prstGeom>
          <a:solidFill>
            <a:srgbClr val="FC0128"/>
          </a:solidFill>
          <a:ln w="19050">
            <a:solidFill>
              <a:srgbClr val="FC0128"/>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CN" altLang="zh-CN" sz="1800">
              <a:solidFill>
                <a:srgbClr val="000000"/>
              </a:solidFill>
              <a:latin typeface="Calibri" panose="020F0502020204030204" pitchFamily="34" charset="0"/>
            </a:endParaRPr>
          </a:p>
        </p:txBody>
      </p:sp>
      <p:sp>
        <p:nvSpPr>
          <p:cNvPr id="2" name="页脚占位符 1"/>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08512A2-EF7B-4EE1-A0D1-682129266E4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24</a:t>
            </a:fld>
            <a:endParaRPr lang="en-US" altLang="zh-CN" dirty="0"/>
          </a:p>
        </p:txBody>
      </p:sp>
    </p:spTree>
    <p:extLst>
      <p:ext uri="{BB962C8B-B14F-4D97-AF65-F5344CB8AC3E}">
        <p14:creationId xmlns:p14="http://schemas.microsoft.com/office/powerpoint/2010/main" val="3763112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963" name="Rectangle 2"/>
          <p:cNvSpPr>
            <a:spLocks noGrp="1" noChangeArrowheads="1"/>
          </p:cNvSpPr>
          <p:nvPr>
            <p:ph type="title"/>
          </p:nvPr>
        </p:nvSpPr>
        <p:spPr>
          <a:xfrm>
            <a:off x="685800" y="76200"/>
            <a:ext cx="7772400" cy="1143000"/>
          </a:xfrm>
        </p:spPr>
        <p:txBody>
          <a:bodyPr/>
          <a:lstStyle/>
          <a:p>
            <a:pPr eaLnBrk="1" hangingPunct="1"/>
            <a:r>
              <a:rPr lang="en-US" altLang="zh-CN" smtClean="0"/>
              <a:t>1.  Nonblocking Cache</a:t>
            </a:r>
          </a:p>
        </p:txBody>
      </p:sp>
      <p:sp>
        <p:nvSpPr>
          <p:cNvPr id="424964" name="Rectangle 3"/>
          <p:cNvSpPr>
            <a:spLocks noGrp="1" noChangeArrowheads="1"/>
          </p:cNvSpPr>
          <p:nvPr>
            <p:ph type="body" sz="half" idx="1"/>
          </p:nvPr>
        </p:nvSpPr>
        <p:spPr>
          <a:xfrm>
            <a:off x="381000" y="1295400"/>
            <a:ext cx="3810000" cy="5334000"/>
          </a:xfrm>
        </p:spPr>
        <p:txBody>
          <a:bodyPr/>
          <a:lstStyle/>
          <a:p>
            <a:pPr eaLnBrk="1" hangingPunct="1">
              <a:lnSpc>
                <a:spcPct val="80000"/>
              </a:lnSpc>
            </a:pPr>
            <a:r>
              <a:rPr lang="en-US" altLang="zh-CN" sz="1800" smtClean="0"/>
              <a:t>Out-of-order execution</a:t>
            </a:r>
          </a:p>
          <a:p>
            <a:pPr lvl="1" eaLnBrk="1" hangingPunct="1">
              <a:lnSpc>
                <a:spcPct val="80000"/>
              </a:lnSpc>
            </a:pPr>
            <a:r>
              <a:rPr lang="en-US" altLang="zh-CN" sz="1600" smtClean="0"/>
              <a:t>Proceeds with next fetches while waiting for data to come</a:t>
            </a:r>
          </a:p>
          <a:p>
            <a:pPr eaLnBrk="1" hangingPunct="1">
              <a:lnSpc>
                <a:spcPct val="80000"/>
              </a:lnSpc>
              <a:buClr>
                <a:schemeClr val="tx1"/>
              </a:buClr>
            </a:pPr>
            <a:r>
              <a:rPr lang="en-US" altLang="zh-CN" sz="1800" i="1" u="sng" smtClean="0"/>
              <a:t>Non-blocking caches</a:t>
            </a:r>
            <a:r>
              <a:rPr lang="en-US" altLang="zh-CN" sz="1800" smtClean="0"/>
              <a:t> continue to supply cache hits during a miss</a:t>
            </a:r>
          </a:p>
          <a:p>
            <a:pPr lvl="1" eaLnBrk="1" hangingPunct="1">
              <a:lnSpc>
                <a:spcPct val="80000"/>
              </a:lnSpc>
            </a:pPr>
            <a:r>
              <a:rPr lang="en-US" altLang="zh-CN" sz="1600" smtClean="0"/>
              <a:t>requires out-of-order execution CPU </a:t>
            </a:r>
          </a:p>
          <a:p>
            <a:pPr eaLnBrk="1" hangingPunct="1">
              <a:lnSpc>
                <a:spcPct val="80000"/>
              </a:lnSpc>
            </a:pPr>
            <a:r>
              <a:rPr lang="en-US" altLang="zh-CN" sz="1800" smtClean="0"/>
              <a:t>“</a:t>
            </a:r>
            <a:r>
              <a:rPr lang="en-US" altLang="zh-CN" sz="1800" i="1" u="sng" smtClean="0"/>
              <a:t>hit under miss</a:t>
            </a:r>
            <a:r>
              <a:rPr lang="en-US" altLang="zh-CN" sz="1800" smtClean="0"/>
              <a:t>”  reduces the effective miss penalty by working during miss vs. ignoring CPU requests</a:t>
            </a:r>
          </a:p>
          <a:p>
            <a:pPr eaLnBrk="1" hangingPunct="1">
              <a:lnSpc>
                <a:spcPct val="80000"/>
              </a:lnSpc>
            </a:pPr>
            <a:r>
              <a:rPr lang="en-US" altLang="zh-CN" sz="1800" smtClean="0"/>
              <a:t>“</a:t>
            </a:r>
            <a:r>
              <a:rPr lang="en-US" altLang="zh-CN" sz="1800" i="1" u="sng" smtClean="0"/>
              <a:t>hit under multiple miss</a:t>
            </a:r>
            <a:r>
              <a:rPr lang="en-US" altLang="zh-CN" sz="1800" smtClean="0"/>
              <a:t>” may further lower the effective miss penalty by overlapping multiple misses</a:t>
            </a:r>
          </a:p>
          <a:p>
            <a:pPr lvl="1" eaLnBrk="1" hangingPunct="1">
              <a:lnSpc>
                <a:spcPct val="80000"/>
              </a:lnSpc>
            </a:pPr>
            <a:r>
              <a:rPr lang="en-US" altLang="zh-CN" sz="1600" smtClean="0"/>
              <a:t>Significantly increases the complexity of the cache controller </a:t>
            </a:r>
          </a:p>
          <a:p>
            <a:pPr lvl="1" eaLnBrk="1" hangingPunct="1">
              <a:lnSpc>
                <a:spcPct val="80000"/>
              </a:lnSpc>
            </a:pPr>
            <a:r>
              <a:rPr lang="en-US" altLang="zh-CN" sz="1600" smtClean="0"/>
              <a:t>Requires multiple memory banks (otherwise cannot support)</a:t>
            </a:r>
          </a:p>
          <a:p>
            <a:pPr lvl="1" eaLnBrk="1" hangingPunct="1">
              <a:lnSpc>
                <a:spcPct val="80000"/>
              </a:lnSpc>
            </a:pPr>
            <a:r>
              <a:rPr lang="en-US" altLang="zh-CN" sz="1600" smtClean="0"/>
              <a:t>Pentium Pro allows 4 outstanding memory misses</a:t>
            </a:r>
          </a:p>
          <a:p>
            <a:pPr lvl="1" eaLnBrk="1" hangingPunct="1">
              <a:lnSpc>
                <a:spcPct val="80000"/>
              </a:lnSpc>
            </a:pPr>
            <a:endParaRPr lang="en-US" altLang="zh-CN" sz="1600" smtClean="0"/>
          </a:p>
        </p:txBody>
      </p:sp>
      <p:sp>
        <p:nvSpPr>
          <p:cNvPr id="424965"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24966" name="Picture 5" descr="Ch5-fig2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168775" y="1766888"/>
            <a:ext cx="4513263" cy="3565525"/>
          </a:xfrm>
          <a:noFill/>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1817F53D-8816-4C09-9198-E4DF9CC57D2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DF842BD4-80A8-4B56-8DC5-1E5D8B71E0B4}" type="slidenum">
              <a:rPr lang="en-US" altLang="zh-CN" smtClean="0"/>
              <a:pPr>
                <a:defRPr/>
              </a:pPr>
              <a:t>240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987" name="Rectangle 2"/>
          <p:cNvSpPr>
            <a:spLocks noGrp="1" noChangeArrowheads="1"/>
          </p:cNvSpPr>
          <p:nvPr>
            <p:ph type="title"/>
          </p:nvPr>
        </p:nvSpPr>
        <p:spPr>
          <a:xfrm>
            <a:off x="685800" y="0"/>
            <a:ext cx="7772400" cy="1143000"/>
          </a:xfrm>
        </p:spPr>
        <p:txBody>
          <a:bodyPr/>
          <a:lstStyle/>
          <a:p>
            <a:pPr eaLnBrk="1" hangingPunct="1"/>
            <a:r>
              <a:rPr lang="en-US" altLang="zh-CN" smtClean="0"/>
              <a:t>Hit Under Miss</a:t>
            </a:r>
          </a:p>
        </p:txBody>
      </p:sp>
      <p:sp>
        <p:nvSpPr>
          <p:cNvPr id="425988"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5989" name="Line 4"/>
          <p:cNvSpPr>
            <a:spLocks noChangeShapeType="1"/>
          </p:cNvSpPr>
          <p:nvPr/>
        </p:nvSpPr>
        <p:spPr bwMode="auto">
          <a:xfrm flipV="1">
            <a:off x="1176338" y="1820863"/>
            <a:ext cx="1587" cy="38306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0" name="Line 5"/>
          <p:cNvSpPr>
            <a:spLocks noChangeShapeType="1"/>
          </p:cNvSpPr>
          <p:nvPr/>
        </p:nvSpPr>
        <p:spPr bwMode="auto">
          <a:xfrm>
            <a:off x="1125538" y="5651500"/>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1" name="Line 6"/>
          <p:cNvSpPr>
            <a:spLocks noChangeShapeType="1"/>
          </p:cNvSpPr>
          <p:nvPr/>
        </p:nvSpPr>
        <p:spPr bwMode="auto">
          <a:xfrm>
            <a:off x="1125538" y="5276850"/>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2" name="Line 7"/>
          <p:cNvSpPr>
            <a:spLocks noChangeShapeType="1"/>
          </p:cNvSpPr>
          <p:nvPr/>
        </p:nvSpPr>
        <p:spPr bwMode="auto">
          <a:xfrm>
            <a:off x="1125538" y="4886325"/>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3" name="Line 8"/>
          <p:cNvSpPr>
            <a:spLocks noChangeShapeType="1"/>
          </p:cNvSpPr>
          <p:nvPr/>
        </p:nvSpPr>
        <p:spPr bwMode="auto">
          <a:xfrm>
            <a:off x="1125538" y="4510088"/>
            <a:ext cx="103187"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4" name="Line 9"/>
          <p:cNvSpPr>
            <a:spLocks noChangeShapeType="1"/>
          </p:cNvSpPr>
          <p:nvPr/>
        </p:nvSpPr>
        <p:spPr bwMode="auto">
          <a:xfrm>
            <a:off x="1125538" y="4119563"/>
            <a:ext cx="103187"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5" name="Line 10"/>
          <p:cNvSpPr>
            <a:spLocks noChangeShapeType="1"/>
          </p:cNvSpPr>
          <p:nvPr/>
        </p:nvSpPr>
        <p:spPr bwMode="auto">
          <a:xfrm>
            <a:off x="1125538" y="3744913"/>
            <a:ext cx="103187"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6" name="Line 11"/>
          <p:cNvSpPr>
            <a:spLocks noChangeShapeType="1"/>
          </p:cNvSpPr>
          <p:nvPr/>
        </p:nvSpPr>
        <p:spPr bwMode="auto">
          <a:xfrm>
            <a:off x="1125538" y="3352800"/>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7" name="Line 12"/>
          <p:cNvSpPr>
            <a:spLocks noChangeShapeType="1"/>
          </p:cNvSpPr>
          <p:nvPr/>
        </p:nvSpPr>
        <p:spPr bwMode="auto">
          <a:xfrm>
            <a:off x="1125538" y="2978150"/>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8" name="Line 13"/>
          <p:cNvSpPr>
            <a:spLocks noChangeShapeType="1"/>
          </p:cNvSpPr>
          <p:nvPr/>
        </p:nvSpPr>
        <p:spPr bwMode="auto">
          <a:xfrm>
            <a:off x="1125538" y="2587625"/>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99" name="Line 14"/>
          <p:cNvSpPr>
            <a:spLocks noChangeShapeType="1"/>
          </p:cNvSpPr>
          <p:nvPr/>
        </p:nvSpPr>
        <p:spPr bwMode="auto">
          <a:xfrm>
            <a:off x="1125538" y="2212975"/>
            <a:ext cx="1031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0" name="Line 15"/>
          <p:cNvSpPr>
            <a:spLocks noChangeShapeType="1"/>
          </p:cNvSpPr>
          <p:nvPr/>
        </p:nvSpPr>
        <p:spPr bwMode="auto">
          <a:xfrm>
            <a:off x="1125538" y="1820863"/>
            <a:ext cx="103187"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1" name="Line 16"/>
          <p:cNvSpPr>
            <a:spLocks noChangeShapeType="1"/>
          </p:cNvSpPr>
          <p:nvPr/>
        </p:nvSpPr>
        <p:spPr bwMode="auto">
          <a:xfrm>
            <a:off x="1176338" y="5651500"/>
            <a:ext cx="61769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2" name="Line 17"/>
          <p:cNvSpPr>
            <a:spLocks noChangeShapeType="1"/>
          </p:cNvSpPr>
          <p:nvPr/>
        </p:nvSpPr>
        <p:spPr bwMode="auto">
          <a:xfrm flipV="1">
            <a:off x="1176338"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3" name="Line 18"/>
          <p:cNvSpPr>
            <a:spLocks noChangeShapeType="1"/>
          </p:cNvSpPr>
          <p:nvPr/>
        </p:nvSpPr>
        <p:spPr bwMode="auto">
          <a:xfrm flipV="1">
            <a:off x="1535113"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4" name="Line 19"/>
          <p:cNvSpPr>
            <a:spLocks noChangeShapeType="1"/>
          </p:cNvSpPr>
          <p:nvPr/>
        </p:nvSpPr>
        <p:spPr bwMode="auto">
          <a:xfrm flipV="1">
            <a:off x="1893888"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5" name="Line 20"/>
          <p:cNvSpPr>
            <a:spLocks noChangeShapeType="1"/>
          </p:cNvSpPr>
          <p:nvPr/>
        </p:nvSpPr>
        <p:spPr bwMode="auto">
          <a:xfrm flipV="1">
            <a:off x="2268538"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6" name="Line 21"/>
          <p:cNvSpPr>
            <a:spLocks noChangeShapeType="1"/>
          </p:cNvSpPr>
          <p:nvPr/>
        </p:nvSpPr>
        <p:spPr bwMode="auto">
          <a:xfrm flipV="1">
            <a:off x="2627313"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7" name="Line 22"/>
          <p:cNvSpPr>
            <a:spLocks noChangeShapeType="1"/>
          </p:cNvSpPr>
          <p:nvPr/>
        </p:nvSpPr>
        <p:spPr bwMode="auto">
          <a:xfrm flipV="1">
            <a:off x="2986088"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8" name="Line 23"/>
          <p:cNvSpPr>
            <a:spLocks noChangeShapeType="1"/>
          </p:cNvSpPr>
          <p:nvPr/>
        </p:nvSpPr>
        <p:spPr bwMode="auto">
          <a:xfrm flipV="1">
            <a:off x="3360738"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09" name="Line 24"/>
          <p:cNvSpPr>
            <a:spLocks noChangeShapeType="1"/>
          </p:cNvSpPr>
          <p:nvPr/>
        </p:nvSpPr>
        <p:spPr bwMode="auto">
          <a:xfrm flipV="1">
            <a:off x="3719513"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0" name="Line 25"/>
          <p:cNvSpPr>
            <a:spLocks noChangeShapeType="1"/>
          </p:cNvSpPr>
          <p:nvPr/>
        </p:nvSpPr>
        <p:spPr bwMode="auto">
          <a:xfrm flipV="1">
            <a:off x="4076700"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1" name="Line 26"/>
          <p:cNvSpPr>
            <a:spLocks noChangeShapeType="1"/>
          </p:cNvSpPr>
          <p:nvPr/>
        </p:nvSpPr>
        <p:spPr bwMode="auto">
          <a:xfrm flipV="1">
            <a:off x="4435475"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2" name="Line 27"/>
          <p:cNvSpPr>
            <a:spLocks noChangeShapeType="1"/>
          </p:cNvSpPr>
          <p:nvPr/>
        </p:nvSpPr>
        <p:spPr bwMode="auto">
          <a:xfrm flipV="1">
            <a:off x="4810125"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3" name="Line 28"/>
          <p:cNvSpPr>
            <a:spLocks noChangeShapeType="1"/>
          </p:cNvSpPr>
          <p:nvPr/>
        </p:nvSpPr>
        <p:spPr bwMode="auto">
          <a:xfrm flipV="1">
            <a:off x="5168900"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4" name="Line 29"/>
          <p:cNvSpPr>
            <a:spLocks noChangeShapeType="1"/>
          </p:cNvSpPr>
          <p:nvPr/>
        </p:nvSpPr>
        <p:spPr bwMode="auto">
          <a:xfrm flipV="1">
            <a:off x="5527675"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5" name="Line 30"/>
          <p:cNvSpPr>
            <a:spLocks noChangeShapeType="1"/>
          </p:cNvSpPr>
          <p:nvPr/>
        </p:nvSpPr>
        <p:spPr bwMode="auto">
          <a:xfrm flipV="1">
            <a:off x="5902325"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6" name="Line 31"/>
          <p:cNvSpPr>
            <a:spLocks noChangeShapeType="1"/>
          </p:cNvSpPr>
          <p:nvPr/>
        </p:nvSpPr>
        <p:spPr bwMode="auto">
          <a:xfrm flipV="1">
            <a:off x="6261100"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7" name="Line 32"/>
          <p:cNvSpPr>
            <a:spLocks noChangeShapeType="1"/>
          </p:cNvSpPr>
          <p:nvPr/>
        </p:nvSpPr>
        <p:spPr bwMode="auto">
          <a:xfrm flipV="1">
            <a:off x="6619875"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8" name="Line 33"/>
          <p:cNvSpPr>
            <a:spLocks noChangeShapeType="1"/>
          </p:cNvSpPr>
          <p:nvPr/>
        </p:nvSpPr>
        <p:spPr bwMode="auto">
          <a:xfrm flipV="1">
            <a:off x="6977063" y="5602288"/>
            <a:ext cx="1587"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19" name="Line 34"/>
          <p:cNvSpPr>
            <a:spLocks noChangeShapeType="1"/>
          </p:cNvSpPr>
          <p:nvPr/>
        </p:nvSpPr>
        <p:spPr bwMode="auto">
          <a:xfrm flipV="1">
            <a:off x="7353300" y="5602288"/>
            <a:ext cx="1588" cy="98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20" name="Freeform 35"/>
          <p:cNvSpPr>
            <a:spLocks/>
          </p:cNvSpPr>
          <p:nvPr/>
        </p:nvSpPr>
        <p:spPr bwMode="auto">
          <a:xfrm>
            <a:off x="1176338" y="3744913"/>
            <a:ext cx="6176962" cy="1906587"/>
          </a:xfrm>
          <a:custGeom>
            <a:avLst/>
            <a:gdLst>
              <a:gd name="T0" fmla="*/ 0 w 3891"/>
              <a:gd name="T1" fmla="*/ 1776412 h 1201"/>
              <a:gd name="T2" fmla="*/ 358775 w 3891"/>
              <a:gd name="T3" fmla="*/ 1581150 h 1201"/>
              <a:gd name="T4" fmla="*/ 717550 w 3891"/>
              <a:gd name="T5" fmla="*/ 1565275 h 1201"/>
              <a:gd name="T6" fmla="*/ 1092200 w 3891"/>
              <a:gd name="T7" fmla="*/ 1238250 h 1201"/>
              <a:gd name="T8" fmla="*/ 1450975 w 3891"/>
              <a:gd name="T9" fmla="*/ 1825625 h 1201"/>
              <a:gd name="T10" fmla="*/ 1809750 w 3891"/>
              <a:gd name="T11" fmla="*/ 1809750 h 1201"/>
              <a:gd name="T12" fmla="*/ 2184400 w 3891"/>
              <a:gd name="T13" fmla="*/ 1792287 h 1201"/>
              <a:gd name="T14" fmla="*/ 2543175 w 3891"/>
              <a:gd name="T15" fmla="*/ 1776412 h 1201"/>
              <a:gd name="T16" fmla="*/ 2900362 w 3891"/>
              <a:gd name="T17" fmla="*/ 1776412 h 1201"/>
              <a:gd name="T18" fmla="*/ 3259137 w 3891"/>
              <a:gd name="T19" fmla="*/ 1743075 h 1201"/>
              <a:gd name="T20" fmla="*/ 3633787 w 3891"/>
              <a:gd name="T21" fmla="*/ 1727200 h 1201"/>
              <a:gd name="T22" fmla="*/ 3992562 w 3891"/>
              <a:gd name="T23" fmla="*/ 1711325 h 1201"/>
              <a:gd name="T24" fmla="*/ 4351337 w 3891"/>
              <a:gd name="T25" fmla="*/ 1581150 h 1201"/>
              <a:gd name="T26" fmla="*/ 4725987 w 3891"/>
              <a:gd name="T27" fmla="*/ 1547812 h 1201"/>
              <a:gd name="T28" fmla="*/ 5084762 w 3891"/>
              <a:gd name="T29" fmla="*/ 1206500 h 1201"/>
              <a:gd name="T30" fmla="*/ 5443537 w 3891"/>
              <a:gd name="T31" fmla="*/ 912812 h 1201"/>
              <a:gd name="T32" fmla="*/ 5800725 w 3891"/>
              <a:gd name="T33" fmla="*/ 195262 h 1201"/>
              <a:gd name="T34" fmla="*/ 6176962 w 3891"/>
              <a:gd name="T35" fmla="*/ 0 h 1201"/>
              <a:gd name="T36" fmla="*/ 6176962 w 3891"/>
              <a:gd name="T37" fmla="*/ 1906587 h 1201"/>
              <a:gd name="T38" fmla="*/ 5800725 w 3891"/>
              <a:gd name="T39" fmla="*/ 1906587 h 1201"/>
              <a:gd name="T40" fmla="*/ 5443537 w 3891"/>
              <a:gd name="T41" fmla="*/ 1906587 h 1201"/>
              <a:gd name="T42" fmla="*/ 5084762 w 3891"/>
              <a:gd name="T43" fmla="*/ 1906587 h 1201"/>
              <a:gd name="T44" fmla="*/ 4725987 w 3891"/>
              <a:gd name="T45" fmla="*/ 1906587 h 1201"/>
              <a:gd name="T46" fmla="*/ 4351337 w 3891"/>
              <a:gd name="T47" fmla="*/ 1906587 h 1201"/>
              <a:gd name="T48" fmla="*/ 3992562 w 3891"/>
              <a:gd name="T49" fmla="*/ 1906587 h 1201"/>
              <a:gd name="T50" fmla="*/ 3633787 w 3891"/>
              <a:gd name="T51" fmla="*/ 1906587 h 1201"/>
              <a:gd name="T52" fmla="*/ 3259137 w 3891"/>
              <a:gd name="T53" fmla="*/ 1906587 h 1201"/>
              <a:gd name="T54" fmla="*/ 2900362 w 3891"/>
              <a:gd name="T55" fmla="*/ 1906587 h 1201"/>
              <a:gd name="T56" fmla="*/ 2543175 w 3891"/>
              <a:gd name="T57" fmla="*/ 1906587 h 1201"/>
              <a:gd name="T58" fmla="*/ 2184400 w 3891"/>
              <a:gd name="T59" fmla="*/ 1906587 h 1201"/>
              <a:gd name="T60" fmla="*/ 1809750 w 3891"/>
              <a:gd name="T61" fmla="*/ 1906587 h 1201"/>
              <a:gd name="T62" fmla="*/ 1450975 w 3891"/>
              <a:gd name="T63" fmla="*/ 1906587 h 1201"/>
              <a:gd name="T64" fmla="*/ 1092200 w 3891"/>
              <a:gd name="T65" fmla="*/ 1906587 h 1201"/>
              <a:gd name="T66" fmla="*/ 717550 w 3891"/>
              <a:gd name="T67" fmla="*/ 1906587 h 1201"/>
              <a:gd name="T68" fmla="*/ 358775 w 3891"/>
              <a:gd name="T69" fmla="*/ 1906587 h 1201"/>
              <a:gd name="T70" fmla="*/ 0 w 3891"/>
              <a:gd name="T71" fmla="*/ 1906587 h 1201"/>
              <a:gd name="T72" fmla="*/ 0 w 3891"/>
              <a:gd name="T73" fmla="*/ 1776412 h 1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91"/>
              <a:gd name="T112" fmla="*/ 0 h 1201"/>
              <a:gd name="T113" fmla="*/ 3891 w 3891"/>
              <a:gd name="T114" fmla="*/ 1201 h 12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91" h="1201">
                <a:moveTo>
                  <a:pt x="0" y="1119"/>
                </a:moveTo>
                <a:lnTo>
                  <a:pt x="226" y="996"/>
                </a:lnTo>
                <a:lnTo>
                  <a:pt x="452" y="986"/>
                </a:lnTo>
                <a:lnTo>
                  <a:pt x="688" y="780"/>
                </a:lnTo>
                <a:lnTo>
                  <a:pt x="914" y="1150"/>
                </a:lnTo>
                <a:lnTo>
                  <a:pt x="1140" y="1140"/>
                </a:lnTo>
                <a:lnTo>
                  <a:pt x="1376" y="1129"/>
                </a:lnTo>
                <a:lnTo>
                  <a:pt x="1602" y="1119"/>
                </a:lnTo>
                <a:lnTo>
                  <a:pt x="1827" y="1119"/>
                </a:lnTo>
                <a:lnTo>
                  <a:pt x="2053" y="1098"/>
                </a:lnTo>
                <a:lnTo>
                  <a:pt x="2289" y="1088"/>
                </a:lnTo>
                <a:lnTo>
                  <a:pt x="2515" y="1078"/>
                </a:lnTo>
                <a:lnTo>
                  <a:pt x="2741" y="996"/>
                </a:lnTo>
                <a:lnTo>
                  <a:pt x="2977" y="975"/>
                </a:lnTo>
                <a:lnTo>
                  <a:pt x="3203" y="760"/>
                </a:lnTo>
                <a:lnTo>
                  <a:pt x="3429" y="575"/>
                </a:lnTo>
                <a:lnTo>
                  <a:pt x="3654" y="123"/>
                </a:lnTo>
                <a:lnTo>
                  <a:pt x="3891" y="0"/>
                </a:lnTo>
                <a:lnTo>
                  <a:pt x="3891" y="1201"/>
                </a:lnTo>
                <a:lnTo>
                  <a:pt x="3654" y="1201"/>
                </a:lnTo>
                <a:lnTo>
                  <a:pt x="3429" y="1201"/>
                </a:lnTo>
                <a:lnTo>
                  <a:pt x="3203" y="1201"/>
                </a:lnTo>
                <a:lnTo>
                  <a:pt x="2977" y="1201"/>
                </a:lnTo>
                <a:lnTo>
                  <a:pt x="2741" y="1201"/>
                </a:lnTo>
                <a:lnTo>
                  <a:pt x="2515" y="1201"/>
                </a:lnTo>
                <a:lnTo>
                  <a:pt x="2289" y="1201"/>
                </a:lnTo>
                <a:lnTo>
                  <a:pt x="2053" y="1201"/>
                </a:lnTo>
                <a:lnTo>
                  <a:pt x="1827" y="1201"/>
                </a:lnTo>
                <a:lnTo>
                  <a:pt x="1602" y="1201"/>
                </a:lnTo>
                <a:lnTo>
                  <a:pt x="1376" y="1201"/>
                </a:lnTo>
                <a:lnTo>
                  <a:pt x="1140" y="1201"/>
                </a:lnTo>
                <a:lnTo>
                  <a:pt x="914" y="1201"/>
                </a:lnTo>
                <a:lnTo>
                  <a:pt x="688" y="1201"/>
                </a:lnTo>
                <a:lnTo>
                  <a:pt x="452" y="1201"/>
                </a:lnTo>
                <a:lnTo>
                  <a:pt x="226" y="1201"/>
                </a:lnTo>
                <a:lnTo>
                  <a:pt x="0" y="1201"/>
                </a:lnTo>
                <a:lnTo>
                  <a:pt x="0" y="1119"/>
                </a:lnTo>
                <a:close/>
              </a:path>
            </a:pathLst>
          </a:custGeom>
          <a:solidFill>
            <a:srgbClr val="DD0806"/>
          </a:solidFill>
          <a:ln w="17463">
            <a:solidFill>
              <a:srgbClr val="000000"/>
            </a:solidFill>
            <a:round/>
            <a:headEnd/>
            <a:tailEnd/>
          </a:ln>
        </p:spPr>
        <p:txBody>
          <a:bodyPr/>
          <a:lstStyle/>
          <a:p>
            <a:endParaRPr lang="zh-CN" altLang="en-US"/>
          </a:p>
        </p:txBody>
      </p:sp>
      <p:sp>
        <p:nvSpPr>
          <p:cNvPr id="426021" name="Freeform 36"/>
          <p:cNvSpPr>
            <a:spLocks/>
          </p:cNvSpPr>
          <p:nvPr/>
        </p:nvSpPr>
        <p:spPr bwMode="auto">
          <a:xfrm>
            <a:off x="1176338" y="3744913"/>
            <a:ext cx="6176962" cy="1825625"/>
          </a:xfrm>
          <a:custGeom>
            <a:avLst/>
            <a:gdLst>
              <a:gd name="T0" fmla="*/ 0 w 3891"/>
              <a:gd name="T1" fmla="*/ 1776413 h 1150"/>
              <a:gd name="T2" fmla="*/ 358775 w 3891"/>
              <a:gd name="T3" fmla="*/ 1581150 h 1150"/>
              <a:gd name="T4" fmla="*/ 717550 w 3891"/>
              <a:gd name="T5" fmla="*/ 1565275 h 1150"/>
              <a:gd name="T6" fmla="*/ 1092200 w 3891"/>
              <a:gd name="T7" fmla="*/ 1238250 h 1150"/>
              <a:gd name="T8" fmla="*/ 1450975 w 3891"/>
              <a:gd name="T9" fmla="*/ 1792288 h 1150"/>
              <a:gd name="T10" fmla="*/ 1809750 w 3891"/>
              <a:gd name="T11" fmla="*/ 1809750 h 1150"/>
              <a:gd name="T12" fmla="*/ 2184400 w 3891"/>
              <a:gd name="T13" fmla="*/ 1677988 h 1150"/>
              <a:gd name="T14" fmla="*/ 2543175 w 3891"/>
              <a:gd name="T15" fmla="*/ 1320800 h 1150"/>
              <a:gd name="T16" fmla="*/ 2900362 w 3891"/>
              <a:gd name="T17" fmla="*/ 1776413 h 1150"/>
              <a:gd name="T18" fmla="*/ 3259137 w 3891"/>
              <a:gd name="T19" fmla="*/ 1630363 h 1150"/>
              <a:gd name="T20" fmla="*/ 3633787 w 3891"/>
              <a:gd name="T21" fmla="*/ 1074738 h 1150"/>
              <a:gd name="T22" fmla="*/ 3992562 w 3891"/>
              <a:gd name="T23" fmla="*/ 1662113 h 1150"/>
              <a:gd name="T24" fmla="*/ 4351337 w 3891"/>
              <a:gd name="T25" fmla="*/ 1531938 h 1150"/>
              <a:gd name="T26" fmla="*/ 4725987 w 3891"/>
              <a:gd name="T27" fmla="*/ 1433513 h 1150"/>
              <a:gd name="T28" fmla="*/ 5084762 w 3891"/>
              <a:gd name="T29" fmla="*/ 1206500 h 1150"/>
              <a:gd name="T30" fmla="*/ 5443537 w 3891"/>
              <a:gd name="T31" fmla="*/ 473075 h 1150"/>
              <a:gd name="T32" fmla="*/ 5800725 w 3891"/>
              <a:gd name="T33" fmla="*/ 179388 h 1150"/>
              <a:gd name="T34" fmla="*/ 6176962 w 3891"/>
              <a:gd name="T35" fmla="*/ 0 h 1150"/>
              <a:gd name="T36" fmla="*/ 6176962 w 3891"/>
              <a:gd name="T37" fmla="*/ 0 h 1150"/>
              <a:gd name="T38" fmla="*/ 5800725 w 3891"/>
              <a:gd name="T39" fmla="*/ 195263 h 1150"/>
              <a:gd name="T40" fmla="*/ 5443537 w 3891"/>
              <a:gd name="T41" fmla="*/ 912813 h 1150"/>
              <a:gd name="T42" fmla="*/ 5084762 w 3891"/>
              <a:gd name="T43" fmla="*/ 1206500 h 1150"/>
              <a:gd name="T44" fmla="*/ 4725987 w 3891"/>
              <a:gd name="T45" fmla="*/ 1547813 h 1150"/>
              <a:gd name="T46" fmla="*/ 4351337 w 3891"/>
              <a:gd name="T47" fmla="*/ 1581150 h 1150"/>
              <a:gd name="T48" fmla="*/ 3992562 w 3891"/>
              <a:gd name="T49" fmla="*/ 1711325 h 1150"/>
              <a:gd name="T50" fmla="*/ 3633787 w 3891"/>
              <a:gd name="T51" fmla="*/ 1727200 h 1150"/>
              <a:gd name="T52" fmla="*/ 3259137 w 3891"/>
              <a:gd name="T53" fmla="*/ 1743075 h 1150"/>
              <a:gd name="T54" fmla="*/ 2900362 w 3891"/>
              <a:gd name="T55" fmla="*/ 1776413 h 1150"/>
              <a:gd name="T56" fmla="*/ 2543175 w 3891"/>
              <a:gd name="T57" fmla="*/ 1776413 h 1150"/>
              <a:gd name="T58" fmla="*/ 2184400 w 3891"/>
              <a:gd name="T59" fmla="*/ 1792288 h 1150"/>
              <a:gd name="T60" fmla="*/ 1809750 w 3891"/>
              <a:gd name="T61" fmla="*/ 1809750 h 1150"/>
              <a:gd name="T62" fmla="*/ 1450975 w 3891"/>
              <a:gd name="T63" fmla="*/ 1825625 h 1150"/>
              <a:gd name="T64" fmla="*/ 1092200 w 3891"/>
              <a:gd name="T65" fmla="*/ 1238250 h 1150"/>
              <a:gd name="T66" fmla="*/ 717550 w 3891"/>
              <a:gd name="T67" fmla="*/ 1565275 h 1150"/>
              <a:gd name="T68" fmla="*/ 358775 w 3891"/>
              <a:gd name="T69" fmla="*/ 1581150 h 1150"/>
              <a:gd name="T70" fmla="*/ 0 w 3891"/>
              <a:gd name="T71" fmla="*/ 1776413 h 1150"/>
              <a:gd name="T72" fmla="*/ 0 w 3891"/>
              <a:gd name="T73" fmla="*/ 1776413 h 1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91"/>
              <a:gd name="T112" fmla="*/ 0 h 1150"/>
              <a:gd name="T113" fmla="*/ 3891 w 3891"/>
              <a:gd name="T114" fmla="*/ 1150 h 1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91" h="1150">
                <a:moveTo>
                  <a:pt x="0" y="1119"/>
                </a:moveTo>
                <a:lnTo>
                  <a:pt x="226" y="996"/>
                </a:lnTo>
                <a:lnTo>
                  <a:pt x="452" y="986"/>
                </a:lnTo>
                <a:lnTo>
                  <a:pt x="688" y="780"/>
                </a:lnTo>
                <a:lnTo>
                  <a:pt x="914" y="1129"/>
                </a:lnTo>
                <a:lnTo>
                  <a:pt x="1140" y="1140"/>
                </a:lnTo>
                <a:lnTo>
                  <a:pt x="1376" y="1057"/>
                </a:lnTo>
                <a:lnTo>
                  <a:pt x="1602" y="832"/>
                </a:lnTo>
                <a:lnTo>
                  <a:pt x="1827" y="1119"/>
                </a:lnTo>
                <a:lnTo>
                  <a:pt x="2053" y="1027"/>
                </a:lnTo>
                <a:lnTo>
                  <a:pt x="2289" y="677"/>
                </a:lnTo>
                <a:lnTo>
                  <a:pt x="2515" y="1047"/>
                </a:lnTo>
                <a:lnTo>
                  <a:pt x="2741" y="965"/>
                </a:lnTo>
                <a:lnTo>
                  <a:pt x="2977" y="903"/>
                </a:lnTo>
                <a:lnTo>
                  <a:pt x="3203" y="760"/>
                </a:lnTo>
                <a:lnTo>
                  <a:pt x="3429" y="298"/>
                </a:lnTo>
                <a:lnTo>
                  <a:pt x="3654" y="113"/>
                </a:lnTo>
                <a:lnTo>
                  <a:pt x="3891" y="0"/>
                </a:lnTo>
                <a:lnTo>
                  <a:pt x="3654" y="123"/>
                </a:lnTo>
                <a:lnTo>
                  <a:pt x="3429" y="575"/>
                </a:lnTo>
                <a:lnTo>
                  <a:pt x="3203" y="760"/>
                </a:lnTo>
                <a:lnTo>
                  <a:pt x="2977" y="975"/>
                </a:lnTo>
                <a:lnTo>
                  <a:pt x="2741" y="996"/>
                </a:lnTo>
                <a:lnTo>
                  <a:pt x="2515" y="1078"/>
                </a:lnTo>
                <a:lnTo>
                  <a:pt x="2289" y="1088"/>
                </a:lnTo>
                <a:lnTo>
                  <a:pt x="2053" y="1098"/>
                </a:lnTo>
                <a:lnTo>
                  <a:pt x="1827" y="1119"/>
                </a:lnTo>
                <a:lnTo>
                  <a:pt x="1602" y="1119"/>
                </a:lnTo>
                <a:lnTo>
                  <a:pt x="1376" y="1129"/>
                </a:lnTo>
                <a:lnTo>
                  <a:pt x="1140" y="1140"/>
                </a:lnTo>
                <a:lnTo>
                  <a:pt x="914" y="1150"/>
                </a:lnTo>
                <a:lnTo>
                  <a:pt x="688" y="780"/>
                </a:lnTo>
                <a:lnTo>
                  <a:pt x="452" y="986"/>
                </a:lnTo>
                <a:lnTo>
                  <a:pt x="226" y="996"/>
                </a:lnTo>
                <a:lnTo>
                  <a:pt x="0" y="1119"/>
                </a:lnTo>
                <a:close/>
              </a:path>
            </a:pathLst>
          </a:custGeom>
          <a:solidFill>
            <a:srgbClr val="008011"/>
          </a:solidFill>
          <a:ln w="17463">
            <a:solidFill>
              <a:srgbClr val="000000"/>
            </a:solidFill>
            <a:round/>
            <a:headEnd/>
            <a:tailEnd/>
          </a:ln>
        </p:spPr>
        <p:txBody>
          <a:bodyPr/>
          <a:lstStyle/>
          <a:p>
            <a:endParaRPr lang="zh-CN" altLang="en-US"/>
          </a:p>
        </p:txBody>
      </p:sp>
      <p:sp>
        <p:nvSpPr>
          <p:cNvPr id="426022" name="Freeform 37"/>
          <p:cNvSpPr>
            <a:spLocks/>
          </p:cNvSpPr>
          <p:nvPr/>
        </p:nvSpPr>
        <p:spPr bwMode="auto">
          <a:xfrm>
            <a:off x="1176338" y="2881313"/>
            <a:ext cx="6176962" cy="2673350"/>
          </a:xfrm>
          <a:custGeom>
            <a:avLst/>
            <a:gdLst>
              <a:gd name="T0" fmla="*/ 0 w 3891"/>
              <a:gd name="T1" fmla="*/ 2624138 h 1684"/>
              <a:gd name="T2" fmla="*/ 358775 w 3891"/>
              <a:gd name="T3" fmla="*/ 2428875 h 1684"/>
              <a:gd name="T4" fmla="*/ 717550 w 3891"/>
              <a:gd name="T5" fmla="*/ 2411413 h 1684"/>
              <a:gd name="T6" fmla="*/ 1092200 w 3891"/>
              <a:gd name="T7" fmla="*/ 2101850 h 1684"/>
              <a:gd name="T8" fmla="*/ 1450975 w 3891"/>
              <a:gd name="T9" fmla="*/ 2606675 h 1684"/>
              <a:gd name="T10" fmla="*/ 1809750 w 3891"/>
              <a:gd name="T11" fmla="*/ 2640013 h 1684"/>
              <a:gd name="T12" fmla="*/ 2184400 w 3891"/>
              <a:gd name="T13" fmla="*/ 2330450 h 1684"/>
              <a:gd name="T14" fmla="*/ 2543175 w 3891"/>
              <a:gd name="T15" fmla="*/ 1401763 h 1684"/>
              <a:gd name="T16" fmla="*/ 2900362 w 3891"/>
              <a:gd name="T17" fmla="*/ 2559050 h 1684"/>
              <a:gd name="T18" fmla="*/ 3259137 w 3891"/>
              <a:gd name="T19" fmla="*/ 2297113 h 1684"/>
              <a:gd name="T20" fmla="*/ 3633787 w 3891"/>
              <a:gd name="T21" fmla="*/ 749300 h 1684"/>
              <a:gd name="T22" fmla="*/ 3992562 w 3891"/>
              <a:gd name="T23" fmla="*/ 2395538 h 1684"/>
              <a:gd name="T24" fmla="*/ 4351337 w 3891"/>
              <a:gd name="T25" fmla="*/ 2330450 h 1684"/>
              <a:gd name="T26" fmla="*/ 4725987 w 3891"/>
              <a:gd name="T27" fmla="*/ 1873250 h 1684"/>
              <a:gd name="T28" fmla="*/ 5084762 w 3891"/>
              <a:gd name="T29" fmla="*/ 2005013 h 1684"/>
              <a:gd name="T30" fmla="*/ 5443537 w 3891"/>
              <a:gd name="T31" fmla="*/ 0 h 1684"/>
              <a:gd name="T32" fmla="*/ 5800725 w 3891"/>
              <a:gd name="T33" fmla="*/ 944563 h 1684"/>
              <a:gd name="T34" fmla="*/ 6176962 w 3891"/>
              <a:gd name="T35" fmla="*/ 863600 h 1684"/>
              <a:gd name="T36" fmla="*/ 6176962 w 3891"/>
              <a:gd name="T37" fmla="*/ 863600 h 1684"/>
              <a:gd name="T38" fmla="*/ 5800725 w 3891"/>
              <a:gd name="T39" fmla="*/ 1042988 h 1684"/>
              <a:gd name="T40" fmla="*/ 5443537 w 3891"/>
              <a:gd name="T41" fmla="*/ 1336675 h 1684"/>
              <a:gd name="T42" fmla="*/ 5084762 w 3891"/>
              <a:gd name="T43" fmla="*/ 2070100 h 1684"/>
              <a:gd name="T44" fmla="*/ 4725987 w 3891"/>
              <a:gd name="T45" fmla="*/ 2297113 h 1684"/>
              <a:gd name="T46" fmla="*/ 4351337 w 3891"/>
              <a:gd name="T47" fmla="*/ 2395538 h 1684"/>
              <a:gd name="T48" fmla="*/ 3992562 w 3891"/>
              <a:gd name="T49" fmla="*/ 2525713 h 1684"/>
              <a:gd name="T50" fmla="*/ 3633787 w 3891"/>
              <a:gd name="T51" fmla="*/ 1938338 h 1684"/>
              <a:gd name="T52" fmla="*/ 3259137 w 3891"/>
              <a:gd name="T53" fmla="*/ 2493963 h 1684"/>
              <a:gd name="T54" fmla="*/ 2900362 w 3891"/>
              <a:gd name="T55" fmla="*/ 2640013 h 1684"/>
              <a:gd name="T56" fmla="*/ 2543175 w 3891"/>
              <a:gd name="T57" fmla="*/ 2184400 h 1684"/>
              <a:gd name="T58" fmla="*/ 2184400 w 3891"/>
              <a:gd name="T59" fmla="*/ 2541588 h 1684"/>
              <a:gd name="T60" fmla="*/ 1809750 w 3891"/>
              <a:gd name="T61" fmla="*/ 2673350 h 1684"/>
              <a:gd name="T62" fmla="*/ 1450975 w 3891"/>
              <a:gd name="T63" fmla="*/ 2655888 h 1684"/>
              <a:gd name="T64" fmla="*/ 1092200 w 3891"/>
              <a:gd name="T65" fmla="*/ 2101850 h 1684"/>
              <a:gd name="T66" fmla="*/ 717550 w 3891"/>
              <a:gd name="T67" fmla="*/ 2428875 h 1684"/>
              <a:gd name="T68" fmla="*/ 358775 w 3891"/>
              <a:gd name="T69" fmla="*/ 2444750 h 1684"/>
              <a:gd name="T70" fmla="*/ 0 w 3891"/>
              <a:gd name="T71" fmla="*/ 2640013 h 1684"/>
              <a:gd name="T72" fmla="*/ 0 w 3891"/>
              <a:gd name="T73" fmla="*/ 2624138 h 16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91"/>
              <a:gd name="T112" fmla="*/ 0 h 1684"/>
              <a:gd name="T113" fmla="*/ 3891 w 3891"/>
              <a:gd name="T114" fmla="*/ 1684 h 16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91" h="1684">
                <a:moveTo>
                  <a:pt x="0" y="1653"/>
                </a:moveTo>
                <a:lnTo>
                  <a:pt x="226" y="1530"/>
                </a:lnTo>
                <a:lnTo>
                  <a:pt x="452" y="1519"/>
                </a:lnTo>
                <a:lnTo>
                  <a:pt x="688" y="1324"/>
                </a:lnTo>
                <a:lnTo>
                  <a:pt x="914" y="1642"/>
                </a:lnTo>
                <a:lnTo>
                  <a:pt x="1140" y="1663"/>
                </a:lnTo>
                <a:lnTo>
                  <a:pt x="1376" y="1468"/>
                </a:lnTo>
                <a:lnTo>
                  <a:pt x="1602" y="883"/>
                </a:lnTo>
                <a:lnTo>
                  <a:pt x="1827" y="1612"/>
                </a:lnTo>
                <a:lnTo>
                  <a:pt x="2053" y="1447"/>
                </a:lnTo>
                <a:lnTo>
                  <a:pt x="2289" y="472"/>
                </a:lnTo>
                <a:lnTo>
                  <a:pt x="2515" y="1509"/>
                </a:lnTo>
                <a:lnTo>
                  <a:pt x="2741" y="1468"/>
                </a:lnTo>
                <a:lnTo>
                  <a:pt x="2977" y="1180"/>
                </a:lnTo>
                <a:lnTo>
                  <a:pt x="3203" y="1263"/>
                </a:lnTo>
                <a:lnTo>
                  <a:pt x="3429" y="0"/>
                </a:lnTo>
                <a:lnTo>
                  <a:pt x="3654" y="595"/>
                </a:lnTo>
                <a:lnTo>
                  <a:pt x="3891" y="544"/>
                </a:lnTo>
                <a:lnTo>
                  <a:pt x="3654" y="657"/>
                </a:lnTo>
                <a:lnTo>
                  <a:pt x="3429" y="842"/>
                </a:lnTo>
                <a:lnTo>
                  <a:pt x="3203" y="1304"/>
                </a:lnTo>
                <a:lnTo>
                  <a:pt x="2977" y="1447"/>
                </a:lnTo>
                <a:lnTo>
                  <a:pt x="2741" y="1509"/>
                </a:lnTo>
                <a:lnTo>
                  <a:pt x="2515" y="1591"/>
                </a:lnTo>
                <a:lnTo>
                  <a:pt x="2289" y="1221"/>
                </a:lnTo>
                <a:lnTo>
                  <a:pt x="2053" y="1571"/>
                </a:lnTo>
                <a:lnTo>
                  <a:pt x="1827" y="1663"/>
                </a:lnTo>
                <a:lnTo>
                  <a:pt x="1602" y="1376"/>
                </a:lnTo>
                <a:lnTo>
                  <a:pt x="1376" y="1601"/>
                </a:lnTo>
                <a:lnTo>
                  <a:pt x="1140" y="1684"/>
                </a:lnTo>
                <a:lnTo>
                  <a:pt x="914" y="1673"/>
                </a:lnTo>
                <a:lnTo>
                  <a:pt x="688" y="1324"/>
                </a:lnTo>
                <a:lnTo>
                  <a:pt x="452" y="1530"/>
                </a:lnTo>
                <a:lnTo>
                  <a:pt x="226" y="1540"/>
                </a:lnTo>
                <a:lnTo>
                  <a:pt x="0" y="1663"/>
                </a:lnTo>
                <a:lnTo>
                  <a:pt x="0" y="1653"/>
                </a:lnTo>
                <a:close/>
              </a:path>
            </a:pathLst>
          </a:custGeom>
          <a:solidFill>
            <a:srgbClr val="0000D4"/>
          </a:solidFill>
          <a:ln w="17463">
            <a:solidFill>
              <a:srgbClr val="000000"/>
            </a:solidFill>
            <a:round/>
            <a:headEnd/>
            <a:tailEnd/>
          </a:ln>
        </p:spPr>
        <p:txBody>
          <a:bodyPr/>
          <a:lstStyle/>
          <a:p>
            <a:endParaRPr lang="zh-CN" altLang="en-US"/>
          </a:p>
        </p:txBody>
      </p:sp>
      <p:sp>
        <p:nvSpPr>
          <p:cNvPr id="426023" name="Freeform 38"/>
          <p:cNvSpPr>
            <a:spLocks/>
          </p:cNvSpPr>
          <p:nvPr/>
        </p:nvSpPr>
        <p:spPr bwMode="auto">
          <a:xfrm>
            <a:off x="1176338" y="2081213"/>
            <a:ext cx="6176962" cy="3440112"/>
          </a:xfrm>
          <a:custGeom>
            <a:avLst/>
            <a:gdLst>
              <a:gd name="T0" fmla="*/ 0 w 3891"/>
              <a:gd name="T1" fmla="*/ 3359150 h 2167"/>
              <a:gd name="T2" fmla="*/ 358775 w 3891"/>
              <a:gd name="T3" fmla="*/ 3179762 h 2167"/>
              <a:gd name="T4" fmla="*/ 717550 w 3891"/>
              <a:gd name="T5" fmla="*/ 3162300 h 2167"/>
              <a:gd name="T6" fmla="*/ 1092200 w 3891"/>
              <a:gd name="T7" fmla="*/ 2706687 h 2167"/>
              <a:gd name="T8" fmla="*/ 1450975 w 3891"/>
              <a:gd name="T9" fmla="*/ 3276600 h 2167"/>
              <a:gd name="T10" fmla="*/ 1809750 w 3891"/>
              <a:gd name="T11" fmla="*/ 3390900 h 2167"/>
              <a:gd name="T12" fmla="*/ 2184400 w 3891"/>
              <a:gd name="T13" fmla="*/ 2738437 h 2167"/>
              <a:gd name="T14" fmla="*/ 2543175 w 3891"/>
              <a:gd name="T15" fmla="*/ 1385887 h 2167"/>
              <a:gd name="T16" fmla="*/ 2900362 w 3891"/>
              <a:gd name="T17" fmla="*/ 3000375 h 2167"/>
              <a:gd name="T18" fmla="*/ 3259137 w 3891"/>
              <a:gd name="T19" fmla="*/ 2901950 h 2167"/>
              <a:gd name="T20" fmla="*/ 3633787 w 3891"/>
              <a:gd name="T21" fmla="*/ 1141412 h 2167"/>
              <a:gd name="T22" fmla="*/ 3992562 w 3891"/>
              <a:gd name="T23" fmla="*/ 3049587 h 2167"/>
              <a:gd name="T24" fmla="*/ 4351337 w 3891"/>
              <a:gd name="T25" fmla="*/ 2967037 h 2167"/>
              <a:gd name="T26" fmla="*/ 4725987 w 3891"/>
              <a:gd name="T27" fmla="*/ 2217737 h 2167"/>
              <a:gd name="T28" fmla="*/ 5084762 w 3891"/>
              <a:gd name="T29" fmla="*/ 2625725 h 2167"/>
              <a:gd name="T30" fmla="*/ 5443537 w 3891"/>
              <a:gd name="T31" fmla="*/ 0 h 2167"/>
              <a:gd name="T32" fmla="*/ 5800725 w 3891"/>
              <a:gd name="T33" fmla="*/ 1484312 h 2167"/>
              <a:gd name="T34" fmla="*/ 6176962 w 3891"/>
              <a:gd name="T35" fmla="*/ 1663700 h 2167"/>
              <a:gd name="T36" fmla="*/ 6176962 w 3891"/>
              <a:gd name="T37" fmla="*/ 1663700 h 2167"/>
              <a:gd name="T38" fmla="*/ 5800725 w 3891"/>
              <a:gd name="T39" fmla="*/ 1744662 h 2167"/>
              <a:gd name="T40" fmla="*/ 5443537 w 3891"/>
              <a:gd name="T41" fmla="*/ 800100 h 2167"/>
              <a:gd name="T42" fmla="*/ 5084762 w 3891"/>
              <a:gd name="T43" fmla="*/ 2805112 h 2167"/>
              <a:gd name="T44" fmla="*/ 4725987 w 3891"/>
              <a:gd name="T45" fmla="*/ 2673350 h 2167"/>
              <a:gd name="T46" fmla="*/ 4351337 w 3891"/>
              <a:gd name="T47" fmla="*/ 3130550 h 2167"/>
              <a:gd name="T48" fmla="*/ 3992562 w 3891"/>
              <a:gd name="T49" fmla="*/ 3195637 h 2167"/>
              <a:gd name="T50" fmla="*/ 3633787 w 3891"/>
              <a:gd name="T51" fmla="*/ 1549400 h 2167"/>
              <a:gd name="T52" fmla="*/ 3259137 w 3891"/>
              <a:gd name="T53" fmla="*/ 3097212 h 2167"/>
              <a:gd name="T54" fmla="*/ 2900362 w 3891"/>
              <a:gd name="T55" fmla="*/ 3359150 h 2167"/>
              <a:gd name="T56" fmla="*/ 2543175 w 3891"/>
              <a:gd name="T57" fmla="*/ 2201862 h 2167"/>
              <a:gd name="T58" fmla="*/ 2184400 w 3891"/>
              <a:gd name="T59" fmla="*/ 3130550 h 2167"/>
              <a:gd name="T60" fmla="*/ 1809750 w 3891"/>
              <a:gd name="T61" fmla="*/ 3440112 h 2167"/>
              <a:gd name="T62" fmla="*/ 1450975 w 3891"/>
              <a:gd name="T63" fmla="*/ 3406775 h 2167"/>
              <a:gd name="T64" fmla="*/ 1092200 w 3891"/>
              <a:gd name="T65" fmla="*/ 2901950 h 2167"/>
              <a:gd name="T66" fmla="*/ 717550 w 3891"/>
              <a:gd name="T67" fmla="*/ 3211512 h 2167"/>
              <a:gd name="T68" fmla="*/ 358775 w 3891"/>
              <a:gd name="T69" fmla="*/ 3228975 h 2167"/>
              <a:gd name="T70" fmla="*/ 0 w 3891"/>
              <a:gd name="T71" fmla="*/ 3424237 h 2167"/>
              <a:gd name="T72" fmla="*/ 0 w 3891"/>
              <a:gd name="T73" fmla="*/ 3359150 h 21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91"/>
              <a:gd name="T112" fmla="*/ 0 h 2167"/>
              <a:gd name="T113" fmla="*/ 3891 w 3891"/>
              <a:gd name="T114" fmla="*/ 2167 h 21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91" h="2167">
                <a:moveTo>
                  <a:pt x="0" y="2116"/>
                </a:moveTo>
                <a:lnTo>
                  <a:pt x="226" y="2003"/>
                </a:lnTo>
                <a:lnTo>
                  <a:pt x="452" y="1992"/>
                </a:lnTo>
                <a:lnTo>
                  <a:pt x="688" y="1705"/>
                </a:lnTo>
                <a:lnTo>
                  <a:pt x="914" y="2064"/>
                </a:lnTo>
                <a:lnTo>
                  <a:pt x="1140" y="2136"/>
                </a:lnTo>
                <a:lnTo>
                  <a:pt x="1376" y="1725"/>
                </a:lnTo>
                <a:lnTo>
                  <a:pt x="1602" y="873"/>
                </a:lnTo>
                <a:lnTo>
                  <a:pt x="1827" y="1890"/>
                </a:lnTo>
                <a:lnTo>
                  <a:pt x="2053" y="1828"/>
                </a:lnTo>
                <a:lnTo>
                  <a:pt x="2289" y="719"/>
                </a:lnTo>
                <a:lnTo>
                  <a:pt x="2515" y="1921"/>
                </a:lnTo>
                <a:lnTo>
                  <a:pt x="2741" y="1869"/>
                </a:lnTo>
                <a:lnTo>
                  <a:pt x="2977" y="1397"/>
                </a:lnTo>
                <a:lnTo>
                  <a:pt x="3203" y="1654"/>
                </a:lnTo>
                <a:lnTo>
                  <a:pt x="3429" y="0"/>
                </a:lnTo>
                <a:lnTo>
                  <a:pt x="3654" y="935"/>
                </a:lnTo>
                <a:lnTo>
                  <a:pt x="3891" y="1048"/>
                </a:lnTo>
                <a:lnTo>
                  <a:pt x="3654" y="1099"/>
                </a:lnTo>
                <a:lnTo>
                  <a:pt x="3429" y="504"/>
                </a:lnTo>
                <a:lnTo>
                  <a:pt x="3203" y="1767"/>
                </a:lnTo>
                <a:lnTo>
                  <a:pt x="2977" y="1684"/>
                </a:lnTo>
                <a:lnTo>
                  <a:pt x="2741" y="1972"/>
                </a:lnTo>
                <a:lnTo>
                  <a:pt x="2515" y="2013"/>
                </a:lnTo>
                <a:lnTo>
                  <a:pt x="2289" y="976"/>
                </a:lnTo>
                <a:lnTo>
                  <a:pt x="2053" y="1951"/>
                </a:lnTo>
                <a:lnTo>
                  <a:pt x="1827" y="2116"/>
                </a:lnTo>
                <a:lnTo>
                  <a:pt x="1602" y="1387"/>
                </a:lnTo>
                <a:lnTo>
                  <a:pt x="1376" y="1972"/>
                </a:lnTo>
                <a:lnTo>
                  <a:pt x="1140" y="2167"/>
                </a:lnTo>
                <a:lnTo>
                  <a:pt x="914" y="2146"/>
                </a:lnTo>
                <a:lnTo>
                  <a:pt x="688" y="1828"/>
                </a:lnTo>
                <a:lnTo>
                  <a:pt x="452" y="2023"/>
                </a:lnTo>
                <a:lnTo>
                  <a:pt x="226" y="2034"/>
                </a:lnTo>
                <a:lnTo>
                  <a:pt x="0" y="2157"/>
                </a:lnTo>
                <a:lnTo>
                  <a:pt x="0" y="2116"/>
                </a:lnTo>
                <a:close/>
              </a:path>
            </a:pathLst>
          </a:custGeom>
          <a:solidFill>
            <a:srgbClr val="FCF305"/>
          </a:solidFill>
          <a:ln w="17463">
            <a:solidFill>
              <a:srgbClr val="000000"/>
            </a:solidFill>
            <a:round/>
            <a:headEnd/>
            <a:tailEnd/>
          </a:ln>
        </p:spPr>
        <p:txBody>
          <a:bodyPr/>
          <a:lstStyle/>
          <a:p>
            <a:endParaRPr lang="zh-CN" altLang="en-US"/>
          </a:p>
        </p:txBody>
      </p:sp>
      <p:sp>
        <p:nvSpPr>
          <p:cNvPr id="426024" name="Rectangle 40"/>
          <p:cNvSpPr>
            <a:spLocks noChangeArrowheads="1"/>
          </p:cNvSpPr>
          <p:nvPr/>
        </p:nvSpPr>
        <p:spPr bwMode="auto">
          <a:xfrm rot="-5400000">
            <a:off x="-850900" y="3289300"/>
            <a:ext cx="27384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buSzTx/>
            </a:pPr>
            <a:r>
              <a:rPr lang="en-US" altLang="zh-CN">
                <a:solidFill>
                  <a:srgbClr val="000000"/>
                </a:solidFill>
                <a:latin typeface="Geneva" charset="0"/>
                <a:ea typeface="宋体" pitchFamily="2" charset="-122"/>
              </a:rPr>
              <a:t>Avg. Mem. Access Time</a:t>
            </a:r>
            <a:endParaRPr lang="en-US" altLang="zh-CN" b="0">
              <a:solidFill>
                <a:srgbClr val="000000"/>
              </a:solidFill>
              <a:latin typeface="Times New Roman" pitchFamily="18" charset="0"/>
              <a:ea typeface="宋体" pitchFamily="2" charset="-122"/>
            </a:endParaRPr>
          </a:p>
        </p:txBody>
      </p:sp>
      <p:sp>
        <p:nvSpPr>
          <p:cNvPr id="426025" name="Rectangle 41"/>
          <p:cNvSpPr>
            <a:spLocks noChangeArrowheads="1"/>
          </p:cNvSpPr>
          <p:nvPr/>
        </p:nvSpPr>
        <p:spPr bwMode="auto">
          <a:xfrm>
            <a:off x="869950" y="5553075"/>
            <a:ext cx="1698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0</a:t>
            </a:r>
            <a:endParaRPr lang="en-US" altLang="zh-CN" sz="2400" b="0">
              <a:solidFill>
                <a:srgbClr val="000000"/>
              </a:solidFill>
              <a:latin typeface="Times New Roman" pitchFamily="18" charset="0"/>
              <a:ea typeface="宋体" pitchFamily="2" charset="-122"/>
            </a:endParaRPr>
          </a:p>
        </p:txBody>
      </p:sp>
      <p:sp>
        <p:nvSpPr>
          <p:cNvPr id="426026" name="Rectangle 42"/>
          <p:cNvSpPr>
            <a:spLocks noChangeArrowheads="1"/>
          </p:cNvSpPr>
          <p:nvPr/>
        </p:nvSpPr>
        <p:spPr bwMode="auto">
          <a:xfrm>
            <a:off x="700088" y="5162550"/>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0.2</a:t>
            </a:r>
            <a:endParaRPr lang="en-US" altLang="zh-CN" sz="2400" b="0">
              <a:solidFill>
                <a:srgbClr val="000000"/>
              </a:solidFill>
              <a:latin typeface="Times New Roman" pitchFamily="18" charset="0"/>
              <a:ea typeface="宋体" pitchFamily="2" charset="-122"/>
            </a:endParaRPr>
          </a:p>
        </p:txBody>
      </p:sp>
      <p:sp>
        <p:nvSpPr>
          <p:cNvPr id="426027" name="Rectangle 43"/>
          <p:cNvSpPr>
            <a:spLocks noChangeArrowheads="1"/>
          </p:cNvSpPr>
          <p:nvPr/>
        </p:nvSpPr>
        <p:spPr bwMode="auto">
          <a:xfrm>
            <a:off x="700088" y="4787900"/>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0.4</a:t>
            </a:r>
            <a:endParaRPr lang="en-US" altLang="zh-CN" sz="2400" b="0">
              <a:solidFill>
                <a:srgbClr val="000000"/>
              </a:solidFill>
              <a:latin typeface="Times New Roman" pitchFamily="18" charset="0"/>
              <a:ea typeface="宋体" pitchFamily="2" charset="-122"/>
            </a:endParaRPr>
          </a:p>
        </p:txBody>
      </p:sp>
      <p:sp>
        <p:nvSpPr>
          <p:cNvPr id="426028" name="Rectangle 44"/>
          <p:cNvSpPr>
            <a:spLocks noChangeArrowheads="1"/>
          </p:cNvSpPr>
          <p:nvPr/>
        </p:nvSpPr>
        <p:spPr bwMode="auto">
          <a:xfrm>
            <a:off x="700088" y="4395788"/>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0.6</a:t>
            </a:r>
            <a:endParaRPr lang="en-US" altLang="zh-CN" sz="2400" b="0">
              <a:solidFill>
                <a:srgbClr val="000000"/>
              </a:solidFill>
              <a:latin typeface="Times New Roman" pitchFamily="18" charset="0"/>
              <a:ea typeface="宋体" pitchFamily="2" charset="-122"/>
            </a:endParaRPr>
          </a:p>
        </p:txBody>
      </p:sp>
      <p:sp>
        <p:nvSpPr>
          <p:cNvPr id="426029" name="Rectangle 45"/>
          <p:cNvSpPr>
            <a:spLocks noChangeArrowheads="1"/>
          </p:cNvSpPr>
          <p:nvPr/>
        </p:nvSpPr>
        <p:spPr bwMode="auto">
          <a:xfrm>
            <a:off x="700088" y="4021138"/>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0.8</a:t>
            </a:r>
            <a:endParaRPr lang="en-US" altLang="zh-CN" sz="2400" b="0">
              <a:solidFill>
                <a:srgbClr val="000000"/>
              </a:solidFill>
              <a:latin typeface="Times New Roman" pitchFamily="18" charset="0"/>
              <a:ea typeface="宋体" pitchFamily="2" charset="-122"/>
            </a:endParaRPr>
          </a:p>
        </p:txBody>
      </p:sp>
      <p:sp>
        <p:nvSpPr>
          <p:cNvPr id="426030" name="Rectangle 46"/>
          <p:cNvSpPr>
            <a:spLocks noChangeArrowheads="1"/>
          </p:cNvSpPr>
          <p:nvPr/>
        </p:nvSpPr>
        <p:spPr bwMode="auto">
          <a:xfrm>
            <a:off x="869950" y="3630613"/>
            <a:ext cx="1698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1</a:t>
            </a:r>
            <a:endParaRPr lang="en-US" altLang="zh-CN" sz="2400" b="0">
              <a:solidFill>
                <a:srgbClr val="000000"/>
              </a:solidFill>
              <a:latin typeface="Times New Roman" pitchFamily="18" charset="0"/>
              <a:ea typeface="宋体" pitchFamily="2" charset="-122"/>
            </a:endParaRPr>
          </a:p>
        </p:txBody>
      </p:sp>
      <p:sp>
        <p:nvSpPr>
          <p:cNvPr id="426031" name="Rectangle 47"/>
          <p:cNvSpPr>
            <a:spLocks noChangeArrowheads="1"/>
          </p:cNvSpPr>
          <p:nvPr/>
        </p:nvSpPr>
        <p:spPr bwMode="auto">
          <a:xfrm>
            <a:off x="700088" y="3254375"/>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1.2</a:t>
            </a:r>
            <a:endParaRPr lang="en-US" altLang="zh-CN" sz="2400" b="0">
              <a:solidFill>
                <a:srgbClr val="000000"/>
              </a:solidFill>
              <a:latin typeface="Times New Roman" pitchFamily="18" charset="0"/>
              <a:ea typeface="宋体" pitchFamily="2" charset="-122"/>
            </a:endParaRPr>
          </a:p>
        </p:txBody>
      </p:sp>
      <p:sp>
        <p:nvSpPr>
          <p:cNvPr id="426032" name="Rectangle 48"/>
          <p:cNvSpPr>
            <a:spLocks noChangeArrowheads="1"/>
          </p:cNvSpPr>
          <p:nvPr/>
        </p:nvSpPr>
        <p:spPr bwMode="auto">
          <a:xfrm>
            <a:off x="700088" y="2863850"/>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1.4</a:t>
            </a:r>
            <a:endParaRPr lang="en-US" altLang="zh-CN" sz="2400" b="0">
              <a:solidFill>
                <a:srgbClr val="000000"/>
              </a:solidFill>
              <a:latin typeface="Times New Roman" pitchFamily="18" charset="0"/>
              <a:ea typeface="宋体" pitchFamily="2" charset="-122"/>
            </a:endParaRPr>
          </a:p>
        </p:txBody>
      </p:sp>
      <p:sp>
        <p:nvSpPr>
          <p:cNvPr id="426033" name="Rectangle 49"/>
          <p:cNvSpPr>
            <a:spLocks noChangeArrowheads="1"/>
          </p:cNvSpPr>
          <p:nvPr/>
        </p:nvSpPr>
        <p:spPr bwMode="auto">
          <a:xfrm>
            <a:off x="700088" y="2489200"/>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1.6</a:t>
            </a:r>
            <a:endParaRPr lang="en-US" altLang="zh-CN" sz="2400" b="0">
              <a:solidFill>
                <a:srgbClr val="000000"/>
              </a:solidFill>
              <a:latin typeface="Times New Roman" pitchFamily="18" charset="0"/>
              <a:ea typeface="宋体" pitchFamily="2" charset="-122"/>
            </a:endParaRPr>
          </a:p>
        </p:txBody>
      </p:sp>
      <p:sp>
        <p:nvSpPr>
          <p:cNvPr id="426034" name="Rectangle 50"/>
          <p:cNvSpPr>
            <a:spLocks noChangeArrowheads="1"/>
          </p:cNvSpPr>
          <p:nvPr/>
        </p:nvSpPr>
        <p:spPr bwMode="auto">
          <a:xfrm>
            <a:off x="700088" y="2097088"/>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1.8</a:t>
            </a:r>
            <a:endParaRPr lang="en-US" altLang="zh-CN" sz="2400" b="0">
              <a:solidFill>
                <a:srgbClr val="000000"/>
              </a:solidFill>
              <a:latin typeface="Times New Roman" pitchFamily="18" charset="0"/>
              <a:ea typeface="宋体" pitchFamily="2" charset="-122"/>
            </a:endParaRPr>
          </a:p>
        </p:txBody>
      </p:sp>
      <p:sp>
        <p:nvSpPr>
          <p:cNvPr id="426035" name="Rectangle 51"/>
          <p:cNvSpPr>
            <a:spLocks noChangeArrowheads="1"/>
          </p:cNvSpPr>
          <p:nvPr/>
        </p:nvSpPr>
        <p:spPr bwMode="auto">
          <a:xfrm>
            <a:off x="869950" y="1722438"/>
            <a:ext cx="1698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2</a:t>
            </a:r>
            <a:endParaRPr lang="en-US" altLang="zh-CN" sz="2400" b="0">
              <a:solidFill>
                <a:srgbClr val="000000"/>
              </a:solidFill>
              <a:latin typeface="Times New Roman" pitchFamily="18" charset="0"/>
              <a:ea typeface="宋体" pitchFamily="2" charset="-122"/>
            </a:endParaRPr>
          </a:p>
        </p:txBody>
      </p:sp>
      <p:sp>
        <p:nvSpPr>
          <p:cNvPr id="426036" name="Rectangle 52"/>
          <p:cNvSpPr>
            <a:spLocks noChangeArrowheads="1"/>
          </p:cNvSpPr>
          <p:nvPr/>
        </p:nvSpPr>
        <p:spPr bwMode="auto">
          <a:xfrm rot="-5400000">
            <a:off x="914400" y="6037263"/>
            <a:ext cx="4587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eqntott</a:t>
            </a:r>
            <a:endParaRPr lang="en-US" altLang="zh-CN" sz="2400" b="0">
              <a:solidFill>
                <a:srgbClr val="000000"/>
              </a:solidFill>
              <a:latin typeface="Times New Roman" pitchFamily="18" charset="0"/>
              <a:ea typeface="宋体" pitchFamily="2" charset="-122"/>
            </a:endParaRPr>
          </a:p>
        </p:txBody>
      </p:sp>
      <p:sp>
        <p:nvSpPr>
          <p:cNvPr id="426037" name="Rectangle 53"/>
          <p:cNvSpPr>
            <a:spLocks noChangeArrowheads="1"/>
          </p:cNvSpPr>
          <p:nvPr/>
        </p:nvSpPr>
        <p:spPr bwMode="auto">
          <a:xfrm rot="-5400000">
            <a:off x="1184275" y="6016626"/>
            <a:ext cx="7334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espresso</a:t>
            </a:r>
            <a:endParaRPr lang="en-US" altLang="zh-CN" sz="2400" b="0">
              <a:solidFill>
                <a:srgbClr val="000000"/>
              </a:solidFill>
              <a:latin typeface="Times New Roman" pitchFamily="18" charset="0"/>
              <a:ea typeface="宋体" pitchFamily="2" charset="-122"/>
            </a:endParaRPr>
          </a:p>
        </p:txBody>
      </p:sp>
      <p:sp>
        <p:nvSpPr>
          <p:cNvPr id="426038" name="Rectangle 54"/>
          <p:cNvSpPr>
            <a:spLocks noChangeArrowheads="1"/>
          </p:cNvSpPr>
          <p:nvPr/>
        </p:nvSpPr>
        <p:spPr bwMode="auto">
          <a:xfrm rot="-5400000">
            <a:off x="1716881" y="5974557"/>
            <a:ext cx="3206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xlisp</a:t>
            </a:r>
            <a:endParaRPr lang="en-US" altLang="zh-CN" sz="2400" b="0">
              <a:solidFill>
                <a:srgbClr val="000000"/>
              </a:solidFill>
              <a:latin typeface="Times New Roman" pitchFamily="18" charset="0"/>
              <a:ea typeface="宋体" pitchFamily="2" charset="-122"/>
            </a:endParaRPr>
          </a:p>
        </p:txBody>
      </p:sp>
      <p:sp>
        <p:nvSpPr>
          <p:cNvPr id="426039" name="Rectangle 55"/>
          <p:cNvSpPr>
            <a:spLocks noChangeArrowheads="1"/>
          </p:cNvSpPr>
          <p:nvPr/>
        </p:nvSpPr>
        <p:spPr bwMode="auto">
          <a:xfrm rot="-5400000">
            <a:off x="1867694" y="6045994"/>
            <a:ext cx="801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compress</a:t>
            </a:r>
            <a:endParaRPr lang="en-US" altLang="zh-CN" sz="2400" b="0">
              <a:solidFill>
                <a:srgbClr val="000000"/>
              </a:solidFill>
              <a:latin typeface="Times New Roman" pitchFamily="18" charset="0"/>
              <a:ea typeface="宋体" pitchFamily="2" charset="-122"/>
            </a:endParaRPr>
          </a:p>
        </p:txBody>
      </p:sp>
      <p:sp>
        <p:nvSpPr>
          <p:cNvPr id="426040" name="Rectangle 56"/>
          <p:cNvSpPr>
            <a:spLocks noChangeArrowheads="1"/>
          </p:cNvSpPr>
          <p:nvPr/>
        </p:nvSpPr>
        <p:spPr bwMode="auto">
          <a:xfrm rot="-5400000">
            <a:off x="2293144" y="6015832"/>
            <a:ext cx="700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mdljsp2</a:t>
            </a:r>
            <a:endParaRPr lang="en-US" altLang="zh-CN" sz="2400" b="0">
              <a:solidFill>
                <a:srgbClr val="000000"/>
              </a:solidFill>
              <a:latin typeface="Times New Roman" pitchFamily="18" charset="0"/>
              <a:ea typeface="宋体" pitchFamily="2" charset="-122"/>
            </a:endParaRPr>
          </a:p>
        </p:txBody>
      </p:sp>
      <p:sp>
        <p:nvSpPr>
          <p:cNvPr id="426041" name="Rectangle 57"/>
          <p:cNvSpPr>
            <a:spLocks noChangeArrowheads="1"/>
          </p:cNvSpPr>
          <p:nvPr/>
        </p:nvSpPr>
        <p:spPr bwMode="auto">
          <a:xfrm rot="-5400000">
            <a:off x="2840038" y="5797550"/>
            <a:ext cx="3238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ear</a:t>
            </a:r>
            <a:endParaRPr lang="en-US" altLang="zh-CN" sz="2400" b="0">
              <a:solidFill>
                <a:srgbClr val="000000"/>
              </a:solidFill>
              <a:latin typeface="Times New Roman" pitchFamily="18" charset="0"/>
              <a:ea typeface="宋体" pitchFamily="2" charset="-122"/>
            </a:endParaRPr>
          </a:p>
        </p:txBody>
      </p:sp>
      <p:sp>
        <p:nvSpPr>
          <p:cNvPr id="426042" name="Rectangle 58"/>
          <p:cNvSpPr>
            <a:spLocks noChangeArrowheads="1"/>
          </p:cNvSpPr>
          <p:nvPr/>
        </p:nvSpPr>
        <p:spPr bwMode="auto">
          <a:xfrm rot="-5400000">
            <a:off x="3135313" y="5991225"/>
            <a:ext cx="3857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fpppp</a:t>
            </a:r>
            <a:endParaRPr lang="en-US" altLang="zh-CN" sz="2400" b="0">
              <a:solidFill>
                <a:srgbClr val="000000"/>
              </a:solidFill>
              <a:latin typeface="Times New Roman" pitchFamily="18" charset="0"/>
              <a:ea typeface="宋体" pitchFamily="2" charset="-122"/>
            </a:endParaRPr>
          </a:p>
        </p:txBody>
      </p:sp>
      <p:sp>
        <p:nvSpPr>
          <p:cNvPr id="426043" name="Rectangle 59"/>
          <p:cNvSpPr>
            <a:spLocks noChangeArrowheads="1"/>
          </p:cNvSpPr>
          <p:nvPr/>
        </p:nvSpPr>
        <p:spPr bwMode="auto">
          <a:xfrm rot="-5400000">
            <a:off x="3419476" y="6080125"/>
            <a:ext cx="53181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tomcatv</a:t>
            </a:r>
            <a:endParaRPr lang="en-US" altLang="zh-CN" sz="2400" b="0">
              <a:solidFill>
                <a:srgbClr val="000000"/>
              </a:solidFill>
              <a:latin typeface="Times New Roman" pitchFamily="18" charset="0"/>
              <a:ea typeface="宋体" pitchFamily="2" charset="-122"/>
            </a:endParaRPr>
          </a:p>
        </p:txBody>
      </p:sp>
      <p:sp>
        <p:nvSpPr>
          <p:cNvPr id="426044" name="Rectangle 60"/>
          <p:cNvSpPr>
            <a:spLocks noChangeArrowheads="1"/>
          </p:cNvSpPr>
          <p:nvPr/>
        </p:nvSpPr>
        <p:spPr bwMode="auto">
          <a:xfrm rot="-5400000">
            <a:off x="3736181" y="6041232"/>
            <a:ext cx="7159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swm256</a:t>
            </a:r>
            <a:endParaRPr lang="en-US" altLang="zh-CN" sz="2400" b="0">
              <a:solidFill>
                <a:srgbClr val="000000"/>
              </a:solidFill>
              <a:latin typeface="Times New Roman" pitchFamily="18" charset="0"/>
              <a:ea typeface="宋体" pitchFamily="2" charset="-122"/>
            </a:endParaRPr>
          </a:p>
        </p:txBody>
      </p:sp>
      <p:sp>
        <p:nvSpPr>
          <p:cNvPr id="426045" name="Rectangle 61"/>
          <p:cNvSpPr>
            <a:spLocks noChangeArrowheads="1"/>
          </p:cNvSpPr>
          <p:nvPr/>
        </p:nvSpPr>
        <p:spPr bwMode="auto">
          <a:xfrm rot="-5400000">
            <a:off x="4217194" y="5949157"/>
            <a:ext cx="4032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doduc</a:t>
            </a:r>
            <a:endParaRPr lang="en-US" altLang="zh-CN" sz="2400" b="0">
              <a:solidFill>
                <a:srgbClr val="000000"/>
              </a:solidFill>
              <a:latin typeface="Times New Roman" pitchFamily="18" charset="0"/>
              <a:ea typeface="宋体" pitchFamily="2" charset="-122"/>
            </a:endParaRPr>
          </a:p>
        </p:txBody>
      </p:sp>
      <p:sp>
        <p:nvSpPr>
          <p:cNvPr id="426046" name="Rectangle 62"/>
          <p:cNvSpPr>
            <a:spLocks noChangeArrowheads="1"/>
          </p:cNvSpPr>
          <p:nvPr/>
        </p:nvSpPr>
        <p:spPr bwMode="auto">
          <a:xfrm rot="-5400000">
            <a:off x="4520406" y="5961857"/>
            <a:ext cx="5794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su2cor</a:t>
            </a:r>
            <a:endParaRPr lang="en-US" altLang="zh-CN" sz="2400" b="0">
              <a:solidFill>
                <a:srgbClr val="000000"/>
              </a:solidFill>
              <a:latin typeface="Times New Roman" pitchFamily="18" charset="0"/>
              <a:ea typeface="宋体" pitchFamily="2" charset="-122"/>
            </a:endParaRPr>
          </a:p>
        </p:txBody>
      </p:sp>
      <p:sp>
        <p:nvSpPr>
          <p:cNvPr id="426047" name="Rectangle 63"/>
          <p:cNvSpPr>
            <a:spLocks noChangeArrowheads="1"/>
          </p:cNvSpPr>
          <p:nvPr/>
        </p:nvSpPr>
        <p:spPr bwMode="auto">
          <a:xfrm rot="-5400000">
            <a:off x="4879181" y="5912644"/>
            <a:ext cx="579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wave5</a:t>
            </a:r>
            <a:endParaRPr lang="en-US" altLang="zh-CN" sz="2400" b="0">
              <a:solidFill>
                <a:srgbClr val="000000"/>
              </a:solidFill>
              <a:latin typeface="Times New Roman" pitchFamily="18" charset="0"/>
              <a:ea typeface="宋体" pitchFamily="2" charset="-122"/>
            </a:endParaRPr>
          </a:p>
        </p:txBody>
      </p:sp>
      <p:sp>
        <p:nvSpPr>
          <p:cNvPr id="426048" name="Rectangle 64"/>
          <p:cNvSpPr>
            <a:spLocks noChangeArrowheads="1"/>
          </p:cNvSpPr>
          <p:nvPr/>
        </p:nvSpPr>
        <p:spPr bwMode="auto">
          <a:xfrm rot="-5400000">
            <a:off x="5176837" y="6000751"/>
            <a:ext cx="7334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mdljdp2</a:t>
            </a:r>
            <a:endParaRPr lang="en-US" altLang="zh-CN" sz="2400" b="0">
              <a:solidFill>
                <a:srgbClr val="000000"/>
              </a:solidFill>
              <a:latin typeface="Times New Roman" pitchFamily="18" charset="0"/>
              <a:ea typeface="宋体" pitchFamily="2" charset="-122"/>
            </a:endParaRPr>
          </a:p>
        </p:txBody>
      </p:sp>
      <p:sp>
        <p:nvSpPr>
          <p:cNvPr id="426049" name="Rectangle 65"/>
          <p:cNvSpPr>
            <a:spLocks noChangeArrowheads="1"/>
          </p:cNvSpPr>
          <p:nvPr/>
        </p:nvSpPr>
        <p:spPr bwMode="auto">
          <a:xfrm rot="-5400000">
            <a:off x="5544344" y="5992019"/>
            <a:ext cx="7159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hydro2d</a:t>
            </a:r>
            <a:endParaRPr lang="en-US" altLang="zh-CN" sz="2400" b="0">
              <a:solidFill>
                <a:srgbClr val="000000"/>
              </a:solidFill>
              <a:latin typeface="Times New Roman" pitchFamily="18" charset="0"/>
              <a:ea typeface="宋体" pitchFamily="2" charset="-122"/>
            </a:endParaRPr>
          </a:p>
        </p:txBody>
      </p:sp>
      <p:sp>
        <p:nvSpPr>
          <p:cNvPr id="426050" name="Rectangle 66"/>
          <p:cNvSpPr>
            <a:spLocks noChangeArrowheads="1"/>
          </p:cNvSpPr>
          <p:nvPr/>
        </p:nvSpPr>
        <p:spPr bwMode="auto">
          <a:xfrm rot="-5400000">
            <a:off x="6020594" y="6025356"/>
            <a:ext cx="4127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alvinn</a:t>
            </a:r>
            <a:endParaRPr lang="en-US" altLang="zh-CN" sz="2400" b="0">
              <a:solidFill>
                <a:srgbClr val="000000"/>
              </a:solidFill>
              <a:latin typeface="Times New Roman" pitchFamily="18" charset="0"/>
              <a:ea typeface="宋体" pitchFamily="2" charset="-122"/>
            </a:endParaRPr>
          </a:p>
        </p:txBody>
      </p:sp>
      <p:sp>
        <p:nvSpPr>
          <p:cNvPr id="426051" name="Rectangle 67"/>
          <p:cNvSpPr>
            <a:spLocks noChangeArrowheads="1"/>
          </p:cNvSpPr>
          <p:nvPr/>
        </p:nvSpPr>
        <p:spPr bwMode="auto">
          <a:xfrm rot="-5400000">
            <a:off x="6362700" y="5883275"/>
            <a:ext cx="546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nasa7</a:t>
            </a:r>
            <a:endParaRPr lang="en-US" altLang="zh-CN" sz="2400" b="0">
              <a:solidFill>
                <a:srgbClr val="000000"/>
              </a:solidFill>
              <a:latin typeface="Times New Roman" pitchFamily="18" charset="0"/>
              <a:ea typeface="宋体" pitchFamily="2" charset="-122"/>
            </a:endParaRPr>
          </a:p>
        </p:txBody>
      </p:sp>
      <p:sp>
        <p:nvSpPr>
          <p:cNvPr id="426052" name="Rectangle 68"/>
          <p:cNvSpPr>
            <a:spLocks noChangeArrowheads="1"/>
          </p:cNvSpPr>
          <p:nvPr/>
        </p:nvSpPr>
        <p:spPr bwMode="auto">
          <a:xfrm rot="-5400000">
            <a:off x="6600825" y="6024563"/>
            <a:ext cx="784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spice2g6</a:t>
            </a:r>
            <a:endParaRPr lang="en-US" altLang="zh-CN" sz="2400" b="0">
              <a:solidFill>
                <a:srgbClr val="000000"/>
              </a:solidFill>
              <a:latin typeface="Times New Roman" pitchFamily="18" charset="0"/>
              <a:ea typeface="宋体" pitchFamily="2" charset="-122"/>
            </a:endParaRPr>
          </a:p>
        </p:txBody>
      </p:sp>
      <p:sp>
        <p:nvSpPr>
          <p:cNvPr id="426053" name="Rectangle 69"/>
          <p:cNvSpPr>
            <a:spLocks noChangeArrowheads="1"/>
          </p:cNvSpPr>
          <p:nvPr/>
        </p:nvSpPr>
        <p:spPr bwMode="auto">
          <a:xfrm rot="-5400000">
            <a:off x="7213600" y="5883275"/>
            <a:ext cx="2111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ora</a:t>
            </a:r>
            <a:endParaRPr lang="en-US" altLang="zh-CN" sz="2400" b="0">
              <a:solidFill>
                <a:srgbClr val="000000"/>
              </a:solidFill>
              <a:latin typeface="Times New Roman" pitchFamily="18" charset="0"/>
              <a:ea typeface="宋体" pitchFamily="2" charset="-122"/>
            </a:endParaRPr>
          </a:p>
        </p:txBody>
      </p:sp>
      <p:sp>
        <p:nvSpPr>
          <p:cNvPr id="426054" name="Rectangle 70"/>
          <p:cNvSpPr>
            <a:spLocks noChangeArrowheads="1"/>
          </p:cNvSpPr>
          <p:nvPr/>
        </p:nvSpPr>
        <p:spPr bwMode="auto">
          <a:xfrm>
            <a:off x="7735888" y="2824163"/>
            <a:ext cx="1109662" cy="1857375"/>
          </a:xfrm>
          <a:prstGeom prst="rect">
            <a:avLst/>
          </a:prstGeom>
          <a:solidFill>
            <a:srgbClr val="FFFFFF"/>
          </a:solidFill>
          <a:ln w="17463">
            <a:solidFill>
              <a:srgbClr val="000000"/>
            </a:solidFill>
            <a:miter lim="800000"/>
            <a:headEnd/>
            <a:tailEnd/>
          </a:ln>
        </p:spPr>
        <p:txBody>
          <a:bodyP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26055" name="Rectangle 71"/>
          <p:cNvSpPr>
            <a:spLocks noChangeArrowheads="1"/>
          </p:cNvSpPr>
          <p:nvPr/>
        </p:nvSpPr>
        <p:spPr bwMode="auto">
          <a:xfrm>
            <a:off x="7889875" y="2970213"/>
            <a:ext cx="171450" cy="163512"/>
          </a:xfrm>
          <a:prstGeom prst="rect">
            <a:avLst/>
          </a:prstGeom>
          <a:solidFill>
            <a:srgbClr val="FCF305"/>
          </a:solidFill>
          <a:ln w="17463">
            <a:solidFill>
              <a:srgbClr val="000000"/>
            </a:solidFill>
            <a:miter lim="800000"/>
            <a:headEnd/>
            <a:tailEnd/>
          </a:ln>
        </p:spPr>
        <p:txBody>
          <a:bodyP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26056" name="Rectangle 72"/>
          <p:cNvSpPr>
            <a:spLocks noChangeArrowheads="1"/>
          </p:cNvSpPr>
          <p:nvPr/>
        </p:nvSpPr>
        <p:spPr bwMode="auto">
          <a:xfrm>
            <a:off x="8154988" y="2978150"/>
            <a:ext cx="4270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0-&gt;1</a:t>
            </a:r>
            <a:endParaRPr lang="en-US" altLang="zh-CN" sz="2400" b="0">
              <a:solidFill>
                <a:srgbClr val="000000"/>
              </a:solidFill>
              <a:latin typeface="Times New Roman" pitchFamily="18" charset="0"/>
              <a:ea typeface="宋体" pitchFamily="2" charset="-122"/>
            </a:endParaRPr>
          </a:p>
        </p:txBody>
      </p:sp>
      <p:sp>
        <p:nvSpPr>
          <p:cNvPr id="426057" name="Rectangle 73"/>
          <p:cNvSpPr>
            <a:spLocks noChangeArrowheads="1"/>
          </p:cNvSpPr>
          <p:nvPr/>
        </p:nvSpPr>
        <p:spPr bwMode="auto">
          <a:xfrm>
            <a:off x="7889875" y="3409950"/>
            <a:ext cx="171450" cy="163513"/>
          </a:xfrm>
          <a:prstGeom prst="rect">
            <a:avLst/>
          </a:prstGeom>
          <a:solidFill>
            <a:srgbClr val="0000D4"/>
          </a:solidFill>
          <a:ln w="17463">
            <a:solidFill>
              <a:srgbClr val="000000"/>
            </a:solidFill>
            <a:miter lim="800000"/>
            <a:headEnd/>
            <a:tailEnd/>
          </a:ln>
        </p:spPr>
        <p:txBody>
          <a:bodyP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26058" name="Rectangle 74"/>
          <p:cNvSpPr>
            <a:spLocks noChangeArrowheads="1"/>
          </p:cNvSpPr>
          <p:nvPr/>
        </p:nvSpPr>
        <p:spPr bwMode="auto">
          <a:xfrm>
            <a:off x="8154988" y="3417888"/>
            <a:ext cx="4270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1-&gt;2</a:t>
            </a:r>
            <a:endParaRPr lang="en-US" altLang="zh-CN" sz="2400" b="0">
              <a:solidFill>
                <a:srgbClr val="000000"/>
              </a:solidFill>
              <a:latin typeface="Times New Roman" pitchFamily="18" charset="0"/>
              <a:ea typeface="宋体" pitchFamily="2" charset="-122"/>
            </a:endParaRPr>
          </a:p>
        </p:txBody>
      </p:sp>
      <p:sp>
        <p:nvSpPr>
          <p:cNvPr id="426059" name="Rectangle 75"/>
          <p:cNvSpPr>
            <a:spLocks noChangeArrowheads="1"/>
          </p:cNvSpPr>
          <p:nvPr/>
        </p:nvSpPr>
        <p:spPr bwMode="auto">
          <a:xfrm>
            <a:off x="7889875" y="3849688"/>
            <a:ext cx="171450" cy="163512"/>
          </a:xfrm>
          <a:prstGeom prst="rect">
            <a:avLst/>
          </a:prstGeom>
          <a:solidFill>
            <a:srgbClr val="008011"/>
          </a:solidFill>
          <a:ln w="17463">
            <a:solidFill>
              <a:srgbClr val="000000"/>
            </a:solidFill>
            <a:miter lim="800000"/>
            <a:headEnd/>
            <a:tailEnd/>
          </a:ln>
        </p:spPr>
        <p:txBody>
          <a:bodyP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26060" name="Rectangle 76"/>
          <p:cNvSpPr>
            <a:spLocks noChangeArrowheads="1"/>
          </p:cNvSpPr>
          <p:nvPr/>
        </p:nvSpPr>
        <p:spPr bwMode="auto">
          <a:xfrm>
            <a:off x="8154988" y="3857625"/>
            <a:ext cx="528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2-&gt;64</a:t>
            </a:r>
            <a:endParaRPr lang="en-US" altLang="zh-CN" sz="2400" b="0">
              <a:solidFill>
                <a:srgbClr val="000000"/>
              </a:solidFill>
              <a:latin typeface="Times New Roman" pitchFamily="18" charset="0"/>
              <a:ea typeface="宋体" pitchFamily="2" charset="-122"/>
            </a:endParaRPr>
          </a:p>
        </p:txBody>
      </p:sp>
      <p:sp>
        <p:nvSpPr>
          <p:cNvPr id="426061" name="Rectangle 77"/>
          <p:cNvSpPr>
            <a:spLocks noChangeArrowheads="1"/>
          </p:cNvSpPr>
          <p:nvPr/>
        </p:nvSpPr>
        <p:spPr bwMode="auto">
          <a:xfrm>
            <a:off x="7889875" y="4291013"/>
            <a:ext cx="171450" cy="163512"/>
          </a:xfrm>
          <a:prstGeom prst="rect">
            <a:avLst/>
          </a:prstGeom>
          <a:solidFill>
            <a:srgbClr val="DD0806"/>
          </a:solidFill>
          <a:ln w="17463">
            <a:solidFill>
              <a:srgbClr val="000000"/>
            </a:solidFill>
            <a:miter lim="800000"/>
            <a:headEnd/>
            <a:tailEnd/>
          </a:ln>
        </p:spPr>
        <p:txBody>
          <a:bodyP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26062" name="Rectangle 78"/>
          <p:cNvSpPr>
            <a:spLocks noChangeArrowheads="1"/>
          </p:cNvSpPr>
          <p:nvPr/>
        </p:nvSpPr>
        <p:spPr bwMode="auto">
          <a:xfrm>
            <a:off x="8154988" y="4298950"/>
            <a:ext cx="4603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spcBef>
                <a:spcPct val="0"/>
              </a:spcBef>
              <a:buSzTx/>
            </a:pPr>
            <a:r>
              <a:rPr lang="en-US" altLang="zh-CN" sz="1300" b="0">
                <a:solidFill>
                  <a:srgbClr val="000000"/>
                </a:solidFill>
                <a:latin typeface="Geneva" charset="0"/>
                <a:ea typeface="宋体" pitchFamily="2" charset="-122"/>
              </a:rPr>
              <a:t>Base</a:t>
            </a:r>
            <a:endParaRPr lang="en-US" altLang="zh-CN" sz="2400" b="0">
              <a:solidFill>
                <a:srgbClr val="000000"/>
              </a:solidFill>
              <a:latin typeface="Times New Roman" pitchFamily="18" charset="0"/>
              <a:ea typeface="宋体" pitchFamily="2" charset="-122"/>
            </a:endParaRPr>
          </a:p>
        </p:txBody>
      </p:sp>
      <p:sp>
        <p:nvSpPr>
          <p:cNvPr id="426063" name="Line 80"/>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6064" name="Rectangle 82"/>
          <p:cNvSpPr>
            <a:spLocks noChangeArrowheads="1"/>
          </p:cNvSpPr>
          <p:nvPr/>
        </p:nvSpPr>
        <p:spPr bwMode="auto">
          <a:xfrm>
            <a:off x="1524000" y="1125538"/>
            <a:ext cx="76200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285750" indent="-285750" algn="l">
              <a:spcBef>
                <a:spcPct val="0"/>
              </a:spcBef>
              <a:buSzTx/>
              <a:buFontTx/>
              <a:buChar char="•"/>
            </a:pPr>
            <a:r>
              <a:rPr lang="en-US" altLang="zh-CN" sz="2000">
                <a:solidFill>
                  <a:srgbClr val="000000"/>
                </a:solidFill>
                <a:latin typeface="Times New Roman" pitchFamily="18" charset="0"/>
                <a:ea typeface="宋体" pitchFamily="2" charset="-122"/>
              </a:rPr>
              <a:t>FP: AMAT= 0.68 -&gt; 0.52 -&gt; 0.34 -&gt; 0.26</a:t>
            </a:r>
          </a:p>
          <a:p>
            <a:pPr marL="285750" indent="-285750" algn="l">
              <a:spcBef>
                <a:spcPct val="0"/>
              </a:spcBef>
              <a:buSzTx/>
              <a:buFontTx/>
              <a:buChar char="•"/>
            </a:pPr>
            <a:r>
              <a:rPr lang="en-US" altLang="zh-CN" sz="2000">
                <a:solidFill>
                  <a:srgbClr val="000000"/>
                </a:solidFill>
                <a:latin typeface="Times New Roman" pitchFamily="18" charset="0"/>
                <a:ea typeface="宋体" pitchFamily="2" charset="-122"/>
              </a:rPr>
              <a:t>Int:: AMAT= 0.24 -&gt; 0.20 -&gt; 0.19 -&gt; 0.19</a:t>
            </a:r>
          </a:p>
          <a:p>
            <a:pPr marL="285750" indent="-285750" algn="l">
              <a:spcBef>
                <a:spcPct val="0"/>
              </a:spcBef>
              <a:buSzTx/>
              <a:buFontTx/>
              <a:buChar char="•"/>
            </a:pPr>
            <a:r>
              <a:rPr lang="en-US" altLang="zh-CN" sz="2000">
                <a:solidFill>
                  <a:srgbClr val="000000"/>
                </a:solidFill>
                <a:latin typeface="Times New Roman" pitchFamily="18" charset="0"/>
                <a:ea typeface="宋体" pitchFamily="2" charset="-122"/>
              </a:rPr>
              <a:t>8 KB Data Cache, Direct Mapped, 32B block, 16 cycle penalty</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737CCEE8-2BC1-4985-BCD1-D8385E03A87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241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7011" name="Rectangle 2"/>
          <p:cNvSpPr>
            <a:spLocks noGrp="1" noChangeArrowheads="1"/>
          </p:cNvSpPr>
          <p:nvPr>
            <p:ph type="title"/>
          </p:nvPr>
        </p:nvSpPr>
        <p:spPr>
          <a:xfrm>
            <a:off x="762000" y="0"/>
            <a:ext cx="7772400" cy="1143000"/>
          </a:xfrm>
        </p:spPr>
        <p:txBody>
          <a:bodyPr/>
          <a:lstStyle/>
          <a:p>
            <a:pPr eaLnBrk="1" hangingPunct="1"/>
            <a:r>
              <a:rPr lang="en-US" altLang="zh-CN" smtClean="0"/>
              <a:t>2.  Hardware Prefetching</a:t>
            </a:r>
          </a:p>
        </p:txBody>
      </p:sp>
      <p:sp>
        <p:nvSpPr>
          <p:cNvPr id="427012" name="Rectangle 3"/>
          <p:cNvSpPr>
            <a:spLocks noGrp="1" noChangeArrowheads="1"/>
          </p:cNvSpPr>
          <p:nvPr>
            <p:ph type="body" idx="1"/>
          </p:nvPr>
        </p:nvSpPr>
        <p:spPr>
          <a:xfrm>
            <a:off x="685800" y="1219200"/>
            <a:ext cx="7772400" cy="4724400"/>
          </a:xfrm>
        </p:spPr>
        <p:txBody>
          <a:bodyPr/>
          <a:lstStyle/>
          <a:p>
            <a:pPr eaLnBrk="1" hangingPunct="1">
              <a:lnSpc>
                <a:spcPct val="90000"/>
              </a:lnSpc>
            </a:pPr>
            <a:r>
              <a:rPr lang="en-US" altLang="zh-CN" sz="2800" smtClean="0"/>
              <a:t>Instruction Prefetching</a:t>
            </a:r>
          </a:p>
          <a:p>
            <a:pPr lvl="1" eaLnBrk="1" hangingPunct="1">
              <a:lnSpc>
                <a:spcPct val="90000"/>
              </a:lnSpc>
            </a:pPr>
            <a:r>
              <a:rPr lang="en-US" altLang="zh-CN" sz="2400" smtClean="0"/>
              <a:t>Alpha 21064 fetches 2 blocks on a miss</a:t>
            </a:r>
          </a:p>
          <a:p>
            <a:pPr lvl="1" eaLnBrk="1" hangingPunct="1">
              <a:lnSpc>
                <a:spcPct val="90000"/>
              </a:lnSpc>
            </a:pPr>
            <a:r>
              <a:rPr lang="en-US" altLang="zh-CN" sz="2400" smtClean="0"/>
              <a:t>Extra block placed in </a:t>
            </a:r>
            <a:r>
              <a:rPr lang="en-US" altLang="zh-CN" sz="2400" b="1" i="1" smtClean="0"/>
              <a:t>stream buffer</a:t>
            </a:r>
          </a:p>
          <a:p>
            <a:pPr lvl="1" eaLnBrk="1" hangingPunct="1">
              <a:lnSpc>
                <a:spcPct val="90000"/>
              </a:lnSpc>
            </a:pPr>
            <a:r>
              <a:rPr lang="en-US" altLang="zh-CN" sz="2400" smtClean="0"/>
              <a:t>On miss check stream buffer</a:t>
            </a:r>
          </a:p>
          <a:p>
            <a:pPr eaLnBrk="1" hangingPunct="1">
              <a:lnSpc>
                <a:spcPct val="90000"/>
              </a:lnSpc>
            </a:pPr>
            <a:r>
              <a:rPr lang="en-US" altLang="zh-CN" sz="2800" smtClean="0"/>
              <a:t>Works with data blocks too:</a:t>
            </a:r>
          </a:p>
          <a:p>
            <a:pPr lvl="1" eaLnBrk="1" hangingPunct="1">
              <a:lnSpc>
                <a:spcPct val="90000"/>
              </a:lnSpc>
            </a:pPr>
            <a:r>
              <a:rPr lang="en-US" altLang="zh-CN" sz="2400" smtClean="0"/>
              <a:t>1 data stream buffer gets 25% misses from 4KB DM cache; 4 streams get 43%</a:t>
            </a:r>
          </a:p>
          <a:p>
            <a:pPr lvl="1" eaLnBrk="1" hangingPunct="1">
              <a:lnSpc>
                <a:spcPct val="90000"/>
              </a:lnSpc>
            </a:pPr>
            <a:r>
              <a:rPr lang="en-US" altLang="zh-CN" sz="2400" smtClean="0"/>
              <a:t>For scientific programs: 8 streams got 50% to 70% of misses from 2 64KB, 4-way set associative caches</a:t>
            </a:r>
          </a:p>
          <a:p>
            <a:pPr eaLnBrk="1" hangingPunct="1">
              <a:lnSpc>
                <a:spcPct val="90000"/>
              </a:lnSpc>
            </a:pPr>
            <a:r>
              <a:rPr lang="en-US" altLang="zh-CN" sz="2800" smtClean="0"/>
              <a:t>Prefetching relies on having extra memory bandwidth that can be used without penalty</a:t>
            </a:r>
          </a:p>
        </p:txBody>
      </p:sp>
      <p:sp>
        <p:nvSpPr>
          <p:cNvPr id="427013"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7258C218-EF78-4B0F-87A2-B4A3960640A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242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8035" name="Rectangle 2"/>
          <p:cNvSpPr>
            <a:spLocks noGrp="1" noChangeArrowheads="1"/>
          </p:cNvSpPr>
          <p:nvPr>
            <p:ph type="title"/>
          </p:nvPr>
        </p:nvSpPr>
        <p:spPr>
          <a:xfrm>
            <a:off x="685800" y="0"/>
            <a:ext cx="7772400" cy="1143000"/>
          </a:xfrm>
        </p:spPr>
        <p:txBody>
          <a:bodyPr/>
          <a:lstStyle/>
          <a:p>
            <a:pPr eaLnBrk="1" hangingPunct="1"/>
            <a:r>
              <a:rPr lang="en-US" altLang="zh-CN" sz="4000" smtClean="0"/>
              <a:t>3.  Compiler-Controlled Prefetching</a:t>
            </a:r>
          </a:p>
        </p:txBody>
      </p:sp>
      <p:sp>
        <p:nvSpPr>
          <p:cNvPr id="428036" name="Rectangle 3"/>
          <p:cNvSpPr>
            <a:spLocks noGrp="1" noChangeArrowheads="1"/>
          </p:cNvSpPr>
          <p:nvPr>
            <p:ph type="body" idx="1"/>
          </p:nvPr>
        </p:nvSpPr>
        <p:spPr>
          <a:xfrm>
            <a:off x="457200" y="1219200"/>
            <a:ext cx="8305800" cy="4572000"/>
          </a:xfrm>
        </p:spPr>
        <p:txBody>
          <a:bodyPr/>
          <a:lstStyle/>
          <a:p>
            <a:pPr eaLnBrk="1" hangingPunct="1"/>
            <a:r>
              <a:rPr lang="en-US" altLang="zh-CN" sz="2800" smtClean="0"/>
              <a:t>Compiler inserts data prefetch instructions</a:t>
            </a:r>
          </a:p>
          <a:p>
            <a:pPr lvl="1" eaLnBrk="1" hangingPunct="1"/>
            <a:r>
              <a:rPr lang="en-US" altLang="zh-CN" sz="2400" smtClean="0"/>
              <a:t>Load data into register (HP PA-RISC loads)</a:t>
            </a:r>
          </a:p>
          <a:p>
            <a:pPr lvl="1" eaLnBrk="1" hangingPunct="1"/>
            <a:r>
              <a:rPr lang="en-US" altLang="zh-CN" sz="2400" smtClean="0"/>
              <a:t>Cache Prefetch: load into cache (MIPS IV, PowerPC)</a:t>
            </a:r>
          </a:p>
          <a:p>
            <a:pPr lvl="1" eaLnBrk="1" hangingPunct="1"/>
            <a:r>
              <a:rPr lang="en-US" altLang="zh-CN" sz="2400" smtClean="0"/>
              <a:t>Special prefetching instructions cannot cause faults;</a:t>
            </a:r>
            <a:br>
              <a:rPr lang="en-US" altLang="zh-CN" sz="2400" smtClean="0"/>
            </a:br>
            <a:r>
              <a:rPr lang="en-US" altLang="zh-CN" sz="2400" smtClean="0"/>
              <a:t>a form of speculative execution</a:t>
            </a:r>
          </a:p>
          <a:p>
            <a:pPr eaLnBrk="1" hangingPunct="1"/>
            <a:r>
              <a:rPr lang="en-US" altLang="zh-CN" sz="2800" smtClean="0"/>
              <a:t>Nonblocking cache: overlap execution with prefetch</a:t>
            </a:r>
          </a:p>
          <a:p>
            <a:pPr eaLnBrk="1" hangingPunct="1"/>
            <a:r>
              <a:rPr lang="en-US" altLang="zh-CN" sz="2800" smtClean="0"/>
              <a:t>Issuing Prefetch Instructions takes time</a:t>
            </a:r>
          </a:p>
          <a:p>
            <a:pPr lvl="1" eaLnBrk="1" hangingPunct="1"/>
            <a:r>
              <a:rPr lang="en-US" altLang="zh-CN" sz="2400" smtClean="0"/>
              <a:t>Is cost of prefetch issues &lt; savings in reduced misses?</a:t>
            </a:r>
          </a:p>
          <a:p>
            <a:pPr lvl="1" eaLnBrk="1" hangingPunct="1"/>
            <a:r>
              <a:rPr lang="en-US" altLang="zh-CN" sz="2400" smtClean="0"/>
              <a:t>Higher superscalar reduces difficulty of issue bandwidth</a:t>
            </a:r>
          </a:p>
        </p:txBody>
      </p:sp>
      <p:sp>
        <p:nvSpPr>
          <p:cNvPr id="428037"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CCDD4380-D9BA-4E63-93AF-F6ACFC9DD28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243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9059" name="Rectangle 2"/>
          <p:cNvSpPr>
            <a:spLocks noGrp="1" noChangeArrowheads="1"/>
          </p:cNvSpPr>
          <p:nvPr>
            <p:ph type="title"/>
          </p:nvPr>
        </p:nvSpPr>
        <p:spPr>
          <a:xfrm>
            <a:off x="762000" y="0"/>
            <a:ext cx="7772400" cy="1143000"/>
          </a:xfrm>
        </p:spPr>
        <p:txBody>
          <a:bodyPr/>
          <a:lstStyle/>
          <a:p>
            <a:pPr eaLnBrk="1" hangingPunct="1"/>
            <a:r>
              <a:rPr lang="en-US" altLang="zh-CN" smtClean="0"/>
              <a:t>Reducing Hit Time</a:t>
            </a:r>
          </a:p>
        </p:txBody>
      </p:sp>
      <p:sp>
        <p:nvSpPr>
          <p:cNvPr id="429060" name="Rectangle 3"/>
          <p:cNvSpPr>
            <a:spLocks noGrp="1" noChangeArrowheads="1"/>
          </p:cNvSpPr>
          <p:nvPr>
            <p:ph type="body" idx="1"/>
          </p:nvPr>
        </p:nvSpPr>
        <p:spPr>
          <a:xfrm>
            <a:off x="685800" y="1295400"/>
            <a:ext cx="7772400" cy="4800600"/>
          </a:xfrm>
          <a:noFill/>
        </p:spPr>
        <p:txBody>
          <a:bodyPr/>
          <a:lstStyle/>
          <a:p>
            <a:pPr marL="609600" indent="-609600" eaLnBrk="1" hangingPunct="1">
              <a:buFontTx/>
              <a:buAutoNum type="arabicPeriod"/>
            </a:pPr>
            <a:r>
              <a:rPr lang="en-US" altLang="zh-CN" smtClean="0"/>
              <a:t>Small and Simple Caches</a:t>
            </a:r>
          </a:p>
          <a:p>
            <a:pPr marL="609600" indent="-609600" eaLnBrk="1" hangingPunct="1">
              <a:buFontTx/>
              <a:buAutoNum type="arabicPeriod"/>
            </a:pPr>
            <a:r>
              <a:rPr lang="en-US" altLang="zh-CN" smtClean="0"/>
              <a:t>Avoiding address Translation during Indexing of the Cache</a:t>
            </a:r>
          </a:p>
          <a:p>
            <a:pPr marL="609600" indent="-609600" eaLnBrk="1" hangingPunct="1">
              <a:buFontTx/>
              <a:buNone/>
            </a:pPr>
            <a:endParaRPr lang="en-US" altLang="zh-CN" smtClean="0"/>
          </a:p>
        </p:txBody>
      </p:sp>
      <p:sp>
        <p:nvSpPr>
          <p:cNvPr id="429061"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C7ECAE9-8DBC-459F-893A-8C31B45AF5A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244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83" name="Rectangle 2"/>
          <p:cNvSpPr>
            <a:spLocks noGrp="1" noChangeArrowheads="1"/>
          </p:cNvSpPr>
          <p:nvPr>
            <p:ph type="title"/>
          </p:nvPr>
        </p:nvSpPr>
        <p:spPr>
          <a:xfrm>
            <a:off x="685800" y="0"/>
            <a:ext cx="7772400" cy="1143000"/>
          </a:xfrm>
        </p:spPr>
        <p:txBody>
          <a:bodyPr/>
          <a:lstStyle/>
          <a:p>
            <a:pPr eaLnBrk="1" hangingPunct="1"/>
            <a:r>
              <a:rPr lang="en-US" altLang="zh-CN" smtClean="0"/>
              <a:t>1. Small and Simple Caches</a:t>
            </a:r>
          </a:p>
        </p:txBody>
      </p:sp>
      <p:sp>
        <p:nvSpPr>
          <p:cNvPr id="430084" name="Rectangle 3"/>
          <p:cNvSpPr>
            <a:spLocks noGrp="1" noChangeArrowheads="1"/>
          </p:cNvSpPr>
          <p:nvPr>
            <p:ph type="body" idx="1"/>
          </p:nvPr>
        </p:nvSpPr>
        <p:spPr>
          <a:xfrm>
            <a:off x="685800" y="1447800"/>
            <a:ext cx="7772400" cy="4114800"/>
          </a:xfrm>
        </p:spPr>
        <p:txBody>
          <a:bodyPr/>
          <a:lstStyle/>
          <a:p>
            <a:pPr eaLnBrk="1" hangingPunct="1">
              <a:lnSpc>
                <a:spcPct val="80000"/>
              </a:lnSpc>
            </a:pPr>
            <a:r>
              <a:rPr lang="en-US" altLang="zh-CN" sz="2800" smtClean="0"/>
              <a:t>Small hardware is faster</a:t>
            </a:r>
          </a:p>
          <a:p>
            <a:pPr eaLnBrk="1" hangingPunct="1">
              <a:lnSpc>
                <a:spcPct val="80000"/>
              </a:lnSpc>
            </a:pPr>
            <a:r>
              <a:rPr lang="en-US" altLang="zh-CN" sz="2800" smtClean="0"/>
              <a:t>Fits on the same chip as the processor</a:t>
            </a:r>
          </a:p>
          <a:p>
            <a:pPr eaLnBrk="1" hangingPunct="1">
              <a:lnSpc>
                <a:spcPct val="80000"/>
              </a:lnSpc>
            </a:pPr>
            <a:r>
              <a:rPr lang="en-US" altLang="zh-CN" sz="2800" smtClean="0"/>
              <a:t>Alpha 21164 has 8KB Instruction and 8KB data cache + 96KB second level cache?</a:t>
            </a:r>
          </a:p>
          <a:p>
            <a:pPr lvl="1" eaLnBrk="1" hangingPunct="1">
              <a:lnSpc>
                <a:spcPct val="80000"/>
              </a:lnSpc>
            </a:pPr>
            <a:r>
              <a:rPr lang="en-US" altLang="zh-CN" sz="2400" smtClean="0"/>
              <a:t>Small data cache and fast clock rate</a:t>
            </a:r>
          </a:p>
          <a:p>
            <a:pPr eaLnBrk="1" hangingPunct="1">
              <a:lnSpc>
                <a:spcPct val="80000"/>
              </a:lnSpc>
            </a:pPr>
            <a:r>
              <a:rPr lang="en-US" altLang="zh-CN" sz="2800" smtClean="0"/>
              <a:t>Direct Mapped, on chip</a:t>
            </a:r>
          </a:p>
          <a:p>
            <a:pPr lvl="1" eaLnBrk="1" hangingPunct="1">
              <a:lnSpc>
                <a:spcPct val="80000"/>
              </a:lnSpc>
            </a:pPr>
            <a:r>
              <a:rPr lang="en-US" altLang="zh-CN" sz="2400" smtClean="0"/>
              <a:t>Overlap tag check with data transmission</a:t>
            </a:r>
          </a:p>
          <a:p>
            <a:pPr lvl="1" eaLnBrk="1" hangingPunct="1">
              <a:lnSpc>
                <a:spcPct val="80000"/>
              </a:lnSpc>
            </a:pPr>
            <a:r>
              <a:rPr lang="en-US" altLang="zh-CN" sz="2400" smtClean="0"/>
              <a:t>For L2 keep tag check on chip, data off chip </a:t>
            </a:r>
            <a:r>
              <a:rPr lang="en-US" altLang="zh-CN" sz="2400" smtClean="0">
                <a:sym typeface="Wingdings" pitchFamily="2" charset="2"/>
              </a:rPr>
              <a:t> </a:t>
            </a:r>
            <a:r>
              <a:rPr lang="en-US" altLang="zh-CN" sz="2400" smtClean="0"/>
              <a:t>fast tag check, large capacity associated with separate memory chip</a:t>
            </a:r>
          </a:p>
          <a:p>
            <a:pPr eaLnBrk="1" hangingPunct="1">
              <a:lnSpc>
                <a:spcPct val="80000"/>
              </a:lnSpc>
              <a:buFontTx/>
              <a:buNone/>
            </a:pPr>
            <a:endParaRPr lang="en-US" altLang="zh-CN" sz="2800" smtClean="0"/>
          </a:p>
        </p:txBody>
      </p:sp>
      <p:sp>
        <p:nvSpPr>
          <p:cNvPr id="430085"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4FBA74E-4D58-4A4B-B9D5-0155A125B7D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245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1107" name="Rectangle 2"/>
          <p:cNvSpPr>
            <a:spLocks noGrp="1" noChangeArrowheads="1"/>
          </p:cNvSpPr>
          <p:nvPr>
            <p:ph type="title"/>
          </p:nvPr>
        </p:nvSpPr>
        <p:spPr>
          <a:xfrm>
            <a:off x="685800" y="76200"/>
            <a:ext cx="7772400" cy="1143000"/>
          </a:xfrm>
        </p:spPr>
        <p:txBody>
          <a:bodyPr/>
          <a:lstStyle/>
          <a:p>
            <a:pPr eaLnBrk="1" hangingPunct="1"/>
            <a:r>
              <a:rPr lang="en-US" altLang="zh-CN" smtClean="0"/>
              <a:t>Small and Simple Caches</a:t>
            </a:r>
          </a:p>
        </p:txBody>
      </p:sp>
      <p:sp>
        <p:nvSpPr>
          <p:cNvPr id="431108"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31109" name="Picture 4" descr="Ch5-fig2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63650" y="1600200"/>
            <a:ext cx="6132513" cy="3773488"/>
          </a:xfrm>
          <a:noFill/>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D80C7369-42E4-4515-9403-D244FC88D41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246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2131" name="Rectangle 2"/>
          <p:cNvSpPr>
            <a:spLocks noGrp="1" noChangeArrowheads="1"/>
          </p:cNvSpPr>
          <p:nvPr>
            <p:ph type="title"/>
          </p:nvPr>
        </p:nvSpPr>
        <p:spPr>
          <a:xfrm>
            <a:off x="609600" y="0"/>
            <a:ext cx="7772400" cy="1143000"/>
          </a:xfrm>
        </p:spPr>
        <p:txBody>
          <a:bodyPr/>
          <a:lstStyle/>
          <a:p>
            <a:pPr eaLnBrk="1" hangingPunct="1"/>
            <a:r>
              <a:rPr lang="en-US" altLang="zh-CN" smtClean="0"/>
              <a:t>2. Avoiding Address Translation</a:t>
            </a:r>
          </a:p>
        </p:txBody>
      </p:sp>
      <p:sp>
        <p:nvSpPr>
          <p:cNvPr id="432132" name="Rectangle 3"/>
          <p:cNvSpPr>
            <a:spLocks noGrp="1" noChangeArrowheads="1"/>
          </p:cNvSpPr>
          <p:nvPr>
            <p:ph type="body" idx="1"/>
          </p:nvPr>
        </p:nvSpPr>
        <p:spPr>
          <a:xfrm>
            <a:off x="457200" y="1295400"/>
            <a:ext cx="8229600" cy="5181600"/>
          </a:xfrm>
        </p:spPr>
        <p:txBody>
          <a:bodyPr/>
          <a:lstStyle/>
          <a:p>
            <a:pPr eaLnBrk="1" hangingPunct="1">
              <a:lnSpc>
                <a:spcPct val="90000"/>
              </a:lnSpc>
            </a:pPr>
            <a:r>
              <a:rPr lang="en-US" altLang="zh-CN" sz="2800" i="1" u="sng" smtClean="0"/>
              <a:t>Virtually Addressed Cache</a:t>
            </a:r>
            <a:r>
              <a:rPr lang="en-US" altLang="zh-CN" sz="2800" smtClean="0"/>
              <a:t> (vs. </a:t>
            </a:r>
            <a:r>
              <a:rPr lang="en-US" altLang="zh-CN" sz="2800" i="1" u="sng" smtClean="0"/>
              <a:t>Physical Cache</a:t>
            </a:r>
            <a:r>
              <a:rPr lang="en-US" altLang="zh-CN" sz="2800" smtClean="0"/>
              <a:t>)</a:t>
            </a:r>
            <a:endParaRPr lang="en-US" altLang="zh-CN" sz="2800" i="1" u="sng" smtClean="0"/>
          </a:p>
          <a:p>
            <a:pPr lvl="1" eaLnBrk="1" hangingPunct="1">
              <a:lnSpc>
                <a:spcPct val="90000"/>
              </a:lnSpc>
              <a:spcBef>
                <a:spcPct val="0"/>
              </a:spcBef>
            </a:pPr>
            <a:r>
              <a:rPr lang="en-US" altLang="zh-CN" sz="2400" smtClean="0"/>
              <a:t>Send virtual address to cache.</a:t>
            </a:r>
            <a:endParaRPr lang="en-US" altLang="zh-CN" sz="1800" smtClean="0"/>
          </a:p>
          <a:p>
            <a:pPr lvl="1" eaLnBrk="1" hangingPunct="1">
              <a:lnSpc>
                <a:spcPct val="90000"/>
              </a:lnSpc>
              <a:spcBef>
                <a:spcPct val="0"/>
              </a:spcBef>
            </a:pPr>
            <a:r>
              <a:rPr lang="en-US" altLang="zh-CN" sz="2400" smtClean="0"/>
              <a:t>Every time process is switched must flush the cache; </a:t>
            </a:r>
          </a:p>
          <a:p>
            <a:pPr lvl="2" eaLnBrk="1" hangingPunct="1">
              <a:lnSpc>
                <a:spcPct val="90000"/>
              </a:lnSpc>
              <a:spcBef>
                <a:spcPct val="0"/>
              </a:spcBef>
            </a:pPr>
            <a:r>
              <a:rPr lang="en-US" altLang="zh-CN" sz="2000" smtClean="0"/>
              <a:t>Cost: time to flush + “compulsory” misses from empty cache</a:t>
            </a:r>
          </a:p>
          <a:p>
            <a:pPr lvl="1" eaLnBrk="1" hangingPunct="1">
              <a:lnSpc>
                <a:spcPct val="90000"/>
              </a:lnSpc>
              <a:spcBef>
                <a:spcPct val="0"/>
              </a:spcBef>
            </a:pPr>
            <a:r>
              <a:rPr lang="en-US" altLang="zh-CN" sz="2400" smtClean="0"/>
              <a:t>Dealing with </a:t>
            </a:r>
            <a:r>
              <a:rPr lang="en-US" altLang="zh-CN" sz="2400" i="1" u="sng" smtClean="0"/>
              <a:t>aliases</a:t>
            </a:r>
            <a:r>
              <a:rPr lang="en-US" altLang="zh-CN" sz="2400" smtClean="0"/>
              <a:t> (two different virtual addresses map  to same physical address)</a:t>
            </a:r>
          </a:p>
          <a:p>
            <a:pPr lvl="1" eaLnBrk="1" hangingPunct="1">
              <a:lnSpc>
                <a:spcPct val="90000"/>
              </a:lnSpc>
              <a:spcBef>
                <a:spcPct val="0"/>
              </a:spcBef>
            </a:pPr>
            <a:r>
              <a:rPr lang="en-US" altLang="zh-CN" sz="2400" smtClean="0"/>
              <a:t>I/O must interact with cache, so need virtual address</a:t>
            </a:r>
          </a:p>
          <a:p>
            <a:pPr eaLnBrk="1" hangingPunct="1">
              <a:lnSpc>
                <a:spcPct val="90000"/>
              </a:lnSpc>
            </a:pPr>
            <a:r>
              <a:rPr lang="en-US" altLang="zh-CN" sz="2800" smtClean="0"/>
              <a:t>Solution to aliases</a:t>
            </a:r>
            <a:endParaRPr lang="en-US" altLang="zh-CN" sz="2000" smtClean="0"/>
          </a:p>
          <a:p>
            <a:pPr lvl="1" eaLnBrk="1" hangingPunct="1">
              <a:lnSpc>
                <a:spcPct val="90000"/>
              </a:lnSpc>
              <a:spcBef>
                <a:spcPct val="0"/>
              </a:spcBef>
            </a:pPr>
            <a:r>
              <a:rPr lang="en-US" altLang="zh-CN" sz="2400" smtClean="0"/>
              <a:t>HW guarantees  that every cache block has unique PA</a:t>
            </a:r>
          </a:p>
          <a:p>
            <a:pPr lvl="1" eaLnBrk="1" hangingPunct="1">
              <a:lnSpc>
                <a:spcPct val="90000"/>
              </a:lnSpc>
              <a:spcBef>
                <a:spcPct val="0"/>
              </a:spcBef>
            </a:pPr>
            <a:r>
              <a:rPr lang="en-US" altLang="zh-CN" sz="2400" smtClean="0"/>
              <a:t>SW guarantee (</a:t>
            </a:r>
            <a:r>
              <a:rPr lang="en-US" altLang="zh-CN" sz="2400" i="1" smtClean="0"/>
              <a:t>page coloring</a:t>
            </a:r>
            <a:r>
              <a:rPr lang="en-US" altLang="zh-CN" sz="2400" smtClean="0"/>
              <a:t>): lower n bits must have same address; as long as covers index field &amp; direct mapped, they must be unique;</a:t>
            </a:r>
          </a:p>
          <a:p>
            <a:pPr eaLnBrk="1" hangingPunct="1">
              <a:lnSpc>
                <a:spcPct val="90000"/>
              </a:lnSpc>
            </a:pPr>
            <a:r>
              <a:rPr lang="en-US" altLang="zh-CN" sz="2800" smtClean="0"/>
              <a:t>Solution to cache flush</a:t>
            </a:r>
            <a:endParaRPr lang="en-US" altLang="zh-CN" sz="2000" smtClean="0"/>
          </a:p>
          <a:p>
            <a:pPr lvl="1" eaLnBrk="1" hangingPunct="1">
              <a:lnSpc>
                <a:spcPct val="90000"/>
              </a:lnSpc>
              <a:spcBef>
                <a:spcPct val="0"/>
              </a:spcBef>
            </a:pPr>
            <a:r>
              <a:rPr lang="en-US" altLang="zh-CN" sz="2400" i="1" smtClean="0"/>
              <a:t>PID tag</a:t>
            </a:r>
            <a:r>
              <a:rPr lang="en-US" altLang="zh-CN" sz="2400" u="sng" smtClean="0">
                <a:solidFill>
                  <a:schemeClr val="hlink"/>
                </a:solidFill>
              </a:rPr>
              <a:t> </a:t>
            </a:r>
            <a:r>
              <a:rPr lang="en-US" altLang="zh-CN" sz="2400" smtClean="0"/>
              <a:t>that identifies process and address within process</a:t>
            </a:r>
          </a:p>
        </p:txBody>
      </p:sp>
      <p:sp>
        <p:nvSpPr>
          <p:cNvPr id="432133"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0569C19-57D6-42CD-8E2C-74A7E29A1745}"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247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3155" name="Rectangle 2"/>
          <p:cNvSpPr>
            <a:spLocks noGrp="1" noChangeArrowheads="1"/>
          </p:cNvSpPr>
          <p:nvPr>
            <p:ph type="title"/>
          </p:nvPr>
        </p:nvSpPr>
        <p:spPr>
          <a:xfrm>
            <a:off x="609600" y="0"/>
            <a:ext cx="7772400" cy="1143000"/>
          </a:xfrm>
        </p:spPr>
        <p:txBody>
          <a:bodyPr/>
          <a:lstStyle/>
          <a:p>
            <a:pPr eaLnBrk="1" hangingPunct="1"/>
            <a:r>
              <a:rPr lang="en-US" altLang="zh-CN" smtClean="0"/>
              <a:t>Virtual Addressed Caches</a:t>
            </a:r>
          </a:p>
        </p:txBody>
      </p:sp>
      <p:sp>
        <p:nvSpPr>
          <p:cNvPr id="433156" name="Rectangle 3"/>
          <p:cNvSpPr>
            <a:spLocks noChangeArrowheads="1"/>
          </p:cNvSpPr>
          <p:nvPr/>
        </p:nvSpPr>
        <p:spPr bwMode="auto">
          <a:xfrm>
            <a:off x="914400" y="15240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CPU</a:t>
            </a:r>
          </a:p>
        </p:txBody>
      </p:sp>
      <p:sp>
        <p:nvSpPr>
          <p:cNvPr id="433157" name="Rectangle 4"/>
          <p:cNvSpPr>
            <a:spLocks noChangeArrowheads="1"/>
          </p:cNvSpPr>
          <p:nvPr/>
        </p:nvSpPr>
        <p:spPr bwMode="auto">
          <a:xfrm>
            <a:off x="914400" y="25908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TB</a:t>
            </a:r>
          </a:p>
        </p:txBody>
      </p:sp>
      <p:sp>
        <p:nvSpPr>
          <p:cNvPr id="433158" name="Rectangle 5"/>
          <p:cNvSpPr>
            <a:spLocks noChangeArrowheads="1"/>
          </p:cNvSpPr>
          <p:nvPr/>
        </p:nvSpPr>
        <p:spPr bwMode="auto">
          <a:xfrm>
            <a:off x="914400" y="36195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a:t>
            </a:r>
          </a:p>
        </p:txBody>
      </p:sp>
      <p:sp>
        <p:nvSpPr>
          <p:cNvPr id="433159" name="Rectangle 6"/>
          <p:cNvSpPr>
            <a:spLocks noChangeArrowheads="1"/>
          </p:cNvSpPr>
          <p:nvPr/>
        </p:nvSpPr>
        <p:spPr bwMode="auto">
          <a:xfrm>
            <a:off x="914400" y="46863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MEM</a:t>
            </a:r>
          </a:p>
        </p:txBody>
      </p:sp>
      <p:sp>
        <p:nvSpPr>
          <p:cNvPr id="433160" name="Line 7"/>
          <p:cNvSpPr>
            <a:spLocks noChangeShapeType="1"/>
          </p:cNvSpPr>
          <p:nvPr/>
        </p:nvSpPr>
        <p:spPr bwMode="auto">
          <a:xfrm>
            <a:off x="1320800" y="210185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61" name="Line 8"/>
          <p:cNvSpPr>
            <a:spLocks noChangeShapeType="1"/>
          </p:cNvSpPr>
          <p:nvPr/>
        </p:nvSpPr>
        <p:spPr bwMode="auto">
          <a:xfrm>
            <a:off x="1320800" y="314960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62" name="Line 9"/>
          <p:cNvSpPr>
            <a:spLocks noChangeShapeType="1"/>
          </p:cNvSpPr>
          <p:nvPr/>
        </p:nvSpPr>
        <p:spPr bwMode="auto">
          <a:xfrm>
            <a:off x="1320800" y="419735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63" name="Rectangle 10"/>
          <p:cNvSpPr>
            <a:spLocks noChangeArrowheads="1"/>
          </p:cNvSpPr>
          <p:nvPr/>
        </p:nvSpPr>
        <p:spPr bwMode="auto">
          <a:xfrm>
            <a:off x="1497013" y="219392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VA</a:t>
            </a:r>
          </a:p>
        </p:txBody>
      </p:sp>
      <p:sp>
        <p:nvSpPr>
          <p:cNvPr id="433164" name="Rectangle 11"/>
          <p:cNvSpPr>
            <a:spLocks noChangeArrowheads="1"/>
          </p:cNvSpPr>
          <p:nvPr/>
        </p:nvSpPr>
        <p:spPr bwMode="auto">
          <a:xfrm>
            <a:off x="1497013" y="318452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PA</a:t>
            </a:r>
          </a:p>
        </p:txBody>
      </p:sp>
      <p:sp>
        <p:nvSpPr>
          <p:cNvPr id="433165" name="Rectangle 12"/>
          <p:cNvSpPr>
            <a:spLocks noChangeArrowheads="1"/>
          </p:cNvSpPr>
          <p:nvPr/>
        </p:nvSpPr>
        <p:spPr bwMode="auto">
          <a:xfrm>
            <a:off x="1516063" y="423227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PA</a:t>
            </a:r>
          </a:p>
        </p:txBody>
      </p:sp>
      <p:sp>
        <p:nvSpPr>
          <p:cNvPr id="433166" name="Rectangle 13"/>
          <p:cNvSpPr>
            <a:spLocks noChangeArrowheads="1"/>
          </p:cNvSpPr>
          <p:nvPr/>
        </p:nvSpPr>
        <p:spPr bwMode="auto">
          <a:xfrm>
            <a:off x="544513" y="5432425"/>
            <a:ext cx="1514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spcBef>
                <a:spcPct val="0"/>
              </a:spcBef>
              <a:buSzTx/>
            </a:pPr>
            <a:r>
              <a:rPr lang="en-US" altLang="zh-CN" b="0">
                <a:solidFill>
                  <a:srgbClr val="000000"/>
                </a:solidFill>
                <a:latin typeface="Arial" pitchFamily="34" charset="0"/>
                <a:ea typeface="宋体" pitchFamily="2" charset="-122"/>
              </a:rPr>
              <a:t>Conventional</a:t>
            </a:r>
          </a:p>
          <a:p>
            <a:pPr eaLnBrk="0" hangingPunct="0">
              <a:spcBef>
                <a:spcPct val="0"/>
              </a:spcBef>
              <a:buSzTx/>
            </a:pPr>
            <a:r>
              <a:rPr lang="en-US" altLang="zh-CN" b="0">
                <a:solidFill>
                  <a:srgbClr val="000000"/>
                </a:solidFill>
                <a:latin typeface="Arial" pitchFamily="34" charset="0"/>
                <a:ea typeface="宋体" pitchFamily="2" charset="-122"/>
              </a:rPr>
              <a:t>Organization</a:t>
            </a:r>
          </a:p>
        </p:txBody>
      </p:sp>
      <p:sp>
        <p:nvSpPr>
          <p:cNvPr id="433167" name="Rectangle 14"/>
          <p:cNvSpPr>
            <a:spLocks noChangeArrowheads="1"/>
          </p:cNvSpPr>
          <p:nvPr/>
        </p:nvSpPr>
        <p:spPr bwMode="auto">
          <a:xfrm>
            <a:off x="3771900" y="150495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CPU</a:t>
            </a:r>
          </a:p>
        </p:txBody>
      </p:sp>
      <p:sp>
        <p:nvSpPr>
          <p:cNvPr id="433168" name="Rectangle 15"/>
          <p:cNvSpPr>
            <a:spLocks noChangeArrowheads="1"/>
          </p:cNvSpPr>
          <p:nvPr/>
        </p:nvSpPr>
        <p:spPr bwMode="auto">
          <a:xfrm>
            <a:off x="3771900" y="257175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a:t>
            </a:r>
          </a:p>
        </p:txBody>
      </p:sp>
      <p:sp>
        <p:nvSpPr>
          <p:cNvPr id="433169" name="Rectangle 16"/>
          <p:cNvSpPr>
            <a:spLocks noChangeArrowheads="1"/>
          </p:cNvSpPr>
          <p:nvPr/>
        </p:nvSpPr>
        <p:spPr bwMode="auto">
          <a:xfrm>
            <a:off x="3771900" y="360045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TB</a:t>
            </a:r>
          </a:p>
        </p:txBody>
      </p:sp>
      <p:sp>
        <p:nvSpPr>
          <p:cNvPr id="433170" name="Rectangle 17"/>
          <p:cNvSpPr>
            <a:spLocks noChangeArrowheads="1"/>
          </p:cNvSpPr>
          <p:nvPr/>
        </p:nvSpPr>
        <p:spPr bwMode="auto">
          <a:xfrm>
            <a:off x="3771900" y="466725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MEM</a:t>
            </a:r>
          </a:p>
        </p:txBody>
      </p:sp>
      <p:sp>
        <p:nvSpPr>
          <p:cNvPr id="433171" name="Line 18"/>
          <p:cNvSpPr>
            <a:spLocks noChangeShapeType="1"/>
          </p:cNvSpPr>
          <p:nvPr/>
        </p:nvSpPr>
        <p:spPr bwMode="auto">
          <a:xfrm>
            <a:off x="4178300" y="208280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72" name="Line 19"/>
          <p:cNvSpPr>
            <a:spLocks noChangeShapeType="1"/>
          </p:cNvSpPr>
          <p:nvPr/>
        </p:nvSpPr>
        <p:spPr bwMode="auto">
          <a:xfrm>
            <a:off x="4178300" y="313055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73" name="Line 20"/>
          <p:cNvSpPr>
            <a:spLocks noChangeShapeType="1"/>
          </p:cNvSpPr>
          <p:nvPr/>
        </p:nvSpPr>
        <p:spPr bwMode="auto">
          <a:xfrm>
            <a:off x="4178300" y="417830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74" name="Rectangle 21"/>
          <p:cNvSpPr>
            <a:spLocks noChangeArrowheads="1"/>
          </p:cNvSpPr>
          <p:nvPr/>
        </p:nvSpPr>
        <p:spPr bwMode="auto">
          <a:xfrm>
            <a:off x="4354513" y="217487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VA</a:t>
            </a:r>
          </a:p>
        </p:txBody>
      </p:sp>
      <p:sp>
        <p:nvSpPr>
          <p:cNvPr id="433175" name="Rectangle 22"/>
          <p:cNvSpPr>
            <a:spLocks noChangeArrowheads="1"/>
          </p:cNvSpPr>
          <p:nvPr/>
        </p:nvSpPr>
        <p:spPr bwMode="auto">
          <a:xfrm>
            <a:off x="4354513" y="316547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VA</a:t>
            </a:r>
          </a:p>
        </p:txBody>
      </p:sp>
      <p:sp>
        <p:nvSpPr>
          <p:cNvPr id="433176" name="Rectangle 23"/>
          <p:cNvSpPr>
            <a:spLocks noChangeArrowheads="1"/>
          </p:cNvSpPr>
          <p:nvPr/>
        </p:nvSpPr>
        <p:spPr bwMode="auto">
          <a:xfrm>
            <a:off x="4373563" y="421322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PA</a:t>
            </a:r>
          </a:p>
        </p:txBody>
      </p:sp>
      <p:sp>
        <p:nvSpPr>
          <p:cNvPr id="433177" name="Rectangle 24"/>
          <p:cNvSpPr>
            <a:spLocks noChangeArrowheads="1"/>
          </p:cNvSpPr>
          <p:nvPr/>
        </p:nvSpPr>
        <p:spPr bwMode="auto">
          <a:xfrm>
            <a:off x="2779713" y="5451475"/>
            <a:ext cx="287337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spcBef>
                <a:spcPct val="0"/>
              </a:spcBef>
              <a:buSzTx/>
            </a:pPr>
            <a:r>
              <a:rPr lang="en-US" altLang="zh-CN" b="0">
                <a:solidFill>
                  <a:srgbClr val="000000"/>
                </a:solidFill>
                <a:latin typeface="Arial" pitchFamily="34" charset="0"/>
                <a:ea typeface="宋体" pitchFamily="2" charset="-122"/>
              </a:rPr>
              <a:t>Virtually Addressed Cache</a:t>
            </a:r>
          </a:p>
          <a:p>
            <a:pPr eaLnBrk="0" hangingPunct="0">
              <a:spcBef>
                <a:spcPct val="0"/>
              </a:spcBef>
              <a:buSzTx/>
            </a:pPr>
            <a:r>
              <a:rPr lang="en-US" altLang="zh-CN" b="0">
                <a:solidFill>
                  <a:srgbClr val="000000"/>
                </a:solidFill>
                <a:latin typeface="Arial" pitchFamily="34" charset="0"/>
                <a:ea typeface="宋体" pitchFamily="2" charset="-122"/>
              </a:rPr>
              <a:t>Translate only on miss</a:t>
            </a:r>
          </a:p>
          <a:p>
            <a:pPr eaLnBrk="0" hangingPunct="0">
              <a:spcBef>
                <a:spcPct val="0"/>
              </a:spcBef>
              <a:buSzTx/>
            </a:pPr>
            <a:r>
              <a:rPr lang="en-US" altLang="zh-CN" b="0">
                <a:solidFill>
                  <a:srgbClr val="000000"/>
                </a:solidFill>
                <a:latin typeface="Arial" pitchFamily="34" charset="0"/>
                <a:ea typeface="宋体" pitchFamily="2" charset="-122"/>
              </a:rPr>
              <a:t>Synonym Problem</a:t>
            </a:r>
          </a:p>
        </p:txBody>
      </p:sp>
      <p:sp>
        <p:nvSpPr>
          <p:cNvPr id="433178" name="Rectangle 25"/>
          <p:cNvSpPr>
            <a:spLocks noChangeArrowheads="1"/>
          </p:cNvSpPr>
          <p:nvPr/>
        </p:nvSpPr>
        <p:spPr bwMode="auto">
          <a:xfrm>
            <a:off x="6629400" y="15240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CPU</a:t>
            </a:r>
          </a:p>
        </p:txBody>
      </p:sp>
      <p:sp>
        <p:nvSpPr>
          <p:cNvPr id="433179" name="Rectangle 26"/>
          <p:cNvSpPr>
            <a:spLocks noChangeArrowheads="1"/>
          </p:cNvSpPr>
          <p:nvPr/>
        </p:nvSpPr>
        <p:spPr bwMode="auto">
          <a:xfrm>
            <a:off x="6629400" y="25908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a:t>
            </a:r>
          </a:p>
        </p:txBody>
      </p:sp>
      <p:sp>
        <p:nvSpPr>
          <p:cNvPr id="433180" name="Rectangle 27"/>
          <p:cNvSpPr>
            <a:spLocks noChangeArrowheads="1"/>
          </p:cNvSpPr>
          <p:nvPr/>
        </p:nvSpPr>
        <p:spPr bwMode="auto">
          <a:xfrm>
            <a:off x="7810500" y="25908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TB</a:t>
            </a:r>
          </a:p>
        </p:txBody>
      </p:sp>
      <p:sp>
        <p:nvSpPr>
          <p:cNvPr id="433181" name="Rectangle 28"/>
          <p:cNvSpPr>
            <a:spLocks noChangeArrowheads="1"/>
          </p:cNvSpPr>
          <p:nvPr/>
        </p:nvSpPr>
        <p:spPr bwMode="auto">
          <a:xfrm>
            <a:off x="7239000" y="4114800"/>
            <a:ext cx="850900" cy="546100"/>
          </a:xfrm>
          <a:prstGeom prst="rect">
            <a:avLst/>
          </a:prstGeom>
          <a:solidFill>
            <a:schemeClr val="bg1"/>
          </a:solidFill>
          <a:ln w="25400">
            <a:solidFill>
              <a:schemeClr val="tx1"/>
            </a:solidFill>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MEM</a:t>
            </a:r>
          </a:p>
        </p:txBody>
      </p:sp>
      <p:sp>
        <p:nvSpPr>
          <p:cNvPr id="433182" name="Line 29"/>
          <p:cNvSpPr>
            <a:spLocks noChangeShapeType="1"/>
          </p:cNvSpPr>
          <p:nvPr/>
        </p:nvSpPr>
        <p:spPr bwMode="auto">
          <a:xfrm>
            <a:off x="7035800" y="210185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83" name="Line 30"/>
          <p:cNvSpPr>
            <a:spLocks noChangeShapeType="1"/>
          </p:cNvSpPr>
          <p:nvPr/>
        </p:nvSpPr>
        <p:spPr bwMode="auto">
          <a:xfrm>
            <a:off x="7035800" y="314960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84" name="Line 31"/>
          <p:cNvSpPr>
            <a:spLocks noChangeShapeType="1"/>
          </p:cNvSpPr>
          <p:nvPr/>
        </p:nvSpPr>
        <p:spPr bwMode="auto">
          <a:xfrm>
            <a:off x="7645400" y="362585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85" name="Rectangle 32"/>
          <p:cNvSpPr>
            <a:spLocks noChangeArrowheads="1"/>
          </p:cNvSpPr>
          <p:nvPr/>
        </p:nvSpPr>
        <p:spPr bwMode="auto">
          <a:xfrm>
            <a:off x="6411913" y="215582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VA</a:t>
            </a:r>
          </a:p>
        </p:txBody>
      </p:sp>
      <p:sp>
        <p:nvSpPr>
          <p:cNvPr id="433186" name="Rectangle 33"/>
          <p:cNvSpPr>
            <a:spLocks noChangeArrowheads="1"/>
          </p:cNvSpPr>
          <p:nvPr/>
        </p:nvSpPr>
        <p:spPr bwMode="auto">
          <a:xfrm>
            <a:off x="5713413" y="2574925"/>
            <a:ext cx="6889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spcBef>
                <a:spcPct val="0"/>
              </a:spcBef>
              <a:buSzTx/>
            </a:pPr>
            <a:r>
              <a:rPr lang="en-US" altLang="zh-CN" b="0">
                <a:solidFill>
                  <a:srgbClr val="000000"/>
                </a:solidFill>
                <a:latin typeface="Arial" pitchFamily="34" charset="0"/>
                <a:ea typeface="宋体" pitchFamily="2" charset="-122"/>
              </a:rPr>
              <a:t>PA</a:t>
            </a:r>
          </a:p>
          <a:p>
            <a:pPr eaLnBrk="0" hangingPunct="0">
              <a:spcBef>
                <a:spcPct val="0"/>
              </a:spcBef>
              <a:buSzTx/>
            </a:pPr>
            <a:r>
              <a:rPr lang="en-US" altLang="zh-CN" b="0">
                <a:solidFill>
                  <a:srgbClr val="000000"/>
                </a:solidFill>
                <a:latin typeface="Arial" pitchFamily="34" charset="0"/>
                <a:ea typeface="宋体" pitchFamily="2" charset="-122"/>
              </a:rPr>
              <a:t>Tags</a:t>
            </a:r>
          </a:p>
        </p:txBody>
      </p:sp>
      <p:sp>
        <p:nvSpPr>
          <p:cNvPr id="433187" name="Rectangle 34"/>
          <p:cNvSpPr>
            <a:spLocks noChangeArrowheads="1"/>
          </p:cNvSpPr>
          <p:nvPr/>
        </p:nvSpPr>
        <p:spPr bwMode="auto">
          <a:xfrm>
            <a:off x="8297863" y="3184525"/>
            <a:ext cx="485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eaLnBrk="0" hangingPunct="0">
              <a:spcBef>
                <a:spcPct val="0"/>
              </a:spcBef>
              <a:buSzTx/>
            </a:pPr>
            <a:r>
              <a:rPr lang="en-US" altLang="zh-CN" b="0">
                <a:solidFill>
                  <a:srgbClr val="000000"/>
                </a:solidFill>
                <a:latin typeface="Arial" pitchFamily="34" charset="0"/>
                <a:ea typeface="宋体" pitchFamily="2" charset="-122"/>
              </a:rPr>
              <a:t>PA</a:t>
            </a:r>
          </a:p>
        </p:txBody>
      </p:sp>
      <p:sp>
        <p:nvSpPr>
          <p:cNvPr id="433188" name="Line 35"/>
          <p:cNvSpPr>
            <a:spLocks noChangeShapeType="1"/>
          </p:cNvSpPr>
          <p:nvPr/>
        </p:nvSpPr>
        <p:spPr bwMode="auto">
          <a:xfrm>
            <a:off x="8235950" y="2178050"/>
            <a:ext cx="19050" cy="4000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89" name="Line 36"/>
          <p:cNvSpPr>
            <a:spLocks noChangeShapeType="1"/>
          </p:cNvSpPr>
          <p:nvPr/>
        </p:nvSpPr>
        <p:spPr bwMode="auto">
          <a:xfrm flipH="1">
            <a:off x="7035800" y="2197100"/>
            <a:ext cx="1219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3190" name="Line 37"/>
          <p:cNvSpPr>
            <a:spLocks noChangeShapeType="1"/>
          </p:cNvSpPr>
          <p:nvPr/>
        </p:nvSpPr>
        <p:spPr bwMode="auto">
          <a:xfrm>
            <a:off x="8235950" y="3187700"/>
            <a:ext cx="0" cy="4762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1" name="Line 38"/>
          <p:cNvSpPr>
            <a:spLocks noChangeShapeType="1"/>
          </p:cNvSpPr>
          <p:nvPr/>
        </p:nvSpPr>
        <p:spPr bwMode="auto">
          <a:xfrm>
            <a:off x="7035800" y="3625850"/>
            <a:ext cx="1219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3192" name="Rectangle 39"/>
          <p:cNvSpPr>
            <a:spLocks noChangeArrowheads="1"/>
          </p:cNvSpPr>
          <p:nvPr/>
        </p:nvSpPr>
        <p:spPr bwMode="auto">
          <a:xfrm>
            <a:off x="6596063" y="4956175"/>
            <a:ext cx="2136775" cy="14620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spcBef>
                <a:spcPct val="0"/>
              </a:spcBef>
              <a:buSzTx/>
            </a:pPr>
            <a:r>
              <a:rPr lang="en-US" altLang="zh-CN" b="0">
                <a:solidFill>
                  <a:srgbClr val="000000"/>
                </a:solidFill>
                <a:latin typeface="Arial" pitchFamily="34" charset="0"/>
                <a:ea typeface="宋体" pitchFamily="2" charset="-122"/>
              </a:rPr>
              <a:t>Overlap $ access</a:t>
            </a:r>
          </a:p>
          <a:p>
            <a:pPr eaLnBrk="0" hangingPunct="0">
              <a:spcBef>
                <a:spcPct val="0"/>
              </a:spcBef>
              <a:buSzTx/>
            </a:pPr>
            <a:r>
              <a:rPr lang="en-US" altLang="zh-CN" b="0">
                <a:solidFill>
                  <a:srgbClr val="000000"/>
                </a:solidFill>
                <a:latin typeface="Arial" pitchFamily="34" charset="0"/>
                <a:ea typeface="宋体" pitchFamily="2" charset="-122"/>
              </a:rPr>
              <a:t>with VA translation:</a:t>
            </a:r>
          </a:p>
          <a:p>
            <a:pPr eaLnBrk="0" hangingPunct="0">
              <a:spcBef>
                <a:spcPct val="0"/>
              </a:spcBef>
              <a:buSzTx/>
            </a:pPr>
            <a:r>
              <a:rPr lang="en-US" altLang="zh-CN" b="0">
                <a:solidFill>
                  <a:srgbClr val="000000"/>
                </a:solidFill>
                <a:latin typeface="Arial" pitchFamily="34" charset="0"/>
                <a:ea typeface="宋体" pitchFamily="2" charset="-122"/>
              </a:rPr>
              <a:t>requires $ index to</a:t>
            </a:r>
          </a:p>
          <a:p>
            <a:pPr eaLnBrk="0" hangingPunct="0">
              <a:spcBef>
                <a:spcPct val="0"/>
              </a:spcBef>
              <a:buSzTx/>
            </a:pPr>
            <a:r>
              <a:rPr lang="en-US" altLang="zh-CN" b="0">
                <a:solidFill>
                  <a:srgbClr val="000000"/>
                </a:solidFill>
                <a:latin typeface="Arial" pitchFamily="34" charset="0"/>
                <a:ea typeface="宋体" pitchFamily="2" charset="-122"/>
              </a:rPr>
              <a:t>remain invariant</a:t>
            </a:r>
          </a:p>
          <a:p>
            <a:pPr eaLnBrk="0" hangingPunct="0">
              <a:spcBef>
                <a:spcPct val="0"/>
              </a:spcBef>
              <a:buSzTx/>
            </a:pPr>
            <a:r>
              <a:rPr lang="en-US" altLang="zh-CN" b="0">
                <a:solidFill>
                  <a:srgbClr val="000000"/>
                </a:solidFill>
                <a:latin typeface="Arial" pitchFamily="34" charset="0"/>
                <a:ea typeface="宋体" pitchFamily="2" charset="-122"/>
              </a:rPr>
              <a:t>across translation</a:t>
            </a:r>
          </a:p>
        </p:txBody>
      </p:sp>
      <p:sp>
        <p:nvSpPr>
          <p:cNvPr id="433193" name="Rectangle 40"/>
          <p:cNvSpPr>
            <a:spLocks noChangeArrowheads="1"/>
          </p:cNvSpPr>
          <p:nvPr/>
        </p:nvSpPr>
        <p:spPr bwMode="auto">
          <a:xfrm>
            <a:off x="2855913" y="2517775"/>
            <a:ext cx="6889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spcBef>
                <a:spcPct val="0"/>
              </a:spcBef>
              <a:buSzTx/>
            </a:pPr>
            <a:r>
              <a:rPr lang="en-US" altLang="zh-CN" b="0">
                <a:solidFill>
                  <a:srgbClr val="000000"/>
                </a:solidFill>
                <a:latin typeface="Arial" pitchFamily="34" charset="0"/>
                <a:ea typeface="宋体" pitchFamily="2" charset="-122"/>
              </a:rPr>
              <a:t>VA</a:t>
            </a:r>
          </a:p>
          <a:p>
            <a:pPr eaLnBrk="0" hangingPunct="0">
              <a:spcBef>
                <a:spcPct val="0"/>
              </a:spcBef>
              <a:buSzTx/>
            </a:pPr>
            <a:r>
              <a:rPr lang="en-US" altLang="zh-CN" b="0">
                <a:solidFill>
                  <a:srgbClr val="000000"/>
                </a:solidFill>
                <a:latin typeface="Arial" pitchFamily="34" charset="0"/>
                <a:ea typeface="宋体" pitchFamily="2" charset="-122"/>
              </a:rPr>
              <a:t>Tags</a:t>
            </a:r>
          </a:p>
        </p:txBody>
      </p:sp>
      <p:sp>
        <p:nvSpPr>
          <p:cNvPr id="433194" name="Rectangle 41"/>
          <p:cNvSpPr>
            <a:spLocks noChangeArrowheads="1"/>
          </p:cNvSpPr>
          <p:nvPr/>
        </p:nvSpPr>
        <p:spPr bwMode="auto">
          <a:xfrm>
            <a:off x="7410450" y="3486150"/>
            <a:ext cx="565150" cy="298450"/>
          </a:xfrm>
          <a:prstGeom prst="rect">
            <a:avLst/>
          </a:prstGeom>
          <a:solidFill>
            <a:schemeClr val="bg1"/>
          </a:solidFill>
          <a:ln w="25400">
            <a:solidFill>
              <a:schemeClr val="tx1"/>
            </a:solidFill>
            <a:prstDash val="dash"/>
            <a:miter lim="800000"/>
            <a:headEnd/>
            <a:tailEnd/>
          </a:ln>
        </p:spPr>
        <p:txBody>
          <a:bodyPr wrap="none" lIns="90488" tIns="44450" rIns="90488" bIns="44450" anchor="ctr"/>
          <a:lstStyle/>
          <a:p>
            <a:pPr eaLnBrk="0" hangingPunct="0">
              <a:spcBef>
                <a:spcPct val="0"/>
              </a:spcBef>
              <a:buSzTx/>
            </a:pPr>
            <a:r>
              <a:rPr lang="en-US" altLang="zh-CN" b="0">
                <a:solidFill>
                  <a:srgbClr val="000000"/>
                </a:solidFill>
                <a:latin typeface="Arial" pitchFamily="34" charset="0"/>
                <a:ea typeface="宋体" pitchFamily="2" charset="-122"/>
              </a:rPr>
              <a:t>L2 $</a:t>
            </a:r>
          </a:p>
        </p:txBody>
      </p:sp>
      <p:sp>
        <p:nvSpPr>
          <p:cNvPr id="433195" name="Line 42"/>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9EAA8494-893F-4AA6-95EC-B32F8BDB0DA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248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179" name="Rectangle 2"/>
          <p:cNvSpPr>
            <a:spLocks noGrp="1" noChangeArrowheads="1"/>
          </p:cNvSpPr>
          <p:nvPr>
            <p:ph type="title"/>
          </p:nvPr>
        </p:nvSpPr>
        <p:spPr>
          <a:xfrm>
            <a:off x="609600" y="0"/>
            <a:ext cx="7772400" cy="1143000"/>
          </a:xfrm>
        </p:spPr>
        <p:txBody>
          <a:bodyPr/>
          <a:lstStyle/>
          <a:p>
            <a:pPr eaLnBrk="1" hangingPunct="1"/>
            <a:r>
              <a:rPr lang="en-US" altLang="zh-CN" smtClean="0"/>
              <a:t>TLB and Cache Operation</a:t>
            </a:r>
          </a:p>
        </p:txBody>
      </p:sp>
      <p:sp>
        <p:nvSpPr>
          <p:cNvPr id="434180" name="Line 3"/>
          <p:cNvSpPr>
            <a:spLocks noChangeShapeType="1"/>
          </p:cNvSpPr>
          <p:nvPr/>
        </p:nvSpPr>
        <p:spPr bwMode="auto">
          <a:xfrm>
            <a:off x="457200" y="9144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181" name="Rectangle 4"/>
          <p:cNvSpPr>
            <a:spLocks noChangeArrowheads="1"/>
          </p:cNvSpPr>
          <p:nvPr/>
        </p:nvSpPr>
        <p:spPr bwMode="auto">
          <a:xfrm>
            <a:off x="762000" y="1600200"/>
            <a:ext cx="3657600"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182" name="Rectangle 5"/>
          <p:cNvSpPr>
            <a:spLocks noChangeArrowheads="1"/>
          </p:cNvSpPr>
          <p:nvPr/>
        </p:nvSpPr>
        <p:spPr bwMode="auto">
          <a:xfrm>
            <a:off x="4419600" y="3276600"/>
            <a:ext cx="3581400"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183" name="Rectangle 6"/>
          <p:cNvSpPr>
            <a:spLocks noChangeArrowheads="1"/>
          </p:cNvSpPr>
          <p:nvPr/>
        </p:nvSpPr>
        <p:spPr bwMode="auto">
          <a:xfrm>
            <a:off x="990600" y="2209800"/>
            <a:ext cx="16764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184" name="Text Box 7"/>
          <p:cNvSpPr txBox="1">
            <a:spLocks noChangeArrowheads="1"/>
          </p:cNvSpPr>
          <p:nvPr/>
        </p:nvSpPr>
        <p:spPr bwMode="auto">
          <a:xfrm>
            <a:off x="914400" y="22098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Page#</a:t>
            </a:r>
          </a:p>
        </p:txBody>
      </p:sp>
      <p:sp>
        <p:nvSpPr>
          <p:cNvPr id="434185" name="Line 8"/>
          <p:cNvSpPr>
            <a:spLocks noChangeShapeType="1"/>
          </p:cNvSpPr>
          <p:nvPr/>
        </p:nvSpPr>
        <p:spPr bwMode="auto">
          <a:xfrm>
            <a:off x="1828800" y="2209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186" name="Text Box 9"/>
          <p:cNvSpPr txBox="1">
            <a:spLocks noChangeArrowheads="1"/>
          </p:cNvSpPr>
          <p:nvPr/>
        </p:nvSpPr>
        <p:spPr bwMode="auto">
          <a:xfrm>
            <a:off x="1752600" y="22098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Offset</a:t>
            </a:r>
          </a:p>
        </p:txBody>
      </p:sp>
      <p:sp>
        <p:nvSpPr>
          <p:cNvPr id="434187" name="Rectangle 10"/>
          <p:cNvSpPr>
            <a:spLocks noChangeArrowheads="1"/>
          </p:cNvSpPr>
          <p:nvPr/>
        </p:nvSpPr>
        <p:spPr bwMode="auto">
          <a:xfrm>
            <a:off x="3124200" y="2057400"/>
            <a:ext cx="6858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188" name="Line 11"/>
          <p:cNvSpPr>
            <a:spLocks noChangeShapeType="1"/>
          </p:cNvSpPr>
          <p:nvPr/>
        </p:nvSpPr>
        <p:spPr bwMode="auto">
          <a:xfrm flipV="1">
            <a:off x="1600200" y="1905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189" name="Line 12"/>
          <p:cNvSpPr>
            <a:spLocks noChangeShapeType="1"/>
          </p:cNvSpPr>
          <p:nvPr/>
        </p:nvSpPr>
        <p:spPr bwMode="auto">
          <a:xfrm>
            <a:off x="1600200" y="1905000"/>
            <a:ext cx="190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190" name="Line 13"/>
          <p:cNvSpPr>
            <a:spLocks noChangeShapeType="1"/>
          </p:cNvSpPr>
          <p:nvPr/>
        </p:nvSpPr>
        <p:spPr bwMode="auto">
          <a:xfrm>
            <a:off x="3505200" y="190500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191" name="Text Box 14"/>
          <p:cNvSpPr txBox="1">
            <a:spLocks noChangeArrowheads="1"/>
          </p:cNvSpPr>
          <p:nvPr/>
        </p:nvSpPr>
        <p:spPr bwMode="auto">
          <a:xfrm>
            <a:off x="3124200" y="22098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TLB</a:t>
            </a:r>
          </a:p>
        </p:txBody>
      </p:sp>
      <p:sp>
        <p:nvSpPr>
          <p:cNvPr id="434192" name="Line 15"/>
          <p:cNvSpPr>
            <a:spLocks noChangeShapeType="1"/>
          </p:cNvSpPr>
          <p:nvPr/>
        </p:nvSpPr>
        <p:spPr bwMode="auto">
          <a:xfrm>
            <a:off x="3429000" y="26670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193" name="Line 16"/>
          <p:cNvSpPr>
            <a:spLocks noChangeShapeType="1"/>
          </p:cNvSpPr>
          <p:nvPr/>
        </p:nvSpPr>
        <p:spPr bwMode="auto">
          <a:xfrm flipH="1">
            <a:off x="2819400" y="3124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194" name="Rectangle 17"/>
          <p:cNvSpPr>
            <a:spLocks noChangeArrowheads="1"/>
          </p:cNvSpPr>
          <p:nvPr/>
        </p:nvSpPr>
        <p:spPr bwMode="auto">
          <a:xfrm>
            <a:off x="4800600" y="3886200"/>
            <a:ext cx="19050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195" name="Text Box 18"/>
          <p:cNvSpPr txBox="1">
            <a:spLocks noChangeArrowheads="1"/>
          </p:cNvSpPr>
          <p:nvPr/>
        </p:nvSpPr>
        <p:spPr bwMode="auto">
          <a:xfrm>
            <a:off x="4724400" y="38862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Tag</a:t>
            </a:r>
          </a:p>
        </p:txBody>
      </p:sp>
      <p:sp>
        <p:nvSpPr>
          <p:cNvPr id="434196" name="Line 19"/>
          <p:cNvSpPr>
            <a:spLocks noChangeShapeType="1"/>
          </p:cNvSpPr>
          <p:nvPr/>
        </p:nvSpPr>
        <p:spPr bwMode="auto">
          <a:xfrm>
            <a:off x="5638800" y="3886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197" name="Text Box 20"/>
          <p:cNvSpPr txBox="1">
            <a:spLocks noChangeArrowheads="1"/>
          </p:cNvSpPr>
          <p:nvPr/>
        </p:nvSpPr>
        <p:spPr bwMode="auto">
          <a:xfrm>
            <a:off x="5562600" y="38862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Remainder</a:t>
            </a:r>
          </a:p>
        </p:txBody>
      </p:sp>
      <p:sp>
        <p:nvSpPr>
          <p:cNvPr id="434198" name="Rectangle 21"/>
          <p:cNvSpPr>
            <a:spLocks noChangeArrowheads="1"/>
          </p:cNvSpPr>
          <p:nvPr/>
        </p:nvSpPr>
        <p:spPr bwMode="auto">
          <a:xfrm>
            <a:off x="6934200" y="3733800"/>
            <a:ext cx="6858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199" name="Line 22"/>
          <p:cNvSpPr>
            <a:spLocks noChangeShapeType="1"/>
          </p:cNvSpPr>
          <p:nvPr/>
        </p:nvSpPr>
        <p:spPr bwMode="auto">
          <a:xfrm flipV="1">
            <a:off x="5410200" y="3581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00" name="Line 23"/>
          <p:cNvSpPr>
            <a:spLocks noChangeShapeType="1"/>
          </p:cNvSpPr>
          <p:nvPr/>
        </p:nvSpPr>
        <p:spPr bwMode="auto">
          <a:xfrm>
            <a:off x="5410200" y="3581400"/>
            <a:ext cx="190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01" name="Line 24"/>
          <p:cNvSpPr>
            <a:spLocks noChangeShapeType="1"/>
          </p:cNvSpPr>
          <p:nvPr/>
        </p:nvSpPr>
        <p:spPr bwMode="auto">
          <a:xfrm>
            <a:off x="7315200" y="358140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02" name="Text Box 25"/>
          <p:cNvSpPr txBox="1">
            <a:spLocks noChangeArrowheads="1"/>
          </p:cNvSpPr>
          <p:nvPr/>
        </p:nvSpPr>
        <p:spPr bwMode="auto">
          <a:xfrm>
            <a:off x="6934200" y="38862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Cache</a:t>
            </a:r>
          </a:p>
        </p:txBody>
      </p:sp>
      <p:sp>
        <p:nvSpPr>
          <p:cNvPr id="434203" name="Line 26"/>
          <p:cNvSpPr>
            <a:spLocks noChangeShapeType="1"/>
          </p:cNvSpPr>
          <p:nvPr/>
        </p:nvSpPr>
        <p:spPr bwMode="auto">
          <a:xfrm>
            <a:off x="7239000" y="43434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04" name="Line 27"/>
          <p:cNvSpPr>
            <a:spLocks noChangeShapeType="1"/>
          </p:cNvSpPr>
          <p:nvPr/>
        </p:nvSpPr>
        <p:spPr bwMode="auto">
          <a:xfrm flipH="1">
            <a:off x="6629400" y="4800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05" name="Text Box 28"/>
          <p:cNvSpPr txBox="1">
            <a:spLocks noChangeArrowheads="1"/>
          </p:cNvSpPr>
          <p:nvPr/>
        </p:nvSpPr>
        <p:spPr bwMode="auto">
          <a:xfrm>
            <a:off x="2819400" y="28194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Miss</a:t>
            </a:r>
          </a:p>
        </p:txBody>
      </p:sp>
      <p:sp>
        <p:nvSpPr>
          <p:cNvPr id="434206" name="Text Box 29"/>
          <p:cNvSpPr txBox="1">
            <a:spLocks noChangeArrowheads="1"/>
          </p:cNvSpPr>
          <p:nvPr/>
        </p:nvSpPr>
        <p:spPr bwMode="auto">
          <a:xfrm>
            <a:off x="6629400" y="44958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Miss</a:t>
            </a:r>
          </a:p>
        </p:txBody>
      </p:sp>
      <p:sp>
        <p:nvSpPr>
          <p:cNvPr id="434207" name="Text Box 30"/>
          <p:cNvSpPr txBox="1">
            <a:spLocks noChangeArrowheads="1"/>
          </p:cNvSpPr>
          <p:nvPr/>
        </p:nvSpPr>
        <p:spPr bwMode="auto">
          <a:xfrm>
            <a:off x="3657600" y="19812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Hit</a:t>
            </a:r>
          </a:p>
        </p:txBody>
      </p:sp>
      <p:sp>
        <p:nvSpPr>
          <p:cNvPr id="434208" name="Text Box 31"/>
          <p:cNvSpPr txBox="1">
            <a:spLocks noChangeArrowheads="1"/>
          </p:cNvSpPr>
          <p:nvPr/>
        </p:nvSpPr>
        <p:spPr bwMode="auto">
          <a:xfrm>
            <a:off x="7467600" y="37338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Hit</a:t>
            </a:r>
          </a:p>
        </p:txBody>
      </p:sp>
      <p:sp>
        <p:nvSpPr>
          <p:cNvPr id="434209" name="Line 32"/>
          <p:cNvSpPr>
            <a:spLocks noChangeShapeType="1"/>
          </p:cNvSpPr>
          <p:nvPr/>
        </p:nvSpPr>
        <p:spPr bwMode="auto">
          <a:xfrm>
            <a:off x="7620000" y="41148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10" name="Text Box 33"/>
          <p:cNvSpPr txBox="1">
            <a:spLocks noChangeArrowheads="1"/>
          </p:cNvSpPr>
          <p:nvPr/>
        </p:nvSpPr>
        <p:spPr bwMode="auto">
          <a:xfrm>
            <a:off x="7924800" y="41148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Value</a:t>
            </a:r>
          </a:p>
        </p:txBody>
      </p:sp>
      <p:sp>
        <p:nvSpPr>
          <p:cNvPr id="434211" name="Line 34"/>
          <p:cNvSpPr>
            <a:spLocks noChangeShapeType="1"/>
          </p:cNvSpPr>
          <p:nvPr/>
        </p:nvSpPr>
        <p:spPr bwMode="auto">
          <a:xfrm>
            <a:off x="3810000" y="22860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12" name="Line 35"/>
          <p:cNvSpPr>
            <a:spLocks noChangeShapeType="1"/>
          </p:cNvSpPr>
          <p:nvPr/>
        </p:nvSpPr>
        <p:spPr bwMode="auto">
          <a:xfrm>
            <a:off x="4191000" y="22860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13" name="Text Box 36"/>
          <p:cNvSpPr txBox="1">
            <a:spLocks noChangeArrowheads="1"/>
          </p:cNvSpPr>
          <p:nvPr/>
        </p:nvSpPr>
        <p:spPr bwMode="auto">
          <a:xfrm>
            <a:off x="685800" y="16002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Virtual address</a:t>
            </a:r>
          </a:p>
        </p:txBody>
      </p:sp>
      <p:sp>
        <p:nvSpPr>
          <p:cNvPr id="434214" name="Text Box 37"/>
          <p:cNvSpPr txBox="1">
            <a:spLocks noChangeArrowheads="1"/>
          </p:cNvSpPr>
          <p:nvPr/>
        </p:nvSpPr>
        <p:spPr bwMode="auto">
          <a:xfrm>
            <a:off x="4343400" y="32766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Real address</a:t>
            </a:r>
          </a:p>
        </p:txBody>
      </p:sp>
      <p:sp>
        <p:nvSpPr>
          <p:cNvPr id="434215" name="Text Box 38"/>
          <p:cNvSpPr txBox="1">
            <a:spLocks noChangeArrowheads="1"/>
          </p:cNvSpPr>
          <p:nvPr/>
        </p:nvSpPr>
        <p:spPr bwMode="auto">
          <a:xfrm>
            <a:off x="1676400" y="12192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TLB Operation</a:t>
            </a:r>
          </a:p>
        </p:txBody>
      </p:sp>
      <p:sp>
        <p:nvSpPr>
          <p:cNvPr id="434216" name="Text Box 39"/>
          <p:cNvSpPr txBox="1">
            <a:spLocks noChangeArrowheads="1"/>
          </p:cNvSpPr>
          <p:nvPr/>
        </p:nvSpPr>
        <p:spPr bwMode="auto">
          <a:xfrm>
            <a:off x="5334000" y="2895600"/>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Cache Operation</a:t>
            </a:r>
          </a:p>
        </p:txBody>
      </p:sp>
      <p:sp>
        <p:nvSpPr>
          <p:cNvPr id="434217" name="Rectangle 40"/>
          <p:cNvSpPr>
            <a:spLocks noChangeArrowheads="1"/>
          </p:cNvSpPr>
          <p:nvPr/>
        </p:nvSpPr>
        <p:spPr bwMode="auto">
          <a:xfrm>
            <a:off x="6248400" y="5181600"/>
            <a:ext cx="10668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218" name="Text Box 41"/>
          <p:cNvSpPr txBox="1">
            <a:spLocks noChangeArrowheads="1"/>
          </p:cNvSpPr>
          <p:nvPr/>
        </p:nvSpPr>
        <p:spPr bwMode="auto">
          <a:xfrm>
            <a:off x="6019800" y="5410200"/>
            <a:ext cx="1524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Main</a:t>
            </a:r>
          </a:p>
          <a:p>
            <a:pPr eaLnBrk="1" hangingPunct="1">
              <a:spcBef>
                <a:spcPct val="50000"/>
              </a:spcBef>
              <a:buSzTx/>
            </a:pPr>
            <a:r>
              <a:rPr lang="en-US" altLang="zh-CN" b="0">
                <a:solidFill>
                  <a:srgbClr val="000000"/>
                </a:solidFill>
                <a:latin typeface="Times New Roman" pitchFamily="18" charset="0"/>
                <a:ea typeface="宋体" pitchFamily="2" charset="-122"/>
              </a:rPr>
              <a:t>Memory</a:t>
            </a:r>
          </a:p>
        </p:txBody>
      </p:sp>
      <p:sp>
        <p:nvSpPr>
          <p:cNvPr id="434219" name="Line 42"/>
          <p:cNvSpPr>
            <a:spLocks noChangeShapeType="1"/>
          </p:cNvSpPr>
          <p:nvPr/>
        </p:nvSpPr>
        <p:spPr bwMode="auto">
          <a:xfrm>
            <a:off x="7315200" y="5791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20" name="Text Box 43"/>
          <p:cNvSpPr txBox="1">
            <a:spLocks noChangeArrowheads="1"/>
          </p:cNvSpPr>
          <p:nvPr/>
        </p:nvSpPr>
        <p:spPr bwMode="auto">
          <a:xfrm>
            <a:off x="7391400" y="5791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Value</a:t>
            </a:r>
          </a:p>
        </p:txBody>
      </p:sp>
      <p:sp>
        <p:nvSpPr>
          <p:cNvPr id="434221" name="AutoShape 44"/>
          <p:cNvSpPr>
            <a:spLocks/>
          </p:cNvSpPr>
          <p:nvPr/>
        </p:nvSpPr>
        <p:spPr bwMode="auto">
          <a:xfrm rot="5400000">
            <a:off x="5791200" y="3352800"/>
            <a:ext cx="76200" cy="2057400"/>
          </a:xfrm>
          <a:prstGeom prst="rightBrace">
            <a:avLst>
              <a:gd name="adj1" fmla="val 2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222" name="Line 45"/>
          <p:cNvSpPr>
            <a:spLocks noChangeShapeType="1"/>
          </p:cNvSpPr>
          <p:nvPr/>
        </p:nvSpPr>
        <p:spPr bwMode="auto">
          <a:xfrm>
            <a:off x="5791200" y="4419600"/>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23" name="Line 46"/>
          <p:cNvSpPr>
            <a:spLocks noChangeShapeType="1"/>
          </p:cNvSpPr>
          <p:nvPr/>
        </p:nvSpPr>
        <p:spPr bwMode="auto">
          <a:xfrm>
            <a:off x="5791200" y="57912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24" name="Rectangle 47"/>
          <p:cNvSpPr>
            <a:spLocks noChangeArrowheads="1"/>
          </p:cNvSpPr>
          <p:nvPr/>
        </p:nvSpPr>
        <p:spPr bwMode="auto">
          <a:xfrm>
            <a:off x="2057400" y="4267200"/>
            <a:ext cx="4572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225" name="Rectangle 48"/>
          <p:cNvSpPr>
            <a:spLocks noChangeArrowheads="1"/>
          </p:cNvSpPr>
          <p:nvPr/>
        </p:nvSpPr>
        <p:spPr bwMode="auto">
          <a:xfrm>
            <a:off x="2057400" y="4724400"/>
            <a:ext cx="4572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226" name="Text Box 49"/>
          <p:cNvSpPr txBox="1">
            <a:spLocks noChangeArrowheads="1"/>
          </p:cNvSpPr>
          <p:nvPr/>
        </p:nvSpPr>
        <p:spPr bwMode="auto">
          <a:xfrm>
            <a:off x="1524000" y="54864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b="0">
                <a:solidFill>
                  <a:srgbClr val="000000"/>
                </a:solidFill>
                <a:latin typeface="Times New Roman" pitchFamily="18" charset="0"/>
                <a:ea typeface="宋体" pitchFamily="2" charset="-122"/>
              </a:rPr>
              <a:t>Page Table</a:t>
            </a:r>
          </a:p>
        </p:txBody>
      </p:sp>
      <p:sp>
        <p:nvSpPr>
          <p:cNvPr id="434227" name="Line 50"/>
          <p:cNvSpPr>
            <a:spLocks noChangeShapeType="1"/>
          </p:cNvSpPr>
          <p:nvPr/>
        </p:nvSpPr>
        <p:spPr bwMode="auto">
          <a:xfrm>
            <a:off x="1447800" y="2590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28" name="Line 51"/>
          <p:cNvSpPr>
            <a:spLocks noChangeShapeType="1"/>
          </p:cNvSpPr>
          <p:nvPr/>
        </p:nvSpPr>
        <p:spPr bwMode="auto">
          <a:xfrm>
            <a:off x="1447800" y="4800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29" name="Line 52"/>
          <p:cNvSpPr>
            <a:spLocks noChangeShapeType="1"/>
          </p:cNvSpPr>
          <p:nvPr/>
        </p:nvSpPr>
        <p:spPr bwMode="auto">
          <a:xfrm>
            <a:off x="2514600" y="4800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30" name="Line 53"/>
          <p:cNvSpPr>
            <a:spLocks noChangeShapeType="1"/>
          </p:cNvSpPr>
          <p:nvPr/>
        </p:nvSpPr>
        <p:spPr bwMode="auto">
          <a:xfrm>
            <a:off x="2209800" y="25908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31" name="Line 54"/>
          <p:cNvSpPr>
            <a:spLocks noChangeShapeType="1"/>
          </p:cNvSpPr>
          <p:nvPr/>
        </p:nvSpPr>
        <p:spPr bwMode="auto">
          <a:xfrm>
            <a:off x="2209800" y="36576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32" name="Oval 55"/>
          <p:cNvSpPr>
            <a:spLocks noChangeArrowheads="1"/>
          </p:cNvSpPr>
          <p:nvPr/>
        </p:nvSpPr>
        <p:spPr bwMode="auto">
          <a:xfrm>
            <a:off x="3429000" y="3886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4233" name="Text Box 56"/>
          <p:cNvSpPr txBox="1">
            <a:spLocks noChangeArrowheads="1"/>
          </p:cNvSpPr>
          <p:nvPr/>
        </p:nvSpPr>
        <p:spPr bwMode="auto">
          <a:xfrm>
            <a:off x="3505200" y="39624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sz="1600" b="0">
                <a:solidFill>
                  <a:srgbClr val="000000"/>
                </a:solidFill>
                <a:latin typeface="Times New Roman" pitchFamily="18" charset="0"/>
                <a:ea typeface="宋体" pitchFamily="2" charset="-122"/>
              </a:rPr>
              <a:t>+</a:t>
            </a:r>
          </a:p>
        </p:txBody>
      </p:sp>
      <p:sp>
        <p:nvSpPr>
          <p:cNvPr id="434234" name="Line 57"/>
          <p:cNvSpPr>
            <a:spLocks noChangeShapeType="1"/>
          </p:cNvSpPr>
          <p:nvPr/>
        </p:nvSpPr>
        <p:spPr bwMode="auto">
          <a:xfrm>
            <a:off x="3886200" y="41148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35" name="Line 58"/>
          <p:cNvSpPr>
            <a:spLocks noChangeShapeType="1"/>
          </p:cNvSpPr>
          <p:nvPr/>
        </p:nvSpPr>
        <p:spPr bwMode="auto">
          <a:xfrm>
            <a:off x="3048000" y="34290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36" name="Line 59"/>
          <p:cNvSpPr>
            <a:spLocks noChangeShapeType="1"/>
          </p:cNvSpPr>
          <p:nvPr/>
        </p:nvSpPr>
        <p:spPr bwMode="auto">
          <a:xfrm flipV="1">
            <a:off x="2819400" y="41148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37" name="Line 60"/>
          <p:cNvSpPr>
            <a:spLocks noChangeShapeType="1"/>
          </p:cNvSpPr>
          <p:nvPr/>
        </p:nvSpPr>
        <p:spPr bwMode="auto">
          <a:xfrm>
            <a:off x="2819400" y="41148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38" name="Line 61"/>
          <p:cNvSpPr>
            <a:spLocks noChangeShapeType="1"/>
          </p:cNvSpPr>
          <p:nvPr/>
        </p:nvSpPr>
        <p:spPr bwMode="auto">
          <a:xfrm>
            <a:off x="3657600" y="3657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4239" name="Line 62"/>
          <p:cNvSpPr>
            <a:spLocks noChangeShapeType="1"/>
          </p:cNvSpPr>
          <p:nvPr/>
        </p:nvSpPr>
        <p:spPr bwMode="auto">
          <a:xfrm>
            <a:off x="3048000" y="3429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40" name="Line 63"/>
          <p:cNvSpPr>
            <a:spLocks noChangeShapeType="1"/>
          </p:cNvSpPr>
          <p:nvPr/>
        </p:nvSpPr>
        <p:spPr bwMode="auto">
          <a:xfrm flipV="1">
            <a:off x="3048000" y="3733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241" name="Freeform 64"/>
          <p:cNvSpPr>
            <a:spLocks/>
          </p:cNvSpPr>
          <p:nvPr/>
        </p:nvSpPr>
        <p:spPr bwMode="auto">
          <a:xfrm>
            <a:off x="3048000" y="3581400"/>
            <a:ext cx="152400" cy="152400"/>
          </a:xfrm>
          <a:custGeom>
            <a:avLst/>
            <a:gdLst>
              <a:gd name="T0" fmla="*/ 0 w 96"/>
              <a:gd name="T1" fmla="*/ 0 h 96"/>
              <a:gd name="T2" fmla="*/ 152400 w 96"/>
              <a:gd name="T3" fmla="*/ 76200 h 96"/>
              <a:gd name="T4" fmla="*/ 0 w 96"/>
              <a:gd name="T5" fmla="*/ 152400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0"/>
                </a:moveTo>
                <a:cubicBezTo>
                  <a:pt x="48" y="16"/>
                  <a:pt x="96" y="32"/>
                  <a:pt x="96" y="48"/>
                </a:cubicBezTo>
                <a:cubicBezTo>
                  <a:pt x="96" y="64"/>
                  <a:pt x="16" y="88"/>
                  <a:pt x="0" y="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51AE5CAA-9DE2-4CEA-B626-A284E15998E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249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dirty="0" smtClean="0"/>
              <a:t>Memory Hierarchy</a:t>
            </a:r>
            <a:endParaRPr lang="en-AU" dirty="0"/>
          </a:p>
        </p:txBody>
      </p:sp>
      <p:pic>
        <p:nvPicPr>
          <p:cNvPr id="1026" name="Picture 2"/>
          <p:cNvPicPr>
            <a:picLocks noChangeAspect="1" noChangeArrowheads="1"/>
          </p:cNvPicPr>
          <p:nvPr/>
        </p:nvPicPr>
        <p:blipFill>
          <a:blip r:embed="rId3" cstate="print"/>
          <a:srcRect/>
          <a:stretch>
            <a:fillRect/>
          </a:stretch>
        </p:blipFill>
        <p:spPr bwMode="auto">
          <a:xfrm>
            <a:off x="710332" y="1282997"/>
            <a:ext cx="7291536" cy="4842036"/>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85272EDF-1DA6-4EEA-A7AD-E0697C27B85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25</a:t>
            </a:fld>
            <a:endParaRPr lang="en-US" altLang="zh-CN" dirty="0"/>
          </a:p>
        </p:txBody>
      </p:sp>
    </p:spTree>
    <p:extLst>
      <p:ext uri="{BB962C8B-B14F-4D97-AF65-F5344CB8AC3E}">
        <p14:creationId xmlns:p14="http://schemas.microsoft.com/office/powerpoint/2010/main" val="222857143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5203" name="Rectangle 2"/>
          <p:cNvSpPr>
            <a:spLocks noGrp="1" noChangeArrowheads="1"/>
          </p:cNvSpPr>
          <p:nvPr>
            <p:ph type="title"/>
          </p:nvPr>
        </p:nvSpPr>
        <p:spPr>
          <a:xfrm>
            <a:off x="609600" y="0"/>
            <a:ext cx="7772400" cy="1143000"/>
          </a:xfrm>
        </p:spPr>
        <p:txBody>
          <a:bodyPr/>
          <a:lstStyle/>
          <a:p>
            <a:pPr eaLnBrk="1" hangingPunct="1"/>
            <a:r>
              <a:rPr lang="en-US" altLang="zh-CN" smtClean="0"/>
              <a:t>Process ID Impact</a:t>
            </a:r>
          </a:p>
        </p:txBody>
      </p:sp>
      <p:sp>
        <p:nvSpPr>
          <p:cNvPr id="435204" name="Line 3"/>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35205" name="Object 4"/>
          <p:cNvGraphicFramePr>
            <a:graphicFrameLocks noChangeAspect="1"/>
          </p:cNvGraphicFramePr>
          <p:nvPr/>
        </p:nvGraphicFramePr>
        <p:xfrm>
          <a:off x="304800" y="1143000"/>
          <a:ext cx="8610600" cy="5326063"/>
        </p:xfrm>
        <a:graphic>
          <a:graphicData uri="http://schemas.openxmlformats.org/presentationml/2006/ole">
            <mc:AlternateContent xmlns:mc="http://schemas.openxmlformats.org/markup-compatibility/2006">
              <mc:Choice xmlns:v="urn:schemas-microsoft-com:vml" Requires="v">
                <p:oleObj spid="_x0000_s435295" name="Chart" r:id="rId3" imgW="5667756" imgH="3505505" progId="Excel.Chart.8">
                  <p:embed/>
                </p:oleObj>
              </mc:Choice>
              <mc:Fallback>
                <p:oleObj name="Chart" r:id="rId3" imgW="5667756" imgH="3505505" progId="Excel.Char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43000"/>
                        <a:ext cx="8610600" cy="532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835FEF7B-FAEB-4450-8731-D066BE3B115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250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227" name="Rectangle 2"/>
          <p:cNvSpPr>
            <a:spLocks noGrp="1" noChangeArrowheads="1"/>
          </p:cNvSpPr>
          <p:nvPr>
            <p:ph type="title"/>
          </p:nvPr>
        </p:nvSpPr>
        <p:spPr>
          <a:xfrm>
            <a:off x="228600" y="0"/>
            <a:ext cx="8686800" cy="1143000"/>
          </a:xfrm>
        </p:spPr>
        <p:txBody>
          <a:bodyPr/>
          <a:lstStyle/>
          <a:p>
            <a:pPr eaLnBrk="1" hangingPunct="1"/>
            <a:r>
              <a:rPr lang="en-US" altLang="zh-CN" sz="4000" smtClean="0"/>
              <a:t>Index with Physical Portion of Address</a:t>
            </a:r>
          </a:p>
        </p:txBody>
      </p:sp>
      <p:sp>
        <p:nvSpPr>
          <p:cNvPr id="436228" name="Rectangle 3"/>
          <p:cNvSpPr>
            <a:spLocks noGrp="1" noChangeArrowheads="1"/>
          </p:cNvSpPr>
          <p:nvPr>
            <p:ph type="body" idx="1"/>
          </p:nvPr>
        </p:nvSpPr>
        <p:spPr>
          <a:xfrm>
            <a:off x="685800" y="1143000"/>
            <a:ext cx="7772400" cy="5105400"/>
          </a:xfrm>
        </p:spPr>
        <p:txBody>
          <a:bodyPr/>
          <a:lstStyle/>
          <a:p>
            <a:pPr eaLnBrk="1" hangingPunct="1">
              <a:lnSpc>
                <a:spcPct val="90000"/>
              </a:lnSpc>
            </a:pPr>
            <a:r>
              <a:rPr lang="en-US" altLang="zh-CN" sz="2800" smtClean="0"/>
              <a:t>If index is physical part of address, can start tag access in parallel with translation so that can compare to physical tag</a:t>
            </a:r>
            <a:br>
              <a:rPr lang="en-US" altLang="zh-CN" sz="2800" smtClean="0"/>
            </a:br>
            <a:r>
              <a:rPr lang="en-US" altLang="zh-CN" sz="2800" smtClean="0"/>
              <a:t/>
            </a:r>
            <a:br>
              <a:rPr lang="en-US" altLang="zh-CN" sz="2800" smtClean="0"/>
            </a:br>
            <a:endParaRPr lang="en-US" altLang="zh-CN" sz="2800" smtClean="0"/>
          </a:p>
          <a:p>
            <a:pPr eaLnBrk="1" hangingPunct="1">
              <a:lnSpc>
                <a:spcPct val="90000"/>
              </a:lnSpc>
            </a:pPr>
            <a:endParaRPr lang="en-US" altLang="zh-CN" sz="2800" smtClean="0"/>
          </a:p>
          <a:p>
            <a:pPr eaLnBrk="1" hangingPunct="1">
              <a:lnSpc>
                <a:spcPct val="90000"/>
              </a:lnSpc>
            </a:pPr>
            <a:r>
              <a:rPr lang="en-US" altLang="zh-CN" sz="2800" smtClean="0"/>
              <a:t>Limits cache to page size: what if want bigger caches and uses same trick?</a:t>
            </a:r>
            <a:endParaRPr lang="en-US" altLang="zh-CN" sz="2000" smtClean="0"/>
          </a:p>
          <a:p>
            <a:pPr lvl="1" eaLnBrk="1" hangingPunct="1">
              <a:lnSpc>
                <a:spcPct val="90000"/>
              </a:lnSpc>
            </a:pPr>
            <a:r>
              <a:rPr lang="en-US" altLang="zh-CN" sz="2400" smtClean="0"/>
              <a:t>Larger page sizes</a:t>
            </a:r>
          </a:p>
          <a:p>
            <a:pPr lvl="1" eaLnBrk="1" hangingPunct="1">
              <a:lnSpc>
                <a:spcPct val="90000"/>
              </a:lnSpc>
            </a:pPr>
            <a:r>
              <a:rPr lang="en-US" altLang="zh-CN" sz="2400" smtClean="0"/>
              <a:t>Higher associativity </a:t>
            </a:r>
          </a:p>
          <a:p>
            <a:pPr lvl="2" eaLnBrk="1" hangingPunct="1">
              <a:lnSpc>
                <a:spcPct val="90000"/>
              </a:lnSpc>
            </a:pPr>
            <a:r>
              <a:rPr lang="en-US" altLang="zh-CN" sz="2000" smtClean="0"/>
              <a:t>Index = log(Cache Size/[block size*associativity]) </a:t>
            </a:r>
          </a:p>
          <a:p>
            <a:pPr lvl="1" eaLnBrk="1" hangingPunct="1">
              <a:lnSpc>
                <a:spcPct val="90000"/>
              </a:lnSpc>
            </a:pPr>
            <a:r>
              <a:rPr lang="en-US" altLang="zh-CN" sz="2400" smtClean="0"/>
              <a:t>Page coloring</a:t>
            </a:r>
          </a:p>
        </p:txBody>
      </p:sp>
      <p:sp>
        <p:nvSpPr>
          <p:cNvPr id="436229"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6230" name="Rectangle 5"/>
          <p:cNvSpPr>
            <a:spLocks noChangeArrowheads="1"/>
          </p:cNvSpPr>
          <p:nvPr/>
        </p:nvSpPr>
        <p:spPr bwMode="auto">
          <a:xfrm>
            <a:off x="1371600" y="2819400"/>
            <a:ext cx="6248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6231" name="Line 6"/>
          <p:cNvSpPr>
            <a:spLocks noChangeShapeType="1"/>
          </p:cNvSpPr>
          <p:nvPr/>
        </p:nvSpPr>
        <p:spPr bwMode="auto">
          <a:xfrm>
            <a:off x="5029200" y="28194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6232" name="Text Box 7"/>
          <p:cNvSpPr txBox="1">
            <a:spLocks noChangeArrowheads="1"/>
          </p:cNvSpPr>
          <p:nvPr/>
        </p:nvSpPr>
        <p:spPr bwMode="auto">
          <a:xfrm>
            <a:off x="2667000" y="28956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0"/>
              </a:spcBef>
              <a:buSzTx/>
            </a:pPr>
            <a:r>
              <a:rPr lang="en-US" altLang="zh-CN">
                <a:solidFill>
                  <a:srgbClr val="000000"/>
                </a:solidFill>
                <a:latin typeface="Times New Roman" pitchFamily="18" charset="0"/>
                <a:ea typeface="宋体" pitchFamily="2" charset="-122"/>
              </a:rPr>
              <a:t>Page address</a:t>
            </a:r>
          </a:p>
          <a:p>
            <a:pPr eaLnBrk="1" hangingPunct="1">
              <a:spcBef>
                <a:spcPct val="0"/>
              </a:spcBef>
              <a:buSzTx/>
            </a:pPr>
            <a:r>
              <a:rPr lang="en-US" altLang="zh-CN">
                <a:solidFill>
                  <a:srgbClr val="000000"/>
                </a:solidFill>
                <a:latin typeface="Times New Roman" pitchFamily="18" charset="0"/>
                <a:ea typeface="宋体" pitchFamily="2" charset="-122"/>
              </a:rPr>
              <a:t>Addres tag</a:t>
            </a:r>
          </a:p>
        </p:txBody>
      </p:sp>
      <p:sp>
        <p:nvSpPr>
          <p:cNvPr id="436233" name="Text Box 8"/>
          <p:cNvSpPr txBox="1">
            <a:spLocks noChangeArrowheads="1"/>
          </p:cNvSpPr>
          <p:nvPr/>
        </p:nvSpPr>
        <p:spPr bwMode="auto">
          <a:xfrm>
            <a:off x="5029200" y="2819400"/>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0"/>
              </a:spcBef>
              <a:buSzTx/>
            </a:pPr>
            <a:r>
              <a:rPr lang="en-US" altLang="zh-CN">
                <a:solidFill>
                  <a:srgbClr val="000000"/>
                </a:solidFill>
                <a:latin typeface="Times New Roman" pitchFamily="18" charset="0"/>
                <a:ea typeface="宋体" pitchFamily="2" charset="-122"/>
              </a:rPr>
              <a:t>Page offset</a:t>
            </a:r>
          </a:p>
          <a:p>
            <a:pPr algn="l" eaLnBrk="1" hangingPunct="1">
              <a:spcBef>
                <a:spcPct val="0"/>
              </a:spcBef>
              <a:buSzTx/>
            </a:pPr>
            <a:r>
              <a:rPr lang="en-US" altLang="zh-CN">
                <a:solidFill>
                  <a:srgbClr val="000000"/>
                </a:solidFill>
                <a:latin typeface="Times New Roman" pitchFamily="18" charset="0"/>
                <a:ea typeface="宋体" pitchFamily="2" charset="-122"/>
              </a:rPr>
              <a:t>Index            Block offset</a:t>
            </a:r>
          </a:p>
        </p:txBody>
      </p:sp>
      <p:sp>
        <p:nvSpPr>
          <p:cNvPr id="436234" name="Line 9"/>
          <p:cNvSpPr>
            <a:spLocks noChangeShapeType="1"/>
          </p:cNvSpPr>
          <p:nvPr/>
        </p:nvSpPr>
        <p:spPr bwMode="auto">
          <a:xfrm>
            <a:off x="6248400" y="3200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6235" name="Text Box 10"/>
          <p:cNvSpPr txBox="1">
            <a:spLocks noChangeArrowheads="1"/>
          </p:cNvSpPr>
          <p:nvPr/>
        </p:nvSpPr>
        <p:spPr bwMode="auto">
          <a:xfrm>
            <a:off x="1295400"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a:solidFill>
                  <a:srgbClr val="000000"/>
                </a:solidFill>
                <a:latin typeface="Times New Roman" pitchFamily="18" charset="0"/>
                <a:ea typeface="宋体" pitchFamily="2" charset="-122"/>
              </a:rPr>
              <a:t>31</a:t>
            </a:r>
          </a:p>
        </p:txBody>
      </p:sp>
      <p:sp>
        <p:nvSpPr>
          <p:cNvPr id="436236" name="Text Box 11"/>
          <p:cNvSpPr txBox="1">
            <a:spLocks noChangeArrowheads="1"/>
          </p:cNvSpPr>
          <p:nvPr/>
        </p:nvSpPr>
        <p:spPr bwMode="auto">
          <a:xfrm>
            <a:off x="4572000" y="24384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a:solidFill>
                  <a:srgbClr val="000000"/>
                </a:solidFill>
                <a:latin typeface="Times New Roman" pitchFamily="18" charset="0"/>
                <a:ea typeface="宋体" pitchFamily="2" charset="-122"/>
              </a:rPr>
              <a:t>12</a:t>
            </a:r>
          </a:p>
        </p:txBody>
      </p:sp>
      <p:sp>
        <p:nvSpPr>
          <p:cNvPr id="436237" name="Text Box 12"/>
          <p:cNvSpPr txBox="1">
            <a:spLocks noChangeArrowheads="1"/>
          </p:cNvSpPr>
          <p:nvPr/>
        </p:nvSpPr>
        <p:spPr bwMode="auto">
          <a:xfrm>
            <a:off x="4953000" y="24384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a:solidFill>
                  <a:srgbClr val="000000"/>
                </a:solidFill>
                <a:latin typeface="Times New Roman" pitchFamily="18" charset="0"/>
                <a:ea typeface="宋体" pitchFamily="2" charset="-122"/>
              </a:rPr>
              <a:t>11</a:t>
            </a:r>
          </a:p>
        </p:txBody>
      </p:sp>
      <p:sp>
        <p:nvSpPr>
          <p:cNvPr id="436238" name="Text Box 13"/>
          <p:cNvSpPr txBox="1">
            <a:spLocks noChangeArrowheads="1"/>
          </p:cNvSpPr>
          <p:nvPr/>
        </p:nvSpPr>
        <p:spPr bwMode="auto">
          <a:xfrm>
            <a:off x="7162800" y="24384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r" eaLnBrk="1" hangingPunct="1">
              <a:spcBef>
                <a:spcPct val="50000"/>
              </a:spcBef>
              <a:buSzTx/>
            </a:pPr>
            <a:r>
              <a:rPr lang="en-US" altLang="zh-CN">
                <a:solidFill>
                  <a:srgbClr val="000000"/>
                </a:solidFill>
                <a:latin typeface="Times New Roman" pitchFamily="18" charset="0"/>
                <a:ea typeface="宋体" pitchFamily="2" charset="-122"/>
              </a:rPr>
              <a:t>0</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89ABACE-D288-444F-B119-20EA442EB00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251</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7251" name="Rectangle 2"/>
          <p:cNvSpPr>
            <a:spLocks noGrp="1" noChangeArrowheads="1"/>
          </p:cNvSpPr>
          <p:nvPr>
            <p:ph type="title"/>
          </p:nvPr>
        </p:nvSpPr>
        <p:spPr>
          <a:xfrm>
            <a:off x="685800" y="0"/>
            <a:ext cx="7772400" cy="1143000"/>
          </a:xfrm>
        </p:spPr>
        <p:txBody>
          <a:bodyPr/>
          <a:lstStyle/>
          <a:p>
            <a:pPr eaLnBrk="1" hangingPunct="1"/>
            <a:r>
              <a:rPr lang="en-US" altLang="zh-CN" smtClean="0"/>
              <a:t>3. Pipelined Writes</a:t>
            </a:r>
          </a:p>
        </p:txBody>
      </p:sp>
      <p:sp>
        <p:nvSpPr>
          <p:cNvPr id="437252" name="Rectangle 3"/>
          <p:cNvSpPr>
            <a:spLocks noChangeArrowheads="1"/>
          </p:cNvSpPr>
          <p:nvPr/>
        </p:nvSpPr>
        <p:spPr bwMode="auto">
          <a:xfrm>
            <a:off x="1143000" y="2286000"/>
            <a:ext cx="685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53" name="Rectangle 4"/>
          <p:cNvSpPr>
            <a:spLocks noChangeArrowheads="1"/>
          </p:cNvSpPr>
          <p:nvPr/>
        </p:nvSpPr>
        <p:spPr bwMode="auto">
          <a:xfrm>
            <a:off x="3200400" y="3505200"/>
            <a:ext cx="11430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54" name="Rectangle 5"/>
          <p:cNvSpPr>
            <a:spLocks noChangeArrowheads="1"/>
          </p:cNvSpPr>
          <p:nvPr/>
        </p:nvSpPr>
        <p:spPr bwMode="auto">
          <a:xfrm>
            <a:off x="6400800" y="1219200"/>
            <a:ext cx="12954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55" name="Text Box 6"/>
          <p:cNvSpPr txBox="1">
            <a:spLocks noChangeArrowheads="1"/>
          </p:cNvSpPr>
          <p:nvPr/>
        </p:nvSpPr>
        <p:spPr bwMode="auto">
          <a:xfrm>
            <a:off x="6477000" y="1600200"/>
            <a:ext cx="11430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spcAft>
                <a:spcPct val="45000"/>
              </a:spcAft>
              <a:buSzTx/>
            </a:pPr>
            <a:r>
              <a:rPr lang="en-US" altLang="zh-CN" sz="1600">
                <a:solidFill>
                  <a:srgbClr val="000000"/>
                </a:solidFill>
                <a:latin typeface="Times New Roman" pitchFamily="18" charset="0"/>
                <a:ea typeface="宋体" pitchFamily="2" charset="-122"/>
              </a:rPr>
              <a:t>Address</a:t>
            </a:r>
          </a:p>
          <a:p>
            <a:pPr algn="l" eaLnBrk="1" hangingPunct="1">
              <a:spcBef>
                <a:spcPct val="0"/>
              </a:spcBef>
              <a:buSzTx/>
            </a:pPr>
            <a:r>
              <a:rPr lang="en-US" altLang="zh-CN" sz="1600">
                <a:solidFill>
                  <a:srgbClr val="000000"/>
                </a:solidFill>
                <a:latin typeface="Times New Roman" pitchFamily="18" charset="0"/>
                <a:ea typeface="宋体" pitchFamily="2" charset="-122"/>
              </a:rPr>
              <a:t>Data  Data</a:t>
            </a:r>
          </a:p>
          <a:p>
            <a:pPr algn="l" eaLnBrk="1" hangingPunct="1">
              <a:spcBef>
                <a:spcPct val="0"/>
              </a:spcBef>
              <a:buSzTx/>
            </a:pPr>
            <a:r>
              <a:rPr lang="en-US" altLang="zh-CN" sz="1600">
                <a:solidFill>
                  <a:srgbClr val="000000"/>
                </a:solidFill>
                <a:latin typeface="Times New Roman" pitchFamily="18" charset="0"/>
                <a:ea typeface="宋体" pitchFamily="2" charset="-122"/>
              </a:rPr>
              <a:t>in       out</a:t>
            </a:r>
          </a:p>
        </p:txBody>
      </p:sp>
      <p:sp>
        <p:nvSpPr>
          <p:cNvPr id="437256" name="Text Box 7"/>
          <p:cNvSpPr txBox="1">
            <a:spLocks noChangeArrowheads="1"/>
          </p:cNvSpPr>
          <p:nvPr/>
        </p:nvSpPr>
        <p:spPr bwMode="auto">
          <a:xfrm>
            <a:off x="6629400" y="1219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2400" b="0">
                <a:solidFill>
                  <a:srgbClr val="000000"/>
                </a:solidFill>
                <a:latin typeface="Times New Roman" pitchFamily="18" charset="0"/>
                <a:ea typeface="宋体" pitchFamily="2" charset="-122"/>
              </a:rPr>
              <a:t>CPU</a:t>
            </a:r>
          </a:p>
        </p:txBody>
      </p:sp>
      <p:sp>
        <p:nvSpPr>
          <p:cNvPr id="437257" name="Line 8"/>
          <p:cNvSpPr>
            <a:spLocks noChangeShapeType="1"/>
          </p:cNvSpPr>
          <p:nvPr/>
        </p:nvSpPr>
        <p:spPr bwMode="auto">
          <a:xfrm flipH="1">
            <a:off x="914400" y="18288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58" name="Rectangle 9"/>
          <p:cNvSpPr>
            <a:spLocks noChangeArrowheads="1"/>
          </p:cNvSpPr>
          <p:nvPr/>
        </p:nvSpPr>
        <p:spPr bwMode="auto">
          <a:xfrm>
            <a:off x="6477000" y="4495800"/>
            <a:ext cx="11430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59" name="Rectangle 10"/>
          <p:cNvSpPr>
            <a:spLocks noChangeArrowheads="1"/>
          </p:cNvSpPr>
          <p:nvPr/>
        </p:nvSpPr>
        <p:spPr bwMode="auto">
          <a:xfrm>
            <a:off x="5486400" y="5638800"/>
            <a:ext cx="2209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60" name="Text Box 11"/>
          <p:cNvSpPr txBox="1">
            <a:spLocks noChangeArrowheads="1"/>
          </p:cNvSpPr>
          <p:nvPr/>
        </p:nvSpPr>
        <p:spPr bwMode="auto">
          <a:xfrm>
            <a:off x="6629400" y="4572000"/>
            <a:ext cx="91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Write buffer</a:t>
            </a:r>
          </a:p>
        </p:txBody>
      </p:sp>
      <p:sp>
        <p:nvSpPr>
          <p:cNvPr id="437261" name="Text Box 12"/>
          <p:cNvSpPr txBox="1">
            <a:spLocks noChangeArrowheads="1"/>
          </p:cNvSpPr>
          <p:nvPr/>
        </p:nvSpPr>
        <p:spPr bwMode="auto">
          <a:xfrm>
            <a:off x="5486400" y="56388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a:solidFill>
                  <a:srgbClr val="000000"/>
                </a:solidFill>
                <a:latin typeface="Times New Roman" pitchFamily="18" charset="0"/>
                <a:ea typeface="宋体" pitchFamily="2" charset="-122"/>
              </a:rPr>
              <a:t>Lower level memory</a:t>
            </a:r>
          </a:p>
        </p:txBody>
      </p:sp>
      <p:sp>
        <p:nvSpPr>
          <p:cNvPr id="437262" name="Line 13"/>
          <p:cNvSpPr>
            <a:spLocks noChangeShapeType="1"/>
          </p:cNvSpPr>
          <p:nvPr/>
        </p:nvSpPr>
        <p:spPr bwMode="auto">
          <a:xfrm>
            <a:off x="7239000" y="2590800"/>
            <a:ext cx="0" cy="1905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63" name="Line 14"/>
          <p:cNvSpPr>
            <a:spLocks noChangeShapeType="1"/>
          </p:cNvSpPr>
          <p:nvPr/>
        </p:nvSpPr>
        <p:spPr bwMode="auto">
          <a:xfrm>
            <a:off x="7239000" y="5257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64" name="Rectangle 15"/>
          <p:cNvSpPr>
            <a:spLocks noChangeArrowheads="1"/>
          </p:cNvSpPr>
          <p:nvPr/>
        </p:nvSpPr>
        <p:spPr bwMode="auto">
          <a:xfrm>
            <a:off x="2133600" y="2590800"/>
            <a:ext cx="2209800" cy="533400"/>
          </a:xfrm>
          <a:prstGeom prst="rect">
            <a:avLst/>
          </a:prstGeom>
          <a:solidFill>
            <a:schemeClr val="accent1">
              <a:alpha val="50195"/>
            </a:schemeClr>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65" name="Line 16"/>
          <p:cNvSpPr>
            <a:spLocks noChangeShapeType="1"/>
          </p:cNvSpPr>
          <p:nvPr/>
        </p:nvSpPr>
        <p:spPr bwMode="auto">
          <a:xfrm>
            <a:off x="4343400" y="44196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66" name="Line 17"/>
          <p:cNvSpPr>
            <a:spLocks noChangeShapeType="1"/>
          </p:cNvSpPr>
          <p:nvPr/>
        </p:nvSpPr>
        <p:spPr bwMode="auto">
          <a:xfrm flipV="1">
            <a:off x="6172200" y="2209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67" name="Line 18"/>
          <p:cNvSpPr>
            <a:spLocks noChangeShapeType="1"/>
          </p:cNvSpPr>
          <p:nvPr/>
        </p:nvSpPr>
        <p:spPr bwMode="auto">
          <a:xfrm>
            <a:off x="6172200" y="22098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68" name="Line 19"/>
          <p:cNvSpPr>
            <a:spLocks noChangeShapeType="1"/>
          </p:cNvSpPr>
          <p:nvPr/>
        </p:nvSpPr>
        <p:spPr bwMode="auto">
          <a:xfrm>
            <a:off x="3962400" y="20574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69" name="Line 20"/>
          <p:cNvSpPr>
            <a:spLocks noChangeShapeType="1"/>
          </p:cNvSpPr>
          <p:nvPr/>
        </p:nvSpPr>
        <p:spPr bwMode="auto">
          <a:xfrm>
            <a:off x="3962400" y="20574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70" name="Line 21"/>
          <p:cNvSpPr>
            <a:spLocks noChangeShapeType="1"/>
          </p:cNvSpPr>
          <p:nvPr/>
        </p:nvSpPr>
        <p:spPr bwMode="auto">
          <a:xfrm>
            <a:off x="5791200" y="20574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71" name="Line 22"/>
          <p:cNvSpPr>
            <a:spLocks noChangeShapeType="1"/>
          </p:cNvSpPr>
          <p:nvPr/>
        </p:nvSpPr>
        <p:spPr bwMode="auto">
          <a:xfrm>
            <a:off x="5791200" y="30480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72" name="Line 23"/>
          <p:cNvSpPr>
            <a:spLocks noChangeShapeType="1"/>
          </p:cNvSpPr>
          <p:nvPr/>
        </p:nvSpPr>
        <p:spPr bwMode="auto">
          <a:xfrm flipV="1">
            <a:off x="6324600" y="3048000"/>
            <a:ext cx="0" cy="259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73" name="Oval 24"/>
          <p:cNvSpPr>
            <a:spLocks noChangeArrowheads="1"/>
          </p:cNvSpPr>
          <p:nvPr/>
        </p:nvSpPr>
        <p:spPr bwMode="auto">
          <a:xfrm>
            <a:off x="1295400" y="42672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74" name="Text Box 25"/>
          <p:cNvSpPr txBox="1">
            <a:spLocks noChangeArrowheads="1"/>
          </p:cNvSpPr>
          <p:nvPr/>
        </p:nvSpPr>
        <p:spPr bwMode="auto">
          <a:xfrm>
            <a:off x="1295400" y="42672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a:t>
            </a:r>
          </a:p>
        </p:txBody>
      </p:sp>
      <p:sp>
        <p:nvSpPr>
          <p:cNvPr id="437275" name="Oval 26"/>
          <p:cNvSpPr>
            <a:spLocks noChangeArrowheads="1"/>
          </p:cNvSpPr>
          <p:nvPr/>
        </p:nvSpPr>
        <p:spPr bwMode="auto">
          <a:xfrm>
            <a:off x="2209800" y="19812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76" name="Text Box 27"/>
          <p:cNvSpPr txBox="1">
            <a:spLocks noChangeArrowheads="1"/>
          </p:cNvSpPr>
          <p:nvPr/>
        </p:nvSpPr>
        <p:spPr bwMode="auto">
          <a:xfrm>
            <a:off x="2209800" y="19812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a:t>
            </a:r>
          </a:p>
        </p:txBody>
      </p:sp>
      <p:sp>
        <p:nvSpPr>
          <p:cNvPr id="437277" name="Line 28"/>
          <p:cNvSpPr>
            <a:spLocks noChangeShapeType="1"/>
          </p:cNvSpPr>
          <p:nvPr/>
        </p:nvSpPr>
        <p:spPr bwMode="auto">
          <a:xfrm>
            <a:off x="2362200" y="182880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78" name="Line 29"/>
          <p:cNvSpPr>
            <a:spLocks noChangeShapeType="1"/>
          </p:cNvSpPr>
          <p:nvPr/>
        </p:nvSpPr>
        <p:spPr bwMode="auto">
          <a:xfrm>
            <a:off x="914400" y="1828800"/>
            <a:ext cx="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79" name="Line 30"/>
          <p:cNvSpPr>
            <a:spLocks noChangeShapeType="1"/>
          </p:cNvSpPr>
          <p:nvPr/>
        </p:nvSpPr>
        <p:spPr bwMode="auto">
          <a:xfrm>
            <a:off x="914400" y="44196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80" name="Line 31"/>
          <p:cNvSpPr>
            <a:spLocks noChangeShapeType="1"/>
          </p:cNvSpPr>
          <p:nvPr/>
        </p:nvSpPr>
        <p:spPr bwMode="auto">
          <a:xfrm>
            <a:off x="914400" y="32004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81" name="Line 32"/>
          <p:cNvSpPr>
            <a:spLocks noChangeShapeType="1"/>
          </p:cNvSpPr>
          <p:nvPr/>
        </p:nvSpPr>
        <p:spPr bwMode="auto">
          <a:xfrm flipV="1">
            <a:off x="1981200" y="1828800"/>
            <a:ext cx="0" cy="2895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82" name="Text Box 33"/>
          <p:cNvSpPr txBox="1">
            <a:spLocks noChangeArrowheads="1"/>
          </p:cNvSpPr>
          <p:nvPr/>
        </p:nvSpPr>
        <p:spPr bwMode="auto">
          <a:xfrm>
            <a:off x="1219200" y="26670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1600">
                <a:solidFill>
                  <a:srgbClr val="000000"/>
                </a:solidFill>
                <a:latin typeface="Times New Roman" pitchFamily="18" charset="0"/>
                <a:ea typeface="宋体" pitchFamily="2" charset="-122"/>
              </a:rPr>
              <a:t>Tag</a:t>
            </a:r>
          </a:p>
        </p:txBody>
      </p:sp>
      <p:sp>
        <p:nvSpPr>
          <p:cNvPr id="437283" name="Text Box 34"/>
          <p:cNvSpPr txBox="1">
            <a:spLocks noChangeArrowheads="1"/>
          </p:cNvSpPr>
          <p:nvPr/>
        </p:nvSpPr>
        <p:spPr bwMode="auto">
          <a:xfrm>
            <a:off x="3200400" y="3581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buSzTx/>
            </a:pPr>
            <a:r>
              <a:rPr lang="en-US" altLang="zh-CN" sz="2400" b="0">
                <a:solidFill>
                  <a:srgbClr val="000000"/>
                </a:solidFill>
                <a:latin typeface="Times New Roman" pitchFamily="18" charset="0"/>
                <a:ea typeface="宋体" pitchFamily="2" charset="-122"/>
              </a:rPr>
              <a:t>Data</a:t>
            </a:r>
          </a:p>
        </p:txBody>
      </p:sp>
      <p:sp>
        <p:nvSpPr>
          <p:cNvPr id="437284" name="Text Box 35"/>
          <p:cNvSpPr txBox="1">
            <a:spLocks noChangeArrowheads="1"/>
          </p:cNvSpPr>
          <p:nvPr/>
        </p:nvSpPr>
        <p:spPr bwMode="auto">
          <a:xfrm>
            <a:off x="2209800" y="26670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buSzTx/>
            </a:pPr>
            <a:r>
              <a:rPr lang="en-US" altLang="zh-CN">
                <a:solidFill>
                  <a:srgbClr val="000000"/>
                </a:solidFill>
                <a:latin typeface="Times New Roman" pitchFamily="18" charset="0"/>
                <a:ea typeface="宋体" pitchFamily="2" charset="-122"/>
              </a:rPr>
              <a:t>Delayed write buffer</a:t>
            </a:r>
          </a:p>
        </p:txBody>
      </p:sp>
      <p:sp>
        <p:nvSpPr>
          <p:cNvPr id="437285" name="Line 36"/>
          <p:cNvSpPr>
            <a:spLocks noChangeShapeType="1"/>
          </p:cNvSpPr>
          <p:nvPr/>
        </p:nvSpPr>
        <p:spPr bwMode="auto">
          <a:xfrm>
            <a:off x="3962400" y="3276600"/>
            <a:ext cx="2209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86" name="Line 37"/>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7287" name="Line 38"/>
          <p:cNvSpPr>
            <a:spLocks noChangeShapeType="1"/>
          </p:cNvSpPr>
          <p:nvPr/>
        </p:nvSpPr>
        <p:spPr bwMode="auto">
          <a:xfrm>
            <a:off x="1447800" y="411480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88" name="Line 39"/>
          <p:cNvSpPr>
            <a:spLocks noChangeShapeType="1"/>
          </p:cNvSpPr>
          <p:nvPr/>
        </p:nvSpPr>
        <p:spPr bwMode="auto">
          <a:xfrm flipV="1">
            <a:off x="2362200" y="23622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89" name="Rectangle 40"/>
          <p:cNvSpPr>
            <a:spLocks noChangeArrowheads="1"/>
          </p:cNvSpPr>
          <p:nvPr/>
        </p:nvSpPr>
        <p:spPr bwMode="auto">
          <a:xfrm>
            <a:off x="3200400" y="4267200"/>
            <a:ext cx="1143000" cy="304800"/>
          </a:xfrm>
          <a:prstGeom prst="rect">
            <a:avLst/>
          </a:prstGeom>
          <a:solidFill>
            <a:schemeClr val="accent1"/>
          </a:solidFill>
          <a:ln w="9525">
            <a:solidFill>
              <a:schemeClr val="tx1"/>
            </a:solidFill>
            <a:miter lim="800000"/>
            <a:headEnd/>
            <a:tailEnd/>
          </a:ln>
        </p:spPr>
        <p:txBody>
          <a:bodyPr wrap="none" anchor="ctr"/>
          <a:lstStyle/>
          <a:p>
            <a:pPr algn="l">
              <a:spcBef>
                <a:spcPct val="0"/>
              </a:spcBef>
              <a:buSzTx/>
            </a:pPr>
            <a:endParaRPr lang="zh-CN" altLang="en-US" b="0">
              <a:solidFill>
                <a:srgbClr val="000000"/>
              </a:solidFill>
              <a:latin typeface="Arial" pitchFamily="34" charset="0"/>
              <a:ea typeface="宋体" pitchFamily="2" charset="-122"/>
            </a:endParaRPr>
          </a:p>
        </p:txBody>
      </p:sp>
      <p:sp>
        <p:nvSpPr>
          <p:cNvPr id="437290" name="Line 41"/>
          <p:cNvSpPr>
            <a:spLocks noChangeShapeType="1"/>
          </p:cNvSpPr>
          <p:nvPr/>
        </p:nvSpPr>
        <p:spPr bwMode="auto">
          <a:xfrm>
            <a:off x="3962400" y="31242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91" name="Text Box 42"/>
          <p:cNvSpPr txBox="1">
            <a:spLocks noChangeArrowheads="1"/>
          </p:cNvSpPr>
          <p:nvPr/>
        </p:nvSpPr>
        <p:spPr bwMode="auto">
          <a:xfrm>
            <a:off x="2438400" y="3962400"/>
            <a:ext cx="457200" cy="92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0"/>
              </a:spcBef>
              <a:buSzTx/>
            </a:pPr>
            <a:r>
              <a:rPr lang="en-US" altLang="zh-CN">
                <a:solidFill>
                  <a:srgbClr val="000000"/>
                </a:solidFill>
                <a:latin typeface="Times New Roman" pitchFamily="18" charset="0"/>
                <a:ea typeface="宋体" pitchFamily="2" charset="-122"/>
              </a:rPr>
              <a:t>M</a:t>
            </a:r>
          </a:p>
          <a:p>
            <a:pPr eaLnBrk="1" hangingPunct="1">
              <a:spcBef>
                <a:spcPct val="0"/>
              </a:spcBef>
              <a:buSzTx/>
            </a:pPr>
            <a:r>
              <a:rPr lang="en-US" altLang="zh-CN">
                <a:solidFill>
                  <a:srgbClr val="000000"/>
                </a:solidFill>
                <a:latin typeface="Times New Roman" pitchFamily="18" charset="0"/>
                <a:ea typeface="宋体" pitchFamily="2" charset="-122"/>
              </a:rPr>
              <a:t>u</a:t>
            </a:r>
          </a:p>
          <a:p>
            <a:pPr eaLnBrk="1" hangingPunct="1">
              <a:spcBef>
                <a:spcPct val="0"/>
              </a:spcBef>
              <a:buSzTx/>
            </a:pPr>
            <a:r>
              <a:rPr lang="en-US" altLang="zh-CN">
                <a:solidFill>
                  <a:srgbClr val="000000"/>
                </a:solidFill>
                <a:latin typeface="Times New Roman" pitchFamily="18" charset="0"/>
                <a:ea typeface="宋体" pitchFamily="2" charset="-122"/>
              </a:rPr>
              <a:t>x</a:t>
            </a:r>
          </a:p>
        </p:txBody>
      </p:sp>
      <p:sp>
        <p:nvSpPr>
          <p:cNvPr id="437292" name="Line 43"/>
          <p:cNvSpPr>
            <a:spLocks noChangeShapeType="1"/>
          </p:cNvSpPr>
          <p:nvPr/>
        </p:nvSpPr>
        <p:spPr bwMode="auto">
          <a:xfrm>
            <a:off x="2895600" y="44196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93" name="Line 44"/>
          <p:cNvSpPr>
            <a:spLocks noChangeShapeType="1"/>
          </p:cNvSpPr>
          <p:nvPr/>
        </p:nvSpPr>
        <p:spPr bwMode="auto">
          <a:xfrm>
            <a:off x="2209800" y="31242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294" name="Line 45"/>
          <p:cNvSpPr>
            <a:spLocks noChangeShapeType="1"/>
          </p:cNvSpPr>
          <p:nvPr/>
        </p:nvSpPr>
        <p:spPr bwMode="auto">
          <a:xfrm>
            <a:off x="1981200" y="47244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95" name="Line 46"/>
          <p:cNvSpPr>
            <a:spLocks noChangeShapeType="1"/>
          </p:cNvSpPr>
          <p:nvPr/>
        </p:nvSpPr>
        <p:spPr bwMode="auto">
          <a:xfrm>
            <a:off x="2209800" y="4267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7296" name="Text Box 47"/>
          <p:cNvSpPr txBox="1">
            <a:spLocks noChangeArrowheads="1"/>
          </p:cNvSpPr>
          <p:nvPr/>
        </p:nvSpPr>
        <p:spPr bwMode="auto">
          <a:xfrm>
            <a:off x="4724400" y="2057400"/>
            <a:ext cx="623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0"/>
              </a:spcBef>
              <a:buSzTx/>
            </a:pPr>
            <a:r>
              <a:rPr lang="en-US" altLang="zh-CN" sz="2400" b="0">
                <a:solidFill>
                  <a:srgbClr val="000000"/>
                </a:solidFill>
                <a:latin typeface="Times New Roman" pitchFamily="18" charset="0"/>
                <a:ea typeface="宋体" pitchFamily="2" charset="-122"/>
              </a:rPr>
              <a:t>W1</a:t>
            </a:r>
          </a:p>
        </p:txBody>
      </p:sp>
      <p:sp>
        <p:nvSpPr>
          <p:cNvPr id="437297" name="Text Box 48"/>
          <p:cNvSpPr txBox="1">
            <a:spLocks noChangeArrowheads="1"/>
          </p:cNvSpPr>
          <p:nvPr/>
        </p:nvSpPr>
        <p:spPr bwMode="auto">
          <a:xfrm>
            <a:off x="762000" y="4648200"/>
            <a:ext cx="106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0"/>
              </a:spcBef>
              <a:buSzTx/>
            </a:pPr>
            <a:r>
              <a:rPr lang="en-US" altLang="zh-CN" sz="2400" b="0">
                <a:solidFill>
                  <a:srgbClr val="000000"/>
                </a:solidFill>
                <a:latin typeface="Times New Roman" pitchFamily="18" charset="0"/>
                <a:ea typeface="宋体" pitchFamily="2" charset="-122"/>
              </a:rPr>
              <a:t>R1/W1</a:t>
            </a:r>
          </a:p>
        </p:txBody>
      </p:sp>
      <p:sp>
        <p:nvSpPr>
          <p:cNvPr id="437298" name="Text Box 49"/>
          <p:cNvSpPr txBox="1">
            <a:spLocks noChangeArrowheads="1"/>
          </p:cNvSpPr>
          <p:nvPr/>
        </p:nvSpPr>
        <p:spPr bwMode="auto">
          <a:xfrm>
            <a:off x="2286000" y="33528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0"/>
              </a:spcBef>
              <a:buSzTx/>
            </a:pPr>
            <a:r>
              <a:rPr lang="en-US" altLang="zh-CN" sz="2400" b="0">
                <a:solidFill>
                  <a:srgbClr val="000000"/>
                </a:solidFill>
                <a:latin typeface="Times New Roman" pitchFamily="18" charset="0"/>
                <a:ea typeface="宋体" pitchFamily="2" charset="-122"/>
              </a:rPr>
              <a:t>W2</a:t>
            </a:r>
          </a:p>
        </p:txBody>
      </p:sp>
      <p:sp>
        <p:nvSpPr>
          <p:cNvPr id="437299" name="Text Box 50"/>
          <p:cNvSpPr txBox="1">
            <a:spLocks noChangeArrowheads="1"/>
          </p:cNvSpPr>
          <p:nvPr/>
        </p:nvSpPr>
        <p:spPr bwMode="auto">
          <a:xfrm>
            <a:off x="7299325" y="2936875"/>
            <a:ext cx="623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0"/>
              </a:spcBef>
              <a:buSzTx/>
            </a:pPr>
            <a:r>
              <a:rPr lang="en-US" altLang="zh-CN" sz="2400" b="0">
                <a:solidFill>
                  <a:srgbClr val="000000"/>
                </a:solidFill>
                <a:latin typeface="Times New Roman" pitchFamily="18" charset="0"/>
                <a:ea typeface="宋体" pitchFamily="2" charset="-122"/>
              </a:rPr>
              <a:t>W1</a:t>
            </a:r>
          </a:p>
        </p:txBody>
      </p:sp>
      <p:sp>
        <p:nvSpPr>
          <p:cNvPr id="437300" name="Text Box 51"/>
          <p:cNvSpPr txBox="1">
            <a:spLocks noChangeArrowheads="1"/>
          </p:cNvSpPr>
          <p:nvPr/>
        </p:nvSpPr>
        <p:spPr bwMode="auto">
          <a:xfrm>
            <a:off x="1828800" y="4724400"/>
            <a:ext cx="60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0"/>
              </a:spcBef>
              <a:buSzTx/>
            </a:pPr>
            <a:r>
              <a:rPr lang="en-US" altLang="zh-CN" sz="2400" b="0">
                <a:solidFill>
                  <a:srgbClr val="000000"/>
                </a:solidFill>
                <a:latin typeface="Times New Roman" pitchFamily="18" charset="0"/>
                <a:ea typeface="宋体" pitchFamily="2" charset="-122"/>
              </a:rPr>
              <a:t>R1</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CFD6AC24-E439-4B13-97DB-CD3C1CEE7FC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5AE128AB-3F7B-49A6-81DF-B314DE602F2F}" type="slidenum">
              <a:rPr lang="en-US" altLang="zh-CN" smtClean="0"/>
              <a:pPr>
                <a:defRPr/>
              </a:pPr>
              <a:t>252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8275" name="Rectangle 2"/>
          <p:cNvSpPr>
            <a:spLocks noGrp="1" noChangeArrowheads="1"/>
          </p:cNvSpPr>
          <p:nvPr>
            <p:ph type="title"/>
          </p:nvPr>
        </p:nvSpPr>
        <p:spPr>
          <a:xfrm>
            <a:off x="457200" y="0"/>
            <a:ext cx="8001000" cy="1143000"/>
          </a:xfrm>
        </p:spPr>
        <p:txBody>
          <a:bodyPr/>
          <a:lstStyle/>
          <a:p>
            <a:pPr eaLnBrk="1" hangingPunct="1"/>
            <a:r>
              <a:rPr lang="en-US" altLang="zh-CN" smtClean="0"/>
              <a:t>Reducing Miss Penalty</a:t>
            </a:r>
          </a:p>
        </p:txBody>
      </p:sp>
      <p:sp>
        <p:nvSpPr>
          <p:cNvPr id="438276" name="Rectangle 3"/>
          <p:cNvSpPr>
            <a:spLocks noGrp="1" noChangeArrowheads="1"/>
          </p:cNvSpPr>
          <p:nvPr>
            <p:ph type="body" idx="1"/>
          </p:nvPr>
        </p:nvSpPr>
        <p:spPr>
          <a:xfrm>
            <a:off x="685800" y="1219200"/>
            <a:ext cx="7772400" cy="4876800"/>
          </a:xfrm>
        </p:spPr>
        <p:txBody>
          <a:bodyPr/>
          <a:lstStyle/>
          <a:p>
            <a:pPr eaLnBrk="1" hangingPunct="1"/>
            <a:r>
              <a:rPr lang="en-US" altLang="zh-CN" smtClean="0"/>
              <a:t>Multi-level Caches</a:t>
            </a:r>
          </a:p>
          <a:p>
            <a:pPr eaLnBrk="1" hangingPunct="1"/>
            <a:r>
              <a:rPr lang="en-US" altLang="zh-CN" smtClean="0"/>
              <a:t>Critical Word First and Early Restart</a:t>
            </a:r>
          </a:p>
          <a:p>
            <a:pPr eaLnBrk="1" hangingPunct="1"/>
            <a:r>
              <a:rPr lang="en-US" altLang="zh-CN" smtClean="0"/>
              <a:t>Priority to Read Misses over Writes</a:t>
            </a:r>
          </a:p>
          <a:p>
            <a:pPr eaLnBrk="1" hangingPunct="1"/>
            <a:r>
              <a:rPr lang="en-US" altLang="zh-CN" smtClean="0"/>
              <a:t>Merging Write Buffers</a:t>
            </a:r>
          </a:p>
          <a:p>
            <a:pPr eaLnBrk="1" hangingPunct="1"/>
            <a:r>
              <a:rPr lang="en-US" altLang="zh-CN" smtClean="0"/>
              <a:t>Victim Caches</a:t>
            </a:r>
          </a:p>
          <a:p>
            <a:pPr eaLnBrk="1" hangingPunct="1"/>
            <a:r>
              <a:rPr lang="en-US" altLang="zh-CN" smtClean="0"/>
              <a:t>Sub-block placement</a:t>
            </a:r>
          </a:p>
        </p:txBody>
      </p:sp>
      <p:sp>
        <p:nvSpPr>
          <p:cNvPr id="438277"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D0A41121-84FD-4B7A-92A0-1A6FE90B85B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253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9299" name="Rectangle 2"/>
          <p:cNvSpPr>
            <a:spLocks noGrp="1" noChangeArrowheads="1"/>
          </p:cNvSpPr>
          <p:nvPr>
            <p:ph type="title"/>
          </p:nvPr>
        </p:nvSpPr>
        <p:spPr>
          <a:xfrm>
            <a:off x="609600" y="0"/>
            <a:ext cx="7772400" cy="1143000"/>
          </a:xfrm>
        </p:spPr>
        <p:txBody>
          <a:bodyPr/>
          <a:lstStyle/>
          <a:p>
            <a:pPr eaLnBrk="1" hangingPunct="1"/>
            <a:r>
              <a:rPr lang="en-US" altLang="zh-CN" sz="4000" smtClean="0"/>
              <a:t>Reducing Miss Rates:</a:t>
            </a:r>
            <a:br>
              <a:rPr lang="en-US" altLang="zh-CN" sz="4000" smtClean="0"/>
            </a:br>
            <a:r>
              <a:rPr lang="en-US" altLang="zh-CN" sz="4000" smtClean="0"/>
              <a:t>Types of Cache Misses</a:t>
            </a:r>
          </a:p>
        </p:txBody>
      </p:sp>
      <p:sp>
        <p:nvSpPr>
          <p:cNvPr id="439300" name="Rectangle 3"/>
          <p:cNvSpPr>
            <a:spLocks noGrp="1" noChangeArrowheads="1"/>
          </p:cNvSpPr>
          <p:nvPr>
            <p:ph type="body" idx="1"/>
          </p:nvPr>
        </p:nvSpPr>
        <p:spPr>
          <a:xfrm>
            <a:off x="685800" y="1143000"/>
            <a:ext cx="7924800" cy="4953000"/>
          </a:xfrm>
        </p:spPr>
        <p:txBody>
          <a:bodyPr/>
          <a:lstStyle/>
          <a:p>
            <a:pPr eaLnBrk="1" hangingPunct="1">
              <a:lnSpc>
                <a:spcPct val="90000"/>
              </a:lnSpc>
            </a:pPr>
            <a:r>
              <a:rPr lang="en-US" altLang="zh-CN" smtClean="0"/>
              <a:t>Compulsory</a:t>
            </a:r>
          </a:p>
          <a:p>
            <a:pPr lvl="1" eaLnBrk="1" hangingPunct="1">
              <a:lnSpc>
                <a:spcPct val="90000"/>
              </a:lnSpc>
            </a:pPr>
            <a:r>
              <a:rPr lang="en-US" altLang="zh-CN" smtClean="0"/>
              <a:t>First reference or cold start misses</a:t>
            </a:r>
          </a:p>
          <a:p>
            <a:pPr eaLnBrk="1" hangingPunct="1">
              <a:lnSpc>
                <a:spcPct val="90000"/>
              </a:lnSpc>
            </a:pPr>
            <a:r>
              <a:rPr lang="en-US" altLang="zh-CN" smtClean="0"/>
              <a:t>Capacity</a:t>
            </a:r>
          </a:p>
          <a:p>
            <a:pPr lvl="1" eaLnBrk="1" hangingPunct="1">
              <a:lnSpc>
                <a:spcPct val="90000"/>
              </a:lnSpc>
            </a:pPr>
            <a:r>
              <a:rPr lang="en-US" altLang="zh-CN" smtClean="0"/>
              <a:t>Working set is too big for the cache</a:t>
            </a:r>
          </a:p>
          <a:p>
            <a:pPr lvl="1" eaLnBrk="1" hangingPunct="1">
              <a:lnSpc>
                <a:spcPct val="90000"/>
              </a:lnSpc>
            </a:pPr>
            <a:r>
              <a:rPr lang="en-US" altLang="zh-CN" smtClean="0"/>
              <a:t>Fully associative caches</a:t>
            </a:r>
          </a:p>
          <a:p>
            <a:pPr eaLnBrk="1" hangingPunct="1">
              <a:lnSpc>
                <a:spcPct val="90000"/>
              </a:lnSpc>
            </a:pPr>
            <a:r>
              <a:rPr lang="en-US" altLang="zh-CN" smtClean="0"/>
              <a:t>Conflict (collision)</a:t>
            </a:r>
          </a:p>
          <a:p>
            <a:pPr lvl="1" eaLnBrk="1" hangingPunct="1">
              <a:lnSpc>
                <a:spcPct val="90000"/>
              </a:lnSpc>
            </a:pPr>
            <a:r>
              <a:rPr lang="en-US" altLang="zh-CN" smtClean="0"/>
              <a:t>Many blocks map to the same block frame (line)</a:t>
            </a:r>
          </a:p>
          <a:p>
            <a:pPr lvl="1" eaLnBrk="1" hangingPunct="1">
              <a:lnSpc>
                <a:spcPct val="90000"/>
              </a:lnSpc>
            </a:pPr>
            <a:r>
              <a:rPr lang="en-US" altLang="zh-CN" smtClean="0"/>
              <a:t>Affects</a:t>
            </a:r>
          </a:p>
          <a:p>
            <a:pPr lvl="2" eaLnBrk="1" hangingPunct="1">
              <a:lnSpc>
                <a:spcPct val="90000"/>
              </a:lnSpc>
            </a:pPr>
            <a:r>
              <a:rPr lang="en-US" altLang="zh-CN" smtClean="0"/>
              <a:t>Set associative caches</a:t>
            </a:r>
          </a:p>
          <a:p>
            <a:pPr lvl="2" eaLnBrk="1" hangingPunct="1">
              <a:lnSpc>
                <a:spcPct val="90000"/>
              </a:lnSpc>
            </a:pPr>
            <a:r>
              <a:rPr lang="en-US" altLang="zh-CN" smtClean="0"/>
              <a:t>Direct mapped caches</a:t>
            </a:r>
          </a:p>
        </p:txBody>
      </p:sp>
      <p:sp>
        <p:nvSpPr>
          <p:cNvPr id="439301"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614BF6D0-A343-4499-BBC5-703ED0CEDD8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254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23" name="Rectangle 2"/>
          <p:cNvSpPr>
            <a:spLocks noGrp="1" noChangeArrowheads="1"/>
          </p:cNvSpPr>
          <p:nvPr>
            <p:ph type="title"/>
          </p:nvPr>
        </p:nvSpPr>
        <p:spPr>
          <a:xfrm>
            <a:off x="762000" y="0"/>
            <a:ext cx="7772400" cy="1143000"/>
          </a:xfrm>
        </p:spPr>
        <p:txBody>
          <a:bodyPr/>
          <a:lstStyle/>
          <a:p>
            <a:pPr eaLnBrk="1" hangingPunct="1"/>
            <a:r>
              <a:rPr lang="en-US" altLang="zh-CN" smtClean="0"/>
              <a:t>Reducing the Miss Rates</a:t>
            </a:r>
          </a:p>
        </p:txBody>
      </p:sp>
      <p:sp>
        <p:nvSpPr>
          <p:cNvPr id="440324" name="Rectangle 3"/>
          <p:cNvSpPr>
            <a:spLocks noGrp="1" noChangeArrowheads="1"/>
          </p:cNvSpPr>
          <p:nvPr>
            <p:ph type="body" idx="1"/>
          </p:nvPr>
        </p:nvSpPr>
        <p:spPr>
          <a:xfrm>
            <a:off x="685800" y="1295400"/>
            <a:ext cx="7772400" cy="4800600"/>
          </a:xfrm>
          <a:noFill/>
        </p:spPr>
        <p:txBody>
          <a:bodyPr/>
          <a:lstStyle/>
          <a:p>
            <a:pPr marL="609600" indent="-609600" eaLnBrk="1" hangingPunct="1">
              <a:buFontTx/>
              <a:buAutoNum type="arabicPeriod"/>
            </a:pPr>
            <a:r>
              <a:rPr lang="en-US" altLang="zh-CN" smtClean="0"/>
              <a:t>Larger block size</a:t>
            </a:r>
          </a:p>
          <a:p>
            <a:pPr marL="609600" indent="-609600" eaLnBrk="1" hangingPunct="1">
              <a:buFontTx/>
              <a:buAutoNum type="arabicPeriod"/>
            </a:pPr>
            <a:r>
              <a:rPr lang="en-US" altLang="zh-CN" smtClean="0"/>
              <a:t>Larger Caches</a:t>
            </a:r>
          </a:p>
          <a:p>
            <a:pPr marL="609600" indent="-609600" eaLnBrk="1" hangingPunct="1">
              <a:buFontTx/>
              <a:buAutoNum type="arabicPeriod"/>
            </a:pPr>
            <a:r>
              <a:rPr lang="en-US" altLang="zh-CN" smtClean="0"/>
              <a:t>Higher associativity</a:t>
            </a:r>
          </a:p>
          <a:p>
            <a:pPr marL="609600" indent="-609600" eaLnBrk="1" hangingPunct="1">
              <a:buFontTx/>
              <a:buAutoNum type="arabicPeriod"/>
            </a:pPr>
            <a:r>
              <a:rPr lang="en-US" altLang="zh-CN" smtClean="0"/>
              <a:t>Pseudo-associative caches</a:t>
            </a:r>
          </a:p>
          <a:p>
            <a:pPr marL="609600" indent="-609600" eaLnBrk="1" hangingPunct="1">
              <a:buFontTx/>
              <a:buAutoNum type="arabicPeriod"/>
            </a:pPr>
            <a:r>
              <a:rPr lang="en-US" altLang="zh-CN" smtClean="0"/>
              <a:t>Compiler optimizations</a:t>
            </a:r>
          </a:p>
        </p:txBody>
      </p:sp>
      <p:sp>
        <p:nvSpPr>
          <p:cNvPr id="440325"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9158C245-399C-4A12-837B-8F8E6BD353F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255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1347" name="Rectangle 2"/>
          <p:cNvSpPr>
            <a:spLocks noGrp="1" noChangeArrowheads="1"/>
          </p:cNvSpPr>
          <p:nvPr>
            <p:ph type="title"/>
          </p:nvPr>
        </p:nvSpPr>
        <p:spPr>
          <a:xfrm>
            <a:off x="762000" y="0"/>
            <a:ext cx="7772400" cy="1143000"/>
          </a:xfrm>
        </p:spPr>
        <p:txBody>
          <a:bodyPr/>
          <a:lstStyle/>
          <a:p>
            <a:pPr eaLnBrk="1" hangingPunct="1"/>
            <a:r>
              <a:rPr lang="en-US" altLang="zh-CN" sz="4000" smtClean="0"/>
              <a:t>Reducing Cache Miss Penalty or Miss Rate via Parallelism</a:t>
            </a:r>
          </a:p>
        </p:txBody>
      </p:sp>
      <p:sp>
        <p:nvSpPr>
          <p:cNvPr id="441348" name="Rectangle 3"/>
          <p:cNvSpPr>
            <a:spLocks noGrp="1" noChangeArrowheads="1"/>
          </p:cNvSpPr>
          <p:nvPr>
            <p:ph type="body" idx="1"/>
          </p:nvPr>
        </p:nvSpPr>
        <p:spPr>
          <a:xfrm>
            <a:off x="685800" y="1295400"/>
            <a:ext cx="7772400" cy="4800600"/>
          </a:xfrm>
          <a:noFill/>
        </p:spPr>
        <p:txBody>
          <a:bodyPr/>
          <a:lstStyle/>
          <a:p>
            <a:pPr marL="609600" indent="-609600" eaLnBrk="1" hangingPunct="1">
              <a:buFontTx/>
              <a:buAutoNum type="arabicPeriod"/>
            </a:pPr>
            <a:r>
              <a:rPr lang="en-US" altLang="zh-CN" smtClean="0"/>
              <a:t>Nonblocking Caches</a:t>
            </a:r>
          </a:p>
          <a:p>
            <a:pPr marL="609600" indent="-609600" eaLnBrk="1" hangingPunct="1">
              <a:buFontTx/>
              <a:buAutoNum type="arabicPeriod"/>
            </a:pPr>
            <a:r>
              <a:rPr lang="en-US" altLang="zh-CN" smtClean="0"/>
              <a:t>Hardware Prefetching</a:t>
            </a:r>
          </a:p>
          <a:p>
            <a:pPr marL="609600" indent="-609600" eaLnBrk="1" hangingPunct="1">
              <a:buFontTx/>
              <a:buAutoNum type="arabicPeriod"/>
            </a:pPr>
            <a:r>
              <a:rPr lang="en-US" altLang="zh-CN" smtClean="0"/>
              <a:t>Compiler controlled Prefetching</a:t>
            </a:r>
          </a:p>
          <a:p>
            <a:pPr marL="609600" indent="-609600" eaLnBrk="1" hangingPunct="1">
              <a:buFontTx/>
              <a:buNone/>
            </a:pPr>
            <a:endParaRPr lang="en-US" altLang="zh-CN" smtClean="0"/>
          </a:p>
        </p:txBody>
      </p:sp>
      <p:sp>
        <p:nvSpPr>
          <p:cNvPr id="441349"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0A800CB5-65FC-495C-BDB1-02AD7D0A3DD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256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1" name="Rectangle 2"/>
          <p:cNvSpPr>
            <a:spLocks noGrp="1" noChangeArrowheads="1"/>
          </p:cNvSpPr>
          <p:nvPr>
            <p:ph type="title"/>
          </p:nvPr>
        </p:nvSpPr>
        <p:spPr>
          <a:xfrm>
            <a:off x="251520" y="34913"/>
            <a:ext cx="8229600" cy="1143000"/>
          </a:xfrm>
        </p:spPr>
        <p:txBody>
          <a:bodyPr/>
          <a:lstStyle/>
          <a:p>
            <a:pPr eaLnBrk="1" hangingPunct="1"/>
            <a:r>
              <a:rPr lang="en-US" altLang="zh-CN" dirty="0" smtClean="0"/>
              <a:t>Comparison </a:t>
            </a:r>
          </a:p>
        </p:txBody>
      </p:sp>
      <p:sp>
        <p:nvSpPr>
          <p:cNvPr id="442372" name="Line 4"/>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42373"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9970" y="1223975"/>
            <a:ext cx="7632700" cy="5141913"/>
          </a:xfrm>
          <a:noFill/>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F0FD25CD-007A-4A98-A9A9-96A367AC633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360F6F47-6D02-4A1A-9677-29F5B44EA2D6}" type="slidenum">
              <a:rPr lang="en-US" altLang="zh-CN" smtClean="0"/>
              <a:pPr>
                <a:defRPr/>
              </a:pPr>
              <a:t>257</a:t>
            </a:fld>
            <a:endParaRPr lang="en-US" altLang="zh-CN" dirty="0"/>
          </a:p>
        </p:txBody>
      </p:sp>
      <p:sp>
        <p:nvSpPr>
          <p:cNvPr id="8" name="动作按钮: 后退或前一项 7">
            <a:hlinkClick r:id="rId3" action="ppaction://hlinksldjump" highlightClick="1"/>
          </p:cNvPr>
          <p:cNvSpPr/>
          <p:nvPr/>
        </p:nvSpPr>
        <p:spPr bwMode="auto">
          <a:xfrm>
            <a:off x="8182670" y="5977014"/>
            <a:ext cx="818456" cy="412279"/>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6" name="Rectangle 2"/>
          <p:cNvSpPr>
            <a:spLocks noGrp="1" noChangeArrowheads="1"/>
          </p:cNvSpPr>
          <p:nvPr>
            <p:ph type="title"/>
          </p:nvPr>
        </p:nvSpPr>
        <p:spPr/>
        <p:txBody>
          <a:bodyPr/>
          <a:lstStyle/>
          <a:p>
            <a:pPr eaLnBrk="1" hangingPunct="1">
              <a:lnSpc>
                <a:spcPct val="105000"/>
              </a:lnSpc>
              <a:spcBef>
                <a:spcPct val="5000"/>
              </a:spcBef>
            </a:pPr>
            <a:r>
              <a:rPr lang="en-US" altLang="zh-CN" sz="3200" smtClean="0">
                <a:latin typeface="楷体_GB2312" pitchFamily="49" charset="-122"/>
              </a:rPr>
              <a:t>3.4 </a:t>
            </a:r>
            <a:r>
              <a:rPr lang="zh-CN" altLang="en-US" sz="3200" smtClean="0">
                <a:latin typeface="楷体_GB2312" pitchFamily="49" charset="-122"/>
              </a:rPr>
              <a:t>三级存储系统</a:t>
            </a:r>
          </a:p>
        </p:txBody>
      </p:sp>
      <p:sp>
        <p:nvSpPr>
          <p:cNvPr id="443397" name="Rectangle 3"/>
          <p:cNvSpPr>
            <a:spLocks noGrp="1" noChangeArrowheads="1"/>
          </p:cNvSpPr>
          <p:nvPr>
            <p:ph type="body" idx="1"/>
          </p:nvPr>
        </p:nvSpPr>
        <p:spPr>
          <a:xfrm>
            <a:off x="457200" y="1312863"/>
            <a:ext cx="8229600" cy="1663700"/>
          </a:xfrm>
        </p:spPr>
        <p:txBody>
          <a:bodyPr/>
          <a:lstStyle/>
          <a:p>
            <a:pPr eaLnBrk="1" hangingPunct="1">
              <a:lnSpc>
                <a:spcPct val="140000"/>
              </a:lnSpc>
              <a:spcBef>
                <a:spcPct val="0"/>
              </a:spcBef>
            </a:pPr>
            <a:r>
              <a:rPr lang="zh-CN" altLang="en-US" smtClean="0">
                <a:solidFill>
                  <a:srgbClr val="0D01FF"/>
                </a:solidFill>
                <a:latin typeface="楷体_GB2312" pitchFamily="49" charset="-122"/>
              </a:rPr>
              <a:t>虚拟存储系统</a:t>
            </a:r>
            <a:r>
              <a:rPr lang="zh-CN" altLang="en-US" smtClean="0">
                <a:latin typeface="楷体_GB2312" pitchFamily="49" charset="-122"/>
              </a:rPr>
              <a:t>和</a:t>
            </a:r>
            <a:r>
              <a:rPr lang="en-US" altLang="zh-CN" smtClean="0">
                <a:solidFill>
                  <a:srgbClr val="0D01FF"/>
                </a:solidFill>
                <a:latin typeface="楷体_GB2312" pitchFamily="49" charset="-122"/>
              </a:rPr>
              <a:t>Cache</a:t>
            </a:r>
            <a:r>
              <a:rPr lang="zh-CN" altLang="en-US" smtClean="0">
                <a:solidFill>
                  <a:srgbClr val="0D01FF"/>
                </a:solidFill>
                <a:latin typeface="楷体_GB2312" pitchFamily="49" charset="-122"/>
              </a:rPr>
              <a:t>存储系统可同时存在</a:t>
            </a:r>
          </a:p>
          <a:p>
            <a:pPr eaLnBrk="1" hangingPunct="1">
              <a:lnSpc>
                <a:spcPct val="140000"/>
              </a:lnSpc>
              <a:spcBef>
                <a:spcPct val="0"/>
              </a:spcBef>
            </a:pPr>
            <a:r>
              <a:rPr lang="zh-CN" altLang="en-US" smtClean="0">
                <a:latin typeface="楷体_GB2312" pitchFamily="49" charset="-122"/>
              </a:rPr>
              <a:t>存储系统可以有多种构成方法</a:t>
            </a:r>
          </a:p>
          <a:p>
            <a:pPr eaLnBrk="1" hangingPunct="1">
              <a:lnSpc>
                <a:spcPct val="140000"/>
              </a:lnSpc>
              <a:spcBef>
                <a:spcPct val="0"/>
              </a:spcBef>
            </a:pPr>
            <a:r>
              <a:rPr lang="zh-CN" altLang="en-US" smtClean="0">
                <a:latin typeface="楷体_GB2312" pitchFamily="49" charset="-122"/>
              </a:rPr>
              <a:t>不同的构成只是实现技术不同</a:t>
            </a:r>
          </a:p>
        </p:txBody>
      </p:sp>
      <p:graphicFrame>
        <p:nvGraphicFramePr>
          <p:cNvPr id="443398" name="Object 4"/>
          <p:cNvGraphicFramePr>
            <a:graphicFrameLocks noChangeAspect="1"/>
          </p:cNvGraphicFramePr>
          <p:nvPr/>
        </p:nvGraphicFramePr>
        <p:xfrm>
          <a:off x="539750" y="3209925"/>
          <a:ext cx="3575050" cy="2495550"/>
        </p:xfrm>
        <a:graphic>
          <a:graphicData uri="http://schemas.openxmlformats.org/presentationml/2006/ole">
            <mc:AlternateContent xmlns:mc="http://schemas.openxmlformats.org/markup-compatibility/2006">
              <mc:Choice xmlns:v="urn:schemas-microsoft-com:vml" Requires="v">
                <p:oleObj spid="_x0000_s443575" name="文档" r:id="rId3" imgW="3952744" imgH="2762230" progId="Word.Document.8">
                  <p:embed/>
                </p:oleObj>
              </mc:Choice>
              <mc:Fallback>
                <p:oleObj name="文档" r:id="rId3" imgW="3952744" imgH="276223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209925"/>
                        <a:ext cx="3575050" cy="2495550"/>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3399" name="Object 5"/>
          <p:cNvGraphicFramePr>
            <a:graphicFrameLocks noChangeAspect="1"/>
          </p:cNvGraphicFramePr>
          <p:nvPr/>
        </p:nvGraphicFramePr>
        <p:xfrm>
          <a:off x="4352925" y="3209925"/>
          <a:ext cx="3703638" cy="2578100"/>
        </p:xfrm>
        <a:graphic>
          <a:graphicData uri="http://schemas.openxmlformats.org/presentationml/2006/ole">
            <mc:AlternateContent xmlns:mc="http://schemas.openxmlformats.org/markup-compatibility/2006">
              <mc:Choice xmlns:v="urn:schemas-microsoft-com:vml" Requires="v">
                <p:oleObj spid="_x0000_s443576" name="文档" r:id="rId5" imgW="3971910" imgH="2762230" progId="Word.Document.8">
                  <p:embed/>
                </p:oleObj>
              </mc:Choice>
              <mc:Fallback>
                <p:oleObj name="文档" r:id="rId5" imgW="3971910" imgH="2762230"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2925" y="3209925"/>
                        <a:ext cx="3703638" cy="25781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CCC928E-4EA8-4F5A-A428-B4B63E5383A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258</a:t>
            </a:fld>
            <a:endParaRPr lang="en-US" altLang="zh-CN" dirty="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pic>
        <p:nvPicPr>
          <p:cNvPr id="6" name="图片 5"/>
          <p:cNvPicPr>
            <a:picLocks noChangeAspect="1"/>
          </p:cNvPicPr>
          <p:nvPr/>
        </p:nvPicPr>
        <p:blipFill>
          <a:blip r:embed="rId2"/>
          <a:stretch>
            <a:fillRect/>
          </a:stretch>
        </p:blipFill>
        <p:spPr>
          <a:xfrm>
            <a:off x="1228725" y="1414462"/>
            <a:ext cx="6686550" cy="4029075"/>
          </a:xfrm>
          <a:prstGeom prst="rect">
            <a:avLst/>
          </a:prstGeom>
        </p:spPr>
      </p:pic>
      <p:sp>
        <p:nvSpPr>
          <p:cNvPr id="7" name="日期占位符 6"/>
          <p:cNvSpPr>
            <a:spLocks noGrp="1"/>
          </p:cNvSpPr>
          <p:nvPr>
            <p:ph type="dt" sz="half" idx="10"/>
          </p:nvPr>
        </p:nvSpPr>
        <p:spPr/>
        <p:txBody>
          <a:bodyPr/>
          <a:lstStyle/>
          <a:p>
            <a:pPr>
              <a:defRPr/>
            </a:pPr>
            <a:fld id="{EF9D64DC-EAE1-4886-A279-BDC0DEF513F6}" type="datetime2">
              <a:rPr lang="zh-CN" altLang="en-US" smtClean="0"/>
              <a:t>2021年10月14日</a:t>
            </a:fld>
            <a:endParaRPr lang="en-US" altLang="zh-CN"/>
          </a:p>
        </p:txBody>
      </p:sp>
      <p:sp>
        <p:nvSpPr>
          <p:cNvPr id="10" name="灯片编号占位符 9"/>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259</a:t>
            </a:fld>
            <a:endParaRPr lang="en-US" altLang="zh-CN" dirty="0"/>
          </a:p>
        </p:txBody>
      </p:sp>
    </p:spTree>
    <p:extLst>
      <p:ext uri="{BB962C8B-B14F-4D97-AF65-F5344CB8AC3E}">
        <p14:creationId xmlns:p14="http://schemas.microsoft.com/office/powerpoint/2010/main" val="1210634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2"/>
          <p:cNvSpPr>
            <a:spLocks noGrp="1" noChangeArrowheads="1"/>
          </p:cNvSpPr>
          <p:nvPr>
            <p:ph type="title"/>
          </p:nvPr>
        </p:nvSpPr>
        <p:spPr/>
        <p:txBody>
          <a:bodyPr/>
          <a:lstStyle/>
          <a:p>
            <a:pPr eaLnBrk="1" hangingPunct="1"/>
            <a:r>
              <a:rPr lang="zh-CN" altLang="en-US" sz="3200" dirty="0" smtClean="0">
                <a:solidFill>
                  <a:schemeClr val="tx1"/>
                </a:solidFill>
                <a:latin typeface="宋体" pitchFamily="2" charset="-122"/>
              </a:rPr>
              <a:t>存储系统的定义</a:t>
            </a:r>
            <a:r>
              <a:rPr lang="zh-CN" altLang="en-US" sz="1600" dirty="0" smtClean="0">
                <a:solidFill>
                  <a:schemeClr val="tx1"/>
                </a:solidFill>
                <a:latin typeface="宋体" pitchFamily="2" charset="-122"/>
              </a:rPr>
              <a:t>（续）</a:t>
            </a:r>
          </a:p>
        </p:txBody>
      </p:sp>
      <p:sp>
        <p:nvSpPr>
          <p:cNvPr id="204805" name="Rectangle 3"/>
          <p:cNvSpPr>
            <a:spLocks noGrp="1" noChangeArrowheads="1"/>
          </p:cNvSpPr>
          <p:nvPr>
            <p:ph type="body" idx="1"/>
          </p:nvPr>
        </p:nvSpPr>
        <p:spPr/>
        <p:txBody>
          <a:bodyPr/>
          <a:lstStyle/>
          <a:p>
            <a:pPr eaLnBrk="1" hangingPunct="1">
              <a:lnSpc>
                <a:spcPct val="155000"/>
              </a:lnSpc>
              <a:spcBef>
                <a:spcPct val="5000"/>
              </a:spcBef>
            </a:pPr>
            <a:r>
              <a:rPr lang="zh-CN" altLang="en-US" dirty="0" smtClean="0">
                <a:solidFill>
                  <a:srgbClr val="FF0000"/>
                </a:solidFill>
                <a:latin typeface="楷体_GB2312" pitchFamily="49" charset="-122"/>
              </a:rPr>
              <a:t>存储系统的定义</a:t>
            </a:r>
          </a:p>
          <a:p>
            <a:pPr lvl="1" eaLnBrk="1" hangingPunct="1">
              <a:lnSpc>
                <a:spcPct val="155000"/>
              </a:lnSpc>
              <a:spcBef>
                <a:spcPct val="5000"/>
              </a:spcBef>
            </a:pPr>
            <a:r>
              <a:rPr lang="zh-CN" altLang="en-US" dirty="0" smtClean="0">
                <a:latin typeface="楷体_GB2312" pitchFamily="49" charset="-122"/>
              </a:rPr>
              <a:t>两个或两个以上速度、容量和价格各不相同的存储器用硬件、软件、或软件与硬件相结合的方法连接起来成为一个存储系统。</a:t>
            </a:r>
          </a:p>
          <a:p>
            <a:pPr lvl="1" eaLnBrk="1" hangingPunct="1">
              <a:lnSpc>
                <a:spcPct val="155000"/>
              </a:lnSpc>
              <a:spcBef>
                <a:spcPct val="5000"/>
              </a:spcBef>
            </a:pPr>
            <a:r>
              <a:rPr lang="zh-CN" altLang="en-US" dirty="0" smtClean="0">
                <a:latin typeface="楷体_GB2312" pitchFamily="49" charset="-122"/>
              </a:rPr>
              <a:t>这个存储系统对应用程序员是透明的，并且，从应用程序员看，它是一个存储器，这个存储器的速度接近速度最快的那个存储器，存储容量与容量最大的那个存储器相等，单位容量的价格接近最便宜的那个存储器。</a:t>
            </a:r>
          </a:p>
          <a:p>
            <a:pPr eaLnBrk="1" hangingPunct="1">
              <a:lnSpc>
                <a:spcPct val="155000"/>
              </a:lnSpc>
              <a:spcBef>
                <a:spcPct val="5000"/>
              </a:spcBef>
            </a:pPr>
            <a:r>
              <a:rPr lang="zh-CN" altLang="en-US" dirty="0" smtClean="0">
                <a:solidFill>
                  <a:srgbClr val="FF0000"/>
                </a:solidFill>
                <a:latin typeface="楷体_GB2312" pitchFamily="49" charset="-122"/>
              </a:rPr>
              <a:t>虚拟存储器系统：</a:t>
            </a:r>
            <a:r>
              <a:rPr lang="zh-CN" altLang="en-US" dirty="0" smtClean="0">
                <a:solidFill>
                  <a:srgbClr val="0000FF"/>
                </a:solidFill>
                <a:latin typeface="楷体_GB2312" pitchFamily="49" charset="-122"/>
              </a:rPr>
              <a:t>对应用程序员透明</a:t>
            </a:r>
          </a:p>
          <a:p>
            <a:pPr eaLnBrk="1" hangingPunct="1">
              <a:lnSpc>
                <a:spcPct val="155000"/>
              </a:lnSpc>
              <a:spcBef>
                <a:spcPct val="5000"/>
              </a:spcBef>
            </a:pPr>
            <a:r>
              <a:rPr lang="en-US" altLang="zh-CN" dirty="0" smtClean="0">
                <a:solidFill>
                  <a:srgbClr val="FF0000"/>
                </a:solidFill>
                <a:latin typeface="楷体_GB2312" pitchFamily="49" charset="-122"/>
              </a:rPr>
              <a:t>Cache</a:t>
            </a:r>
            <a:r>
              <a:rPr lang="zh-CN" altLang="en-US" dirty="0" smtClean="0">
                <a:solidFill>
                  <a:srgbClr val="FF0000"/>
                </a:solidFill>
                <a:latin typeface="楷体_GB2312" pitchFamily="49" charset="-122"/>
              </a:rPr>
              <a:t>存储系统：</a:t>
            </a:r>
            <a:r>
              <a:rPr lang="zh-CN" altLang="en-US" dirty="0" smtClean="0">
                <a:solidFill>
                  <a:srgbClr val="0000FF"/>
                </a:solidFill>
                <a:latin typeface="楷体_GB2312" pitchFamily="49" charset="-122"/>
              </a:rPr>
              <a:t>对系统程序员以上均透明</a:t>
            </a:r>
            <a:endParaRPr lang="zh-CN" altLang="en-US" dirty="0"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dirty="0" smtClean="0"/>
              <a:t>中南大学计算机学院</a:t>
            </a:r>
            <a:r>
              <a:rPr lang="en-US" altLang="zh-CN" dirty="0" smtClean="0"/>
              <a:t>@Riley</a:t>
            </a:r>
            <a:endParaRPr lang="en-US" altLang="zh-CN" dirty="0"/>
          </a:p>
        </p:txBody>
      </p:sp>
      <p:sp>
        <p:nvSpPr>
          <p:cNvPr id="4" name="日期占位符 3"/>
          <p:cNvSpPr>
            <a:spLocks noGrp="1"/>
          </p:cNvSpPr>
          <p:nvPr>
            <p:ph type="dt" sz="half" idx="10"/>
          </p:nvPr>
        </p:nvSpPr>
        <p:spPr/>
        <p:txBody>
          <a:bodyPr/>
          <a:lstStyle/>
          <a:p>
            <a:pPr>
              <a:defRPr/>
            </a:pPr>
            <a:fld id="{6C5B3BD9-0D98-4479-B398-185C9376734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05">
                                            <p:txEl>
                                              <p:pRg st="1" end="1"/>
                                            </p:txEl>
                                          </p:spTgt>
                                        </p:tgtEl>
                                        <p:attrNameLst>
                                          <p:attrName>style.visibility</p:attrName>
                                        </p:attrNameLst>
                                      </p:cBhvr>
                                      <p:to>
                                        <p:strVal val="visible"/>
                                      </p:to>
                                    </p:set>
                                    <p:anim calcmode="lin" valueType="num">
                                      <p:cBhvr additive="base">
                                        <p:cTn id="7" dur="500" fill="hold"/>
                                        <p:tgtEl>
                                          <p:spTgt spid="20480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0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05">
                                            <p:txEl>
                                              <p:pRg st="2" end="2"/>
                                            </p:txEl>
                                          </p:spTgt>
                                        </p:tgtEl>
                                        <p:attrNameLst>
                                          <p:attrName>style.visibility</p:attrName>
                                        </p:attrNameLst>
                                      </p:cBhvr>
                                      <p:to>
                                        <p:strVal val="visible"/>
                                      </p:to>
                                    </p:set>
                                    <p:anim calcmode="lin" valueType="num">
                                      <p:cBhvr additive="base">
                                        <p:cTn id="11" dur="500" fill="hold"/>
                                        <p:tgtEl>
                                          <p:spTgt spid="20480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48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4805">
                                            <p:txEl>
                                              <p:pRg st="3" end="3"/>
                                            </p:txEl>
                                          </p:spTgt>
                                        </p:tgtEl>
                                        <p:attrNameLst>
                                          <p:attrName>style.visibility</p:attrName>
                                        </p:attrNameLst>
                                      </p:cBhvr>
                                      <p:to>
                                        <p:strVal val="visible"/>
                                      </p:to>
                                    </p:set>
                                    <p:anim calcmode="lin" valueType="num">
                                      <p:cBhvr additive="base">
                                        <p:cTn id="17" dur="500" fill="hold"/>
                                        <p:tgtEl>
                                          <p:spTgt spid="20480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0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4805">
                                            <p:txEl>
                                              <p:pRg st="4" end="4"/>
                                            </p:txEl>
                                          </p:spTgt>
                                        </p:tgtEl>
                                        <p:attrNameLst>
                                          <p:attrName>style.visibility</p:attrName>
                                        </p:attrNameLst>
                                      </p:cBhvr>
                                      <p:to>
                                        <p:strVal val="visible"/>
                                      </p:to>
                                    </p:set>
                                    <p:anim calcmode="lin" valueType="num">
                                      <p:cBhvr additive="base">
                                        <p:cTn id="21" dur="500" fill="hold"/>
                                        <p:tgtEl>
                                          <p:spTgt spid="20480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480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2"/>
          <p:cNvSpPr>
            <a:spLocks noGrp="1" noChangeArrowheads="1"/>
          </p:cNvSpPr>
          <p:nvPr>
            <p:ph type="title"/>
          </p:nvPr>
        </p:nvSpPr>
        <p:spPr>
          <a:xfrm>
            <a:off x="442913" y="333375"/>
            <a:ext cx="8232775" cy="642938"/>
          </a:xfrm>
        </p:spPr>
        <p:txBody>
          <a:bodyPr/>
          <a:lstStyle/>
          <a:p>
            <a:pPr eaLnBrk="1" hangingPunct="1">
              <a:lnSpc>
                <a:spcPct val="105000"/>
              </a:lnSpc>
              <a:spcBef>
                <a:spcPct val="5000"/>
              </a:spcBef>
            </a:pPr>
            <a:r>
              <a:rPr lang="zh-CN" altLang="en-US" sz="3200" smtClean="0">
                <a:latin typeface="楷体_GB2312" pitchFamily="49" charset="-122"/>
              </a:rPr>
              <a:t>存储系统的组织方式</a:t>
            </a:r>
          </a:p>
        </p:txBody>
      </p:sp>
      <p:sp>
        <p:nvSpPr>
          <p:cNvPr id="444421" name="Rectangle 3"/>
          <p:cNvSpPr>
            <a:spLocks noGrp="1" noChangeArrowheads="1"/>
          </p:cNvSpPr>
          <p:nvPr>
            <p:ph type="body" idx="1"/>
          </p:nvPr>
        </p:nvSpPr>
        <p:spPr>
          <a:xfrm>
            <a:off x="395288" y="1268413"/>
            <a:ext cx="8610600" cy="4953000"/>
          </a:xfrm>
        </p:spPr>
        <p:txBody>
          <a:bodyPr/>
          <a:lstStyle/>
          <a:p>
            <a:pPr eaLnBrk="1" hangingPunct="1">
              <a:lnSpc>
                <a:spcPct val="160000"/>
              </a:lnSpc>
              <a:spcBef>
                <a:spcPct val="0"/>
              </a:spcBef>
            </a:pPr>
            <a:r>
              <a:rPr lang="zh-CN" altLang="en-US" smtClean="0">
                <a:solidFill>
                  <a:srgbClr val="0000FF"/>
                </a:solidFill>
                <a:latin typeface="楷体_GB2312" pitchFamily="49" charset="-122"/>
              </a:rPr>
              <a:t>两个存储系统的组织方式：</a:t>
            </a:r>
          </a:p>
          <a:p>
            <a:pPr lvl="1" eaLnBrk="1" hangingPunct="1">
              <a:lnSpc>
                <a:spcPct val="160000"/>
              </a:lnSpc>
              <a:spcBef>
                <a:spcPct val="0"/>
              </a:spcBef>
            </a:pPr>
            <a:r>
              <a:rPr lang="zh-CN" altLang="en-US" smtClean="0">
                <a:latin typeface="楷体_GB2312" pitchFamily="49" charset="-122"/>
              </a:rPr>
              <a:t>又称为：</a:t>
            </a:r>
            <a:r>
              <a:rPr lang="zh-CN" altLang="en-US" smtClean="0">
                <a:solidFill>
                  <a:srgbClr val="FF0000"/>
                </a:solidFill>
                <a:latin typeface="楷体_GB2312" pitchFamily="49" charset="-122"/>
              </a:rPr>
              <a:t>物理地址</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存储系统。</a:t>
            </a:r>
          </a:p>
          <a:p>
            <a:pPr lvl="1" eaLnBrk="1" hangingPunct="1">
              <a:lnSpc>
                <a:spcPct val="160000"/>
              </a:lnSpc>
              <a:spcBef>
                <a:spcPct val="0"/>
              </a:spcBef>
            </a:pPr>
            <a:r>
              <a:rPr lang="zh-CN" altLang="en-US" smtClean="0">
                <a:latin typeface="楷体_GB2312" pitchFamily="49" charset="-122"/>
              </a:rPr>
              <a:t>目前的大部分处理机采用这种两级存储系统。</a:t>
            </a:r>
          </a:p>
          <a:p>
            <a:pPr eaLnBrk="1" hangingPunct="1">
              <a:lnSpc>
                <a:spcPct val="160000"/>
              </a:lnSpc>
              <a:spcBef>
                <a:spcPct val="0"/>
              </a:spcBef>
            </a:pPr>
            <a:r>
              <a:rPr lang="zh-CN" altLang="en-US" smtClean="0">
                <a:solidFill>
                  <a:srgbClr val="0000FF"/>
                </a:solidFill>
                <a:latin typeface="楷体_GB2312" pitchFamily="49" charset="-122"/>
              </a:rPr>
              <a:t>一个存储系统组织方式：</a:t>
            </a:r>
          </a:p>
          <a:p>
            <a:pPr lvl="1" eaLnBrk="1" hangingPunct="1">
              <a:lnSpc>
                <a:spcPct val="160000"/>
              </a:lnSpc>
              <a:spcBef>
                <a:spcPct val="0"/>
              </a:spcBef>
            </a:pPr>
            <a:r>
              <a:rPr lang="zh-CN" altLang="en-US" smtClean="0">
                <a:latin typeface="楷体_GB2312" pitchFamily="49" charset="-122"/>
              </a:rPr>
              <a:t>又称为：</a:t>
            </a:r>
            <a:r>
              <a:rPr lang="zh-CN" altLang="en-US" smtClean="0">
                <a:solidFill>
                  <a:srgbClr val="FF0000"/>
                </a:solidFill>
                <a:latin typeface="楷体_GB2312" pitchFamily="49" charset="-122"/>
              </a:rPr>
              <a:t>虚拟地址</a:t>
            </a:r>
            <a:r>
              <a:rPr lang="en-US" altLang="zh-CN" smtClean="0">
                <a:solidFill>
                  <a:srgbClr val="FF0000"/>
                </a:solidFill>
                <a:latin typeface="楷体_GB2312" pitchFamily="49" charset="-122"/>
              </a:rPr>
              <a:t>Cache</a:t>
            </a:r>
            <a:r>
              <a:rPr lang="zh-CN" altLang="en-US" smtClean="0">
                <a:solidFill>
                  <a:srgbClr val="FF0000"/>
                </a:solidFill>
                <a:latin typeface="楷体_GB2312" pitchFamily="49" charset="-122"/>
              </a:rPr>
              <a:t>存储系统。</a:t>
            </a:r>
          </a:p>
          <a:p>
            <a:pPr lvl="1" eaLnBrk="1" hangingPunct="1">
              <a:lnSpc>
                <a:spcPct val="160000"/>
              </a:lnSpc>
              <a:spcBef>
                <a:spcPct val="0"/>
              </a:spcBef>
            </a:pPr>
            <a:r>
              <a:rPr lang="zh-CN" altLang="en-US" smtClean="0">
                <a:latin typeface="楷体_GB2312" pitchFamily="49" charset="-122"/>
              </a:rPr>
              <a:t>如</a:t>
            </a:r>
            <a:r>
              <a:rPr lang="en-US" altLang="zh-CN" smtClean="0">
                <a:latin typeface="楷体_GB2312" pitchFamily="49" charset="-122"/>
              </a:rPr>
              <a:t>Intel</a:t>
            </a:r>
            <a:r>
              <a:rPr lang="zh-CN" altLang="en-US" smtClean="0">
                <a:latin typeface="楷体_GB2312" pitchFamily="49" charset="-122"/>
              </a:rPr>
              <a:t>公司的</a:t>
            </a:r>
            <a:r>
              <a:rPr lang="en-US" altLang="zh-CN" smtClean="0">
                <a:latin typeface="楷体_GB2312" pitchFamily="49" charset="-122"/>
              </a:rPr>
              <a:t>i860</a:t>
            </a:r>
            <a:r>
              <a:rPr lang="zh-CN" altLang="en-US" smtClean="0">
                <a:latin typeface="楷体_GB2312" pitchFamily="49" charset="-122"/>
              </a:rPr>
              <a:t>等处理机采用这种组织方式。</a:t>
            </a:r>
          </a:p>
          <a:p>
            <a:pPr eaLnBrk="1" hangingPunct="1">
              <a:lnSpc>
                <a:spcPct val="160000"/>
              </a:lnSpc>
              <a:spcBef>
                <a:spcPct val="0"/>
              </a:spcBef>
            </a:pPr>
            <a:r>
              <a:rPr lang="zh-CN" altLang="en-US" smtClean="0">
                <a:solidFill>
                  <a:srgbClr val="0000FF"/>
                </a:solidFill>
                <a:latin typeface="楷体_GB2312" pitchFamily="49" charset="-122"/>
              </a:rPr>
              <a:t>全</a:t>
            </a: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系统：</a:t>
            </a:r>
          </a:p>
          <a:p>
            <a:pPr lvl="1" eaLnBrk="1" hangingPunct="1">
              <a:lnSpc>
                <a:spcPct val="160000"/>
              </a:lnSpc>
              <a:spcBef>
                <a:spcPct val="0"/>
              </a:spcBef>
            </a:pPr>
            <a:r>
              <a:rPr lang="zh-CN" altLang="en-US" smtClean="0">
                <a:latin typeface="楷体_GB2312" pitchFamily="49" charset="-122"/>
              </a:rPr>
              <a:t>没有主存储器。</a:t>
            </a:r>
          </a:p>
          <a:p>
            <a:pPr lvl="1" eaLnBrk="1" hangingPunct="1">
              <a:lnSpc>
                <a:spcPct val="160000"/>
              </a:lnSpc>
              <a:spcBef>
                <a:spcPct val="0"/>
              </a:spcBef>
            </a:pPr>
            <a:r>
              <a:rPr lang="zh-CN" altLang="en-US" smtClean="0">
                <a:latin typeface="楷体_GB2312" pitchFamily="49" charset="-122"/>
              </a:rPr>
              <a:t>由</a:t>
            </a:r>
            <a:r>
              <a:rPr lang="en-US" altLang="zh-CN" smtClean="0">
                <a:latin typeface="楷体_GB2312" pitchFamily="49" charset="-122"/>
              </a:rPr>
              <a:t>Cache</a:t>
            </a:r>
            <a:r>
              <a:rPr lang="zh-CN" altLang="en-US" smtClean="0">
                <a:latin typeface="楷体_GB2312" pitchFamily="49" charset="-122"/>
              </a:rPr>
              <a:t>和磁盘组成存储系统。</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92A3014-CF8F-480D-90EA-F6131AF87B4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260</a:t>
            </a:fld>
            <a:endParaRPr lang="en-US" altLang="zh-CN"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4" name="Rectangle 2"/>
          <p:cNvSpPr>
            <a:spLocks noGrp="1" noChangeArrowheads="1"/>
          </p:cNvSpPr>
          <p:nvPr>
            <p:ph type="title"/>
          </p:nvPr>
        </p:nvSpPr>
        <p:spPr/>
        <p:txBody>
          <a:bodyPr/>
          <a:lstStyle/>
          <a:p>
            <a:pPr eaLnBrk="1" hangingPunct="1"/>
            <a:r>
              <a:rPr lang="zh-CN" altLang="en-US" sz="3200" smtClean="0">
                <a:latin typeface="楷体_GB2312" pitchFamily="49" charset="-122"/>
              </a:rPr>
              <a:t>存储系统的组织方式</a:t>
            </a:r>
            <a:r>
              <a:rPr lang="zh-CN" altLang="en-US" sz="1600" smtClean="0">
                <a:latin typeface="楷体_GB2312" pitchFamily="49" charset="-122"/>
              </a:rPr>
              <a:t>（续）</a:t>
            </a:r>
          </a:p>
        </p:txBody>
      </p:sp>
      <p:sp>
        <p:nvSpPr>
          <p:cNvPr id="445445" name="Rectangle 3"/>
          <p:cNvSpPr>
            <a:spLocks noGrp="1" noChangeArrowheads="1"/>
          </p:cNvSpPr>
          <p:nvPr>
            <p:ph type="body" idx="1"/>
          </p:nvPr>
        </p:nvSpPr>
        <p:spPr/>
        <p:txBody>
          <a:bodyPr/>
          <a:lstStyle/>
          <a:p>
            <a:pPr eaLnBrk="1" hangingPunct="1">
              <a:lnSpc>
                <a:spcPct val="120000"/>
              </a:lnSpc>
              <a:spcBef>
                <a:spcPct val="0"/>
              </a:spcBef>
            </a:pPr>
            <a:r>
              <a:rPr lang="en-US" altLang="zh-CN" dirty="0" smtClean="0">
                <a:solidFill>
                  <a:srgbClr val="FF00FF"/>
                </a:solidFill>
                <a:latin typeface="楷体_GB2312" pitchFamily="49" charset="-122"/>
              </a:rPr>
              <a:t>1. </a:t>
            </a:r>
            <a:r>
              <a:rPr lang="zh-CN" altLang="en-US" dirty="0" smtClean="0">
                <a:solidFill>
                  <a:srgbClr val="FF00FF"/>
                </a:solidFill>
                <a:latin typeface="楷体_GB2312" pitchFamily="49" charset="-122"/>
              </a:rPr>
              <a:t>两个存储系统的组织方式</a:t>
            </a:r>
          </a:p>
          <a:p>
            <a:pPr eaLnBrk="1" hangingPunct="1">
              <a:lnSpc>
                <a:spcPct val="120000"/>
              </a:lnSpc>
              <a:spcBef>
                <a:spcPct val="0"/>
              </a:spcBef>
            </a:pPr>
            <a:endParaRPr lang="zh-CN" altLang="en-US" dirty="0" smtClean="0">
              <a:solidFill>
                <a:srgbClr val="FF00FF"/>
              </a:solidFill>
              <a:latin typeface="楷体_GB2312" pitchFamily="49" charset="-122"/>
            </a:endParaRPr>
          </a:p>
          <a:p>
            <a:pPr eaLnBrk="1" hangingPunct="1">
              <a:lnSpc>
                <a:spcPct val="120000"/>
              </a:lnSpc>
              <a:spcBef>
                <a:spcPct val="0"/>
              </a:spcBef>
            </a:pPr>
            <a:endParaRPr lang="zh-CN" altLang="en-US" sz="2800" dirty="0" smtClean="0">
              <a:solidFill>
                <a:srgbClr val="FF00FF"/>
              </a:solidFill>
              <a:latin typeface="楷体_GB2312" pitchFamily="49" charset="-122"/>
            </a:endParaRPr>
          </a:p>
          <a:p>
            <a:pPr eaLnBrk="1" hangingPunct="1">
              <a:lnSpc>
                <a:spcPct val="120000"/>
              </a:lnSpc>
              <a:spcBef>
                <a:spcPct val="0"/>
              </a:spcBef>
            </a:pPr>
            <a:endParaRPr lang="zh-CN" altLang="en-US" sz="2800" dirty="0" smtClean="0">
              <a:solidFill>
                <a:srgbClr val="FF00FF"/>
              </a:solidFill>
              <a:latin typeface="楷体_GB2312" pitchFamily="49" charset="-122"/>
            </a:endParaRPr>
          </a:p>
          <a:p>
            <a:pPr eaLnBrk="1" hangingPunct="1">
              <a:lnSpc>
                <a:spcPct val="120000"/>
              </a:lnSpc>
              <a:spcBef>
                <a:spcPct val="0"/>
              </a:spcBef>
            </a:pPr>
            <a:endParaRPr lang="zh-CN" altLang="en-US" sz="2800" dirty="0" smtClean="0">
              <a:solidFill>
                <a:srgbClr val="FF00FF"/>
              </a:solidFill>
              <a:latin typeface="楷体_GB2312" pitchFamily="49" charset="-122"/>
            </a:endParaRPr>
          </a:p>
          <a:p>
            <a:pPr eaLnBrk="1" hangingPunct="1">
              <a:lnSpc>
                <a:spcPct val="120000"/>
              </a:lnSpc>
              <a:spcBef>
                <a:spcPct val="0"/>
              </a:spcBef>
            </a:pPr>
            <a:r>
              <a:rPr lang="en-US" altLang="zh-CN" dirty="0" smtClean="0">
                <a:solidFill>
                  <a:srgbClr val="FF00FF"/>
                </a:solidFill>
                <a:latin typeface="楷体_GB2312" pitchFamily="49" charset="-122"/>
              </a:rPr>
              <a:t>2. </a:t>
            </a:r>
            <a:r>
              <a:rPr lang="zh-CN" altLang="en-US" dirty="0" smtClean="0">
                <a:solidFill>
                  <a:srgbClr val="FF00FF"/>
                </a:solidFill>
                <a:latin typeface="楷体_GB2312" pitchFamily="49" charset="-122"/>
              </a:rPr>
              <a:t>一个存储系统组织方式</a:t>
            </a:r>
          </a:p>
          <a:p>
            <a:pPr eaLnBrk="1" hangingPunct="1">
              <a:lnSpc>
                <a:spcPct val="120000"/>
              </a:lnSpc>
              <a:spcBef>
                <a:spcPct val="0"/>
              </a:spcBef>
            </a:pPr>
            <a:endParaRPr lang="zh-CN" altLang="en-US" dirty="0" smtClean="0">
              <a:solidFill>
                <a:srgbClr val="FF00FF"/>
              </a:solidFill>
              <a:latin typeface="楷体_GB2312" pitchFamily="49" charset="-122"/>
            </a:endParaRPr>
          </a:p>
          <a:p>
            <a:pPr eaLnBrk="1" hangingPunct="1">
              <a:lnSpc>
                <a:spcPct val="120000"/>
              </a:lnSpc>
              <a:spcBef>
                <a:spcPct val="0"/>
              </a:spcBef>
            </a:pPr>
            <a:endParaRPr lang="zh-CN" altLang="en-US" sz="2800" dirty="0" smtClean="0">
              <a:solidFill>
                <a:srgbClr val="FF00FF"/>
              </a:solidFill>
              <a:latin typeface="楷体_GB2312" pitchFamily="49" charset="-122"/>
            </a:endParaRPr>
          </a:p>
          <a:p>
            <a:pPr eaLnBrk="1" hangingPunct="1">
              <a:lnSpc>
                <a:spcPct val="120000"/>
              </a:lnSpc>
              <a:spcBef>
                <a:spcPct val="0"/>
              </a:spcBef>
            </a:pPr>
            <a:endParaRPr lang="zh-CN" altLang="en-US" sz="2800" dirty="0" smtClean="0">
              <a:solidFill>
                <a:srgbClr val="FF00FF"/>
              </a:solidFill>
              <a:latin typeface="楷体_GB2312" pitchFamily="49" charset="-122"/>
            </a:endParaRPr>
          </a:p>
          <a:p>
            <a:pPr eaLnBrk="1" hangingPunct="1">
              <a:lnSpc>
                <a:spcPct val="120000"/>
              </a:lnSpc>
              <a:spcBef>
                <a:spcPct val="0"/>
              </a:spcBef>
            </a:pPr>
            <a:r>
              <a:rPr lang="en-US" altLang="zh-CN" dirty="0" smtClean="0">
                <a:solidFill>
                  <a:srgbClr val="FF00FF"/>
                </a:solidFill>
                <a:latin typeface="楷体_GB2312" pitchFamily="49" charset="-122"/>
              </a:rPr>
              <a:t>3. </a:t>
            </a:r>
            <a:r>
              <a:rPr lang="zh-CN" altLang="en-US" dirty="0" smtClean="0">
                <a:solidFill>
                  <a:srgbClr val="FF00FF"/>
                </a:solidFill>
                <a:latin typeface="楷体_GB2312" pitchFamily="49" charset="-122"/>
              </a:rPr>
              <a:t>全</a:t>
            </a:r>
            <a:r>
              <a:rPr lang="en-US" altLang="zh-CN" dirty="0" smtClean="0">
                <a:solidFill>
                  <a:srgbClr val="FF00FF"/>
                </a:solidFill>
                <a:latin typeface="楷体_GB2312" pitchFamily="49" charset="-122"/>
              </a:rPr>
              <a:t>Cache</a:t>
            </a:r>
            <a:r>
              <a:rPr lang="zh-CN" altLang="en-US" dirty="0" smtClean="0">
                <a:solidFill>
                  <a:srgbClr val="FF00FF"/>
                </a:solidFill>
                <a:latin typeface="楷体_GB2312" pitchFamily="49" charset="-122"/>
              </a:rPr>
              <a:t>系统</a:t>
            </a:r>
            <a:endParaRPr lang="en-US" altLang="zh-CN" dirty="0" smtClean="0">
              <a:solidFill>
                <a:srgbClr val="FF00FF"/>
              </a:solidFill>
              <a:latin typeface="楷体_GB2312" pitchFamily="49" charset="-122"/>
            </a:endParaRPr>
          </a:p>
          <a:p>
            <a:pPr lvl="1" eaLnBrk="1" hangingPunct="1">
              <a:lnSpc>
                <a:spcPct val="120000"/>
              </a:lnSpc>
              <a:spcBef>
                <a:spcPct val="0"/>
              </a:spcBef>
            </a:pPr>
            <a:r>
              <a:rPr lang="zh-CN" altLang="en-US" dirty="0">
                <a:solidFill>
                  <a:srgbClr val="FF0000"/>
                </a:solidFill>
                <a:latin typeface="楷体_GB2312" pitchFamily="49" charset="-122"/>
              </a:rPr>
              <a:t>全</a:t>
            </a:r>
            <a:r>
              <a:rPr lang="en-US" altLang="zh-CN" dirty="0">
                <a:solidFill>
                  <a:srgbClr val="FF0000"/>
                </a:solidFill>
                <a:latin typeface="楷体_GB2312" pitchFamily="49" charset="-122"/>
              </a:rPr>
              <a:t>Cache(all-Cache)</a:t>
            </a:r>
            <a:r>
              <a:rPr lang="zh-CN" altLang="en-US" dirty="0">
                <a:solidFill>
                  <a:srgbClr val="FF0000"/>
                </a:solidFill>
                <a:latin typeface="楷体_GB2312" pitchFamily="49" charset="-122"/>
              </a:rPr>
              <a:t>是一种理想的存储系统</a:t>
            </a:r>
            <a:endParaRPr lang="zh-CN" altLang="en-US" dirty="0" smtClean="0">
              <a:solidFill>
                <a:srgbClr val="FF00FF"/>
              </a:solidFill>
              <a:latin typeface="楷体_GB2312" pitchFamily="49" charset="-122"/>
            </a:endParaRPr>
          </a:p>
        </p:txBody>
      </p:sp>
      <p:graphicFrame>
        <p:nvGraphicFramePr>
          <p:cNvPr id="445446" name="Object 4"/>
          <p:cNvGraphicFramePr>
            <a:graphicFrameLocks noChangeAspect="1"/>
          </p:cNvGraphicFramePr>
          <p:nvPr/>
        </p:nvGraphicFramePr>
        <p:xfrm>
          <a:off x="971550" y="1916113"/>
          <a:ext cx="6911975" cy="1444625"/>
        </p:xfrm>
        <a:graphic>
          <a:graphicData uri="http://schemas.openxmlformats.org/presentationml/2006/ole">
            <mc:AlternateContent xmlns:mc="http://schemas.openxmlformats.org/markup-compatibility/2006">
              <mc:Choice xmlns:v="urn:schemas-microsoft-com:vml" Requires="v">
                <p:oleObj spid="_x0000_s445623" name="文档" r:id="rId3" imgW="5210129" imgH="1076225" progId="Word.Document.8">
                  <p:embed/>
                </p:oleObj>
              </mc:Choice>
              <mc:Fallback>
                <p:oleObj name="文档" r:id="rId3" imgW="5210129" imgH="107622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16113"/>
                        <a:ext cx="6911975" cy="1444625"/>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5447" name="Object 5"/>
          <p:cNvGraphicFramePr>
            <a:graphicFrameLocks noChangeAspect="1"/>
          </p:cNvGraphicFramePr>
          <p:nvPr/>
        </p:nvGraphicFramePr>
        <p:xfrm>
          <a:off x="1042988" y="4005263"/>
          <a:ext cx="6481762" cy="1725612"/>
        </p:xfrm>
        <a:graphic>
          <a:graphicData uri="http://schemas.openxmlformats.org/presentationml/2006/ole">
            <mc:AlternateContent xmlns:mc="http://schemas.openxmlformats.org/markup-compatibility/2006">
              <mc:Choice xmlns:v="urn:schemas-microsoft-com:vml" Requires="v">
                <p:oleObj spid="_x0000_s445624" name="文档" r:id="rId5" imgW="4667278" imgH="1076225" progId="Word.Document.8">
                  <p:embed/>
                </p:oleObj>
              </mc:Choice>
              <mc:Fallback>
                <p:oleObj name="文档" r:id="rId5" imgW="4667278" imgH="1076225"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4005263"/>
                        <a:ext cx="6481762" cy="1725612"/>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1414E35-851C-4CD1-A310-73695981AC0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261</a:t>
            </a:fld>
            <a:endParaRPr lang="en-US" altLang="zh-CN" dirty="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6468" name="Rectangle 2"/>
          <p:cNvSpPr>
            <a:spLocks noGrp="1" noChangeArrowheads="1"/>
          </p:cNvSpPr>
          <p:nvPr>
            <p:ph type="title"/>
          </p:nvPr>
        </p:nvSpPr>
        <p:spPr>
          <a:xfrm>
            <a:off x="442913" y="525463"/>
            <a:ext cx="8243887" cy="527050"/>
          </a:xfrm>
        </p:spPr>
        <p:txBody>
          <a:bodyPr/>
          <a:lstStyle/>
          <a:p>
            <a:pPr eaLnBrk="1" hangingPunct="1"/>
            <a:r>
              <a:rPr lang="en-US" altLang="zh-CN" sz="3200" smtClean="0">
                <a:latin typeface="楷体_GB2312" pitchFamily="49" charset="-122"/>
              </a:rPr>
              <a:t>3.4.1 </a:t>
            </a:r>
            <a:r>
              <a:rPr lang="zh-CN" altLang="en-US" sz="3200" smtClean="0">
                <a:latin typeface="楷体_GB2312" pitchFamily="49" charset="-122"/>
              </a:rPr>
              <a:t>虚拟地址</a:t>
            </a:r>
            <a:r>
              <a:rPr lang="en-US" altLang="zh-CN" sz="3200" smtClean="0">
                <a:latin typeface="楷体_GB2312" pitchFamily="49" charset="-122"/>
              </a:rPr>
              <a:t>Cache</a:t>
            </a:r>
          </a:p>
        </p:txBody>
      </p:sp>
      <p:sp>
        <p:nvSpPr>
          <p:cNvPr id="446469" name="Rectangle 3"/>
          <p:cNvSpPr>
            <a:spLocks noGrp="1" noChangeArrowheads="1"/>
          </p:cNvSpPr>
          <p:nvPr>
            <p:ph type="body" idx="1"/>
          </p:nvPr>
        </p:nvSpPr>
        <p:spPr>
          <a:xfrm>
            <a:off x="381000" y="1196975"/>
            <a:ext cx="8458200" cy="5127625"/>
          </a:xfrm>
        </p:spPr>
        <p:txBody>
          <a:bodyPr/>
          <a:lstStyle/>
          <a:p>
            <a:pPr eaLnBrk="1" hangingPunct="1">
              <a:lnSpc>
                <a:spcPct val="195000"/>
              </a:lnSpc>
              <a:spcBef>
                <a:spcPct val="0"/>
              </a:spcBef>
            </a:pPr>
            <a:r>
              <a:rPr lang="zh-CN" altLang="en-US" smtClean="0">
                <a:latin typeface="楷体_GB2312" pitchFamily="49" charset="-122"/>
              </a:rPr>
              <a:t>既有虚拟存储器又有</a:t>
            </a:r>
            <a:r>
              <a:rPr lang="en-US" altLang="zh-CN" smtClean="0">
                <a:latin typeface="楷体_GB2312" pitchFamily="49" charset="-122"/>
              </a:rPr>
              <a:t>Cache</a:t>
            </a:r>
            <a:r>
              <a:rPr lang="zh-CN" altLang="en-US" smtClean="0">
                <a:latin typeface="楷体_GB2312" pitchFamily="49" charset="-122"/>
              </a:rPr>
              <a:t>的系统：</a:t>
            </a:r>
          </a:p>
          <a:p>
            <a:pPr lvl="1" eaLnBrk="1" hangingPunct="1">
              <a:lnSpc>
                <a:spcPct val="195000"/>
              </a:lnSpc>
              <a:spcBef>
                <a:spcPct val="0"/>
              </a:spcBef>
            </a:pPr>
            <a:r>
              <a:rPr lang="zh-CN" altLang="en-US" smtClean="0">
                <a:latin typeface="楷体_GB2312" pitchFamily="49" charset="-122"/>
              </a:rPr>
              <a:t>虚拟存储器采用</a:t>
            </a:r>
            <a:r>
              <a:rPr lang="zh-CN" altLang="en-US" smtClean="0">
                <a:solidFill>
                  <a:srgbClr val="FF0000"/>
                </a:solidFill>
                <a:latin typeface="楷体_GB2312" pitchFamily="49" charset="-122"/>
              </a:rPr>
              <a:t>位选择组相联方式</a:t>
            </a:r>
          </a:p>
          <a:p>
            <a:pPr lvl="1" eaLnBrk="1" hangingPunct="1">
              <a:lnSpc>
                <a:spcPct val="195000"/>
              </a:lnSpc>
              <a:spcBef>
                <a:spcPct val="0"/>
              </a:spcBef>
            </a:pPr>
            <a:r>
              <a:rPr lang="zh-CN" altLang="en-US" smtClean="0">
                <a:solidFill>
                  <a:srgbClr val="0000FF"/>
                </a:solidFill>
                <a:latin typeface="楷体_GB2312" pitchFamily="49" charset="-122"/>
              </a:rPr>
              <a:t>虚拟存储器中的一页等于主存储器的一个区</a:t>
            </a:r>
          </a:p>
          <a:p>
            <a:pPr lvl="1" eaLnBrk="1" hangingPunct="1">
              <a:lnSpc>
                <a:spcPct val="195000"/>
              </a:lnSpc>
              <a:spcBef>
                <a:spcPct val="0"/>
              </a:spcBef>
            </a:pPr>
            <a:r>
              <a:rPr lang="zh-CN" altLang="en-US" smtClean="0">
                <a:latin typeface="楷体_GB2312" pitchFamily="49" charset="-122"/>
              </a:rPr>
              <a:t>用虚拟地址中的虚页号访问快表</a:t>
            </a:r>
          </a:p>
          <a:p>
            <a:pPr lvl="2" eaLnBrk="1" hangingPunct="1">
              <a:lnSpc>
                <a:spcPct val="195000"/>
              </a:lnSpc>
              <a:spcBef>
                <a:spcPct val="0"/>
              </a:spcBef>
            </a:pPr>
            <a:r>
              <a:rPr lang="zh-CN" altLang="en-US" smtClean="0">
                <a:latin typeface="楷体_GB2312" pitchFamily="49" charset="-122"/>
              </a:rPr>
              <a:t>如果快表命中，把块表中的主存区号</a:t>
            </a:r>
            <a:r>
              <a:rPr lang="en-US" altLang="zh-CN" smtClean="0">
                <a:latin typeface="楷体_GB2312" pitchFamily="49" charset="-122"/>
              </a:rPr>
              <a:t>E</a:t>
            </a:r>
            <a:r>
              <a:rPr lang="zh-CN" altLang="en-US" smtClean="0">
                <a:latin typeface="楷体_GB2312" pitchFamily="49" charset="-122"/>
              </a:rPr>
              <a:t>与快表中的主存实页号</a:t>
            </a:r>
            <a:r>
              <a:rPr lang="en-US" altLang="zh-CN" smtClean="0">
                <a:latin typeface="楷体_GB2312" pitchFamily="49" charset="-122"/>
              </a:rPr>
              <a:t>P</a:t>
            </a:r>
            <a:r>
              <a:rPr lang="zh-CN" altLang="en-US" smtClean="0">
                <a:latin typeface="楷体_GB2312" pitchFamily="49" charset="-122"/>
              </a:rPr>
              <a:t>进行比较。</a:t>
            </a:r>
          </a:p>
          <a:p>
            <a:pPr lvl="3" eaLnBrk="1" hangingPunct="1">
              <a:lnSpc>
                <a:spcPct val="195000"/>
              </a:lnSpc>
              <a:spcBef>
                <a:spcPct val="0"/>
              </a:spcBef>
            </a:pPr>
            <a:r>
              <a:rPr lang="zh-CN" altLang="en-US" smtClean="0">
                <a:latin typeface="楷体_GB2312" pitchFamily="49" charset="-122"/>
              </a:rPr>
              <a:t>若比较结果相等，则</a:t>
            </a:r>
            <a:r>
              <a:rPr lang="en-US" altLang="zh-CN" smtClean="0">
                <a:latin typeface="楷体_GB2312" pitchFamily="49" charset="-122"/>
              </a:rPr>
              <a:t>Cache</a:t>
            </a:r>
            <a:r>
              <a:rPr lang="zh-CN" altLang="en-US" smtClean="0">
                <a:latin typeface="楷体_GB2312" pitchFamily="49" charset="-122"/>
              </a:rPr>
              <a:t>命中。读出</a:t>
            </a:r>
            <a:r>
              <a:rPr lang="en-US" altLang="zh-CN" smtClean="0">
                <a:latin typeface="楷体_GB2312" pitchFamily="49" charset="-122"/>
              </a:rPr>
              <a:t>Cache</a:t>
            </a:r>
            <a:r>
              <a:rPr lang="zh-CN" altLang="en-US" smtClean="0">
                <a:latin typeface="楷体_GB2312" pitchFamily="49" charset="-122"/>
              </a:rPr>
              <a:t>的块号</a:t>
            </a:r>
            <a:r>
              <a:rPr lang="en-US" altLang="zh-CN" smtClean="0">
                <a:latin typeface="楷体_GB2312" pitchFamily="49" charset="-122"/>
              </a:rPr>
              <a:t>b</a:t>
            </a:r>
            <a:r>
              <a:rPr lang="zh-CN" altLang="en-US" smtClean="0">
                <a:latin typeface="楷体_GB2312" pitchFamily="49" charset="-122"/>
              </a:rPr>
              <a:t>，并与</a:t>
            </a:r>
            <a:r>
              <a:rPr lang="en-US" altLang="zh-CN" smtClean="0">
                <a:latin typeface="楷体_GB2312" pitchFamily="49" charset="-122"/>
              </a:rPr>
              <a:t>B</a:t>
            </a:r>
            <a:r>
              <a:rPr lang="zh-CN" altLang="en-US" smtClean="0">
                <a:latin typeface="楷体_GB2312" pitchFamily="49" charset="-122"/>
              </a:rPr>
              <a:t>、</a:t>
            </a:r>
            <a:r>
              <a:rPr lang="en-US" altLang="zh-CN" smtClean="0">
                <a:latin typeface="楷体_GB2312" pitchFamily="49" charset="-122"/>
              </a:rPr>
              <a:t>b</a:t>
            </a:r>
            <a:r>
              <a:rPr lang="zh-CN" altLang="en-US" smtClean="0">
                <a:latin typeface="楷体_GB2312" pitchFamily="49" charset="-122"/>
              </a:rPr>
              <a:t>、</a:t>
            </a:r>
            <a:r>
              <a:rPr lang="en-US" altLang="zh-CN" smtClean="0">
                <a:latin typeface="楷体_GB2312" pitchFamily="49" charset="-122"/>
              </a:rPr>
              <a:t>W</a:t>
            </a:r>
            <a:r>
              <a:rPr lang="zh-CN" altLang="en-US" smtClean="0">
                <a:latin typeface="楷体_GB2312" pitchFamily="49" charset="-122"/>
              </a:rPr>
              <a:t>拼接得到</a:t>
            </a:r>
            <a:r>
              <a:rPr lang="en-US" altLang="zh-CN" smtClean="0">
                <a:latin typeface="楷体_GB2312" pitchFamily="49" charset="-122"/>
              </a:rPr>
              <a:t>Cache</a:t>
            </a:r>
            <a:r>
              <a:rPr lang="zh-CN" altLang="en-US" smtClean="0">
                <a:latin typeface="楷体_GB2312" pitchFamily="49" charset="-122"/>
              </a:rPr>
              <a:t>地址。</a:t>
            </a:r>
          </a:p>
          <a:p>
            <a:pPr lvl="3" eaLnBrk="1" hangingPunct="1">
              <a:lnSpc>
                <a:spcPct val="195000"/>
              </a:lnSpc>
              <a:spcBef>
                <a:spcPct val="0"/>
              </a:spcBef>
            </a:pPr>
            <a:r>
              <a:rPr lang="zh-CN" altLang="en-US" smtClean="0">
                <a:latin typeface="楷体_GB2312" pitchFamily="49" charset="-122"/>
              </a:rPr>
              <a:t>若</a:t>
            </a:r>
            <a:r>
              <a:rPr lang="en-US" altLang="zh-CN" smtClean="0">
                <a:latin typeface="楷体_GB2312" pitchFamily="49" charset="-122"/>
              </a:rPr>
              <a:t>Cache</a:t>
            </a:r>
            <a:r>
              <a:rPr lang="zh-CN" altLang="en-US" smtClean="0">
                <a:latin typeface="楷体_GB2312" pitchFamily="49" charset="-122"/>
              </a:rPr>
              <a:t>不命中，则用主存实页号</a:t>
            </a:r>
            <a:r>
              <a:rPr lang="en-US" altLang="zh-CN" smtClean="0">
                <a:latin typeface="楷体_GB2312" pitchFamily="49" charset="-122"/>
              </a:rPr>
              <a:t>P</a:t>
            </a:r>
            <a:r>
              <a:rPr lang="zh-CN" altLang="en-US" smtClean="0">
                <a:latin typeface="楷体_GB2312" pitchFamily="49" charset="-122"/>
              </a:rPr>
              <a:t>、及</a:t>
            </a:r>
            <a:r>
              <a:rPr lang="en-US" altLang="zh-CN" smtClean="0">
                <a:latin typeface="楷体_GB2312" pitchFamily="49" charset="-122"/>
              </a:rPr>
              <a:t>B</a:t>
            </a:r>
            <a:r>
              <a:rPr lang="zh-CN" altLang="en-US" smtClean="0">
                <a:latin typeface="楷体_GB2312" pitchFamily="49" charset="-122"/>
              </a:rPr>
              <a:t>和</a:t>
            </a:r>
            <a:r>
              <a:rPr lang="en-US" altLang="zh-CN" smtClean="0">
                <a:latin typeface="楷体_GB2312" pitchFamily="49" charset="-122"/>
              </a:rPr>
              <a:t>W</a:t>
            </a:r>
            <a:r>
              <a:rPr lang="zh-CN" altLang="en-US" smtClean="0">
                <a:latin typeface="楷体_GB2312" pitchFamily="49" charset="-122"/>
              </a:rPr>
              <a:t>拼接，得到主存实地址。</a:t>
            </a:r>
          </a:p>
          <a:p>
            <a:pPr lvl="2" eaLnBrk="1" hangingPunct="1">
              <a:lnSpc>
                <a:spcPct val="195000"/>
              </a:lnSpc>
              <a:spcBef>
                <a:spcPct val="0"/>
              </a:spcBef>
            </a:pPr>
            <a:r>
              <a:rPr lang="zh-CN" altLang="en-US" smtClean="0">
                <a:latin typeface="楷体_GB2312" pitchFamily="49" charset="-122"/>
              </a:rPr>
              <a:t>若快表没有命中，通过软件查主存中的慢表</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81687CB-4C42-48FE-BAFF-54410F6C787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7492" name="Rectangle 2"/>
          <p:cNvSpPr>
            <a:spLocks noGrp="1" noChangeArrowheads="1"/>
          </p:cNvSpPr>
          <p:nvPr>
            <p:ph type="title"/>
          </p:nvPr>
        </p:nvSpPr>
        <p:spPr/>
        <p:txBody>
          <a:bodyPr/>
          <a:lstStyle/>
          <a:p>
            <a:pPr eaLnBrk="1" hangingPunct="1"/>
            <a:r>
              <a:rPr lang="zh-CN" altLang="en-US" sz="3200" smtClean="0">
                <a:latin typeface="楷体_GB2312" pitchFamily="49" charset="-122"/>
              </a:rPr>
              <a:t>虚拟地址</a:t>
            </a:r>
            <a:r>
              <a:rPr lang="en-US" altLang="zh-CN" sz="3200" smtClean="0">
                <a:latin typeface="楷体_GB2312" pitchFamily="49" charset="-122"/>
              </a:rPr>
              <a:t>Cache</a:t>
            </a:r>
            <a:r>
              <a:rPr lang="zh-CN" altLang="en-US" sz="1600" smtClean="0">
                <a:latin typeface="楷体_GB2312" pitchFamily="49" charset="-122"/>
              </a:rPr>
              <a:t>（续）</a:t>
            </a:r>
          </a:p>
        </p:txBody>
      </p:sp>
      <p:graphicFrame>
        <p:nvGraphicFramePr>
          <p:cNvPr id="447493" name="Object 4"/>
          <p:cNvGraphicFramePr>
            <a:graphicFrameLocks noGrp="1" noChangeAspect="1"/>
          </p:cNvGraphicFramePr>
          <p:nvPr>
            <p:ph idx="1"/>
          </p:nvPr>
        </p:nvGraphicFramePr>
        <p:xfrm>
          <a:off x="1042988" y="1125538"/>
          <a:ext cx="7056437" cy="5341937"/>
        </p:xfrm>
        <a:graphic>
          <a:graphicData uri="http://schemas.openxmlformats.org/presentationml/2006/ole">
            <mc:AlternateContent xmlns:mc="http://schemas.openxmlformats.org/markup-compatibility/2006">
              <mc:Choice xmlns:v="urn:schemas-microsoft-com:vml" Requires="v">
                <p:oleObj spid="_x0000_s447582" name="文档" r:id="rId3" imgW="5324584" imgH="4029029" progId="Word.Document.8">
                  <p:embed/>
                </p:oleObj>
              </mc:Choice>
              <mc:Fallback>
                <p:oleObj name="文档" r:id="rId3" imgW="5324584" imgH="402902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25538"/>
                        <a:ext cx="7056437" cy="5341937"/>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C360F892-98D4-41BA-9C9B-0058E4A21F7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263</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8516" name="Rectangle 2"/>
          <p:cNvSpPr>
            <a:spLocks noGrp="1" noChangeArrowheads="1"/>
          </p:cNvSpPr>
          <p:nvPr>
            <p:ph type="title"/>
          </p:nvPr>
        </p:nvSpPr>
        <p:spPr>
          <a:xfrm>
            <a:off x="442913" y="476250"/>
            <a:ext cx="8243887" cy="422275"/>
          </a:xfrm>
        </p:spPr>
        <p:txBody>
          <a:bodyPr/>
          <a:lstStyle/>
          <a:p>
            <a:pPr eaLnBrk="1" hangingPunct="1"/>
            <a:r>
              <a:rPr lang="en-US" altLang="zh-CN" sz="3200" smtClean="0">
                <a:latin typeface="楷体_GB2312" pitchFamily="49" charset="-122"/>
              </a:rPr>
              <a:t>3.4.2 </a:t>
            </a:r>
            <a:r>
              <a:rPr lang="zh-CN" altLang="en-US" sz="3200" smtClean="0">
                <a:latin typeface="楷体_GB2312" pitchFamily="49" charset="-122"/>
              </a:rPr>
              <a:t>全</a:t>
            </a:r>
            <a:r>
              <a:rPr lang="en-US" altLang="zh-CN" sz="3200" smtClean="0">
                <a:latin typeface="楷体_GB2312" pitchFamily="49" charset="-122"/>
              </a:rPr>
              <a:t>Cache</a:t>
            </a:r>
            <a:r>
              <a:rPr lang="zh-CN" altLang="en-US" sz="3200" smtClean="0">
                <a:latin typeface="楷体_GB2312" pitchFamily="49" charset="-122"/>
              </a:rPr>
              <a:t>存储系统</a:t>
            </a:r>
          </a:p>
        </p:txBody>
      </p:sp>
      <p:sp>
        <p:nvSpPr>
          <p:cNvPr id="448517" name="Rectangle 3"/>
          <p:cNvSpPr>
            <a:spLocks noGrp="1" noChangeArrowheads="1"/>
          </p:cNvSpPr>
          <p:nvPr>
            <p:ph type="body" idx="1"/>
          </p:nvPr>
        </p:nvSpPr>
        <p:spPr>
          <a:xfrm>
            <a:off x="381000" y="1143000"/>
            <a:ext cx="8223250" cy="5181600"/>
          </a:xfrm>
        </p:spPr>
        <p:txBody>
          <a:bodyPr/>
          <a:lstStyle/>
          <a:p>
            <a:pPr eaLnBrk="1" hangingPunct="1">
              <a:lnSpc>
                <a:spcPct val="120000"/>
              </a:lnSpc>
              <a:spcBef>
                <a:spcPct val="10000"/>
              </a:spcBef>
            </a:pPr>
            <a:r>
              <a:rPr lang="zh-CN" altLang="en-US" dirty="0" smtClean="0">
                <a:solidFill>
                  <a:srgbClr val="0000FF"/>
                </a:solidFill>
                <a:latin typeface="楷体_GB2312" pitchFamily="49" charset="-122"/>
              </a:rPr>
              <a:t>建立存储系统的目的：获得一个速度接近</a:t>
            </a:r>
            <a:r>
              <a:rPr lang="en-US" altLang="zh-CN" dirty="0" smtClean="0">
                <a:solidFill>
                  <a:srgbClr val="0000FF"/>
                </a:solidFill>
                <a:latin typeface="楷体_GB2312" pitchFamily="49" charset="-122"/>
              </a:rPr>
              <a:t>Cache</a:t>
            </a:r>
            <a:r>
              <a:rPr lang="zh-CN" altLang="en-US" dirty="0" smtClean="0">
                <a:solidFill>
                  <a:srgbClr val="0000FF"/>
                </a:solidFill>
                <a:latin typeface="楷体_GB2312" pitchFamily="49" charset="-122"/>
              </a:rPr>
              <a:t>，容量等于虚拟地址空间的存储器。</a:t>
            </a:r>
          </a:p>
          <a:p>
            <a:pPr lvl="1" eaLnBrk="1" hangingPunct="1">
              <a:lnSpc>
                <a:spcPct val="120000"/>
              </a:lnSpc>
              <a:spcBef>
                <a:spcPct val="10000"/>
              </a:spcBef>
            </a:pPr>
            <a:r>
              <a:rPr lang="zh-CN" altLang="en-US" dirty="0" smtClean="0">
                <a:latin typeface="楷体_GB2312" pitchFamily="49" charset="-122"/>
              </a:rPr>
              <a:t>这个存储器如何构成，具体分成几级来实现，只是具体的实现技术而已。</a:t>
            </a:r>
          </a:p>
          <a:p>
            <a:pPr lvl="1" eaLnBrk="1" hangingPunct="1">
              <a:lnSpc>
                <a:spcPct val="120000"/>
              </a:lnSpc>
              <a:spcBef>
                <a:spcPct val="10000"/>
              </a:spcBef>
            </a:pPr>
            <a:endParaRPr lang="zh-CN" altLang="en-US" dirty="0" smtClean="0">
              <a:latin typeface="楷体_GB2312" pitchFamily="49" charset="-122"/>
            </a:endParaRPr>
          </a:p>
          <a:p>
            <a:pPr lvl="1" eaLnBrk="1" hangingPunct="1">
              <a:lnSpc>
                <a:spcPct val="120000"/>
              </a:lnSpc>
              <a:spcBef>
                <a:spcPct val="10000"/>
              </a:spcBef>
            </a:pPr>
            <a:r>
              <a:rPr lang="zh-CN" altLang="en-US" dirty="0" smtClean="0">
                <a:latin typeface="楷体_GB2312" pitchFamily="49" charset="-122"/>
              </a:rPr>
              <a:t>随着计算机硬件和软件技术的发展，存储系统的实现技术也在不断改变。</a:t>
            </a:r>
          </a:p>
          <a:p>
            <a:pPr lvl="1" eaLnBrk="1" hangingPunct="1">
              <a:lnSpc>
                <a:spcPct val="120000"/>
              </a:lnSpc>
              <a:spcBef>
                <a:spcPct val="10000"/>
              </a:spcBef>
            </a:pPr>
            <a:endParaRPr lang="zh-CN" altLang="en-US" dirty="0" smtClean="0">
              <a:latin typeface="楷体_GB2312" pitchFamily="49" charset="-122"/>
            </a:endParaRPr>
          </a:p>
          <a:p>
            <a:pPr lvl="1" eaLnBrk="1" hangingPunct="1">
              <a:lnSpc>
                <a:spcPct val="120000"/>
              </a:lnSpc>
              <a:spcBef>
                <a:spcPct val="10000"/>
              </a:spcBef>
            </a:pPr>
            <a:r>
              <a:rPr lang="zh-CN" altLang="en-US" dirty="0" smtClean="0">
                <a:latin typeface="楷体_GB2312" pitchFamily="49" charset="-122"/>
              </a:rPr>
              <a:t>最直接最简单的方法：</a:t>
            </a:r>
            <a:r>
              <a:rPr lang="zh-CN" altLang="en-US" dirty="0" smtClean="0">
                <a:solidFill>
                  <a:srgbClr val="0000FF"/>
                </a:solidFill>
                <a:latin typeface="楷体_GB2312" pitchFamily="49" charset="-122"/>
              </a:rPr>
              <a:t>用一个速度很高，存储容量很大的存储器来实现。</a:t>
            </a:r>
          </a:p>
          <a:p>
            <a:pPr lvl="1" eaLnBrk="1" hangingPunct="1">
              <a:lnSpc>
                <a:spcPct val="120000"/>
              </a:lnSpc>
              <a:spcBef>
                <a:spcPct val="10000"/>
              </a:spcBef>
            </a:pPr>
            <a:endParaRPr lang="zh-CN" altLang="en-US" dirty="0" smtClean="0">
              <a:solidFill>
                <a:srgbClr val="0000FF"/>
              </a:solidFill>
              <a:latin typeface="楷体_GB2312" pitchFamily="49" charset="-122"/>
            </a:endParaRPr>
          </a:p>
          <a:p>
            <a:pPr eaLnBrk="1" hangingPunct="1">
              <a:lnSpc>
                <a:spcPct val="120000"/>
              </a:lnSpc>
              <a:spcBef>
                <a:spcPct val="10000"/>
              </a:spcBef>
            </a:pPr>
            <a:r>
              <a:rPr lang="zh-CN" altLang="en-US" dirty="0" smtClean="0">
                <a:solidFill>
                  <a:srgbClr val="FF0000"/>
                </a:solidFill>
                <a:latin typeface="楷体_GB2312" pitchFamily="49" charset="-122"/>
              </a:rPr>
              <a:t>全</a:t>
            </a:r>
            <a:r>
              <a:rPr lang="en-US" altLang="zh-CN" dirty="0" smtClean="0">
                <a:solidFill>
                  <a:srgbClr val="FF0000"/>
                </a:solidFill>
                <a:latin typeface="楷体_GB2312" pitchFamily="49" charset="-122"/>
              </a:rPr>
              <a:t>Cache(all-Cache)</a:t>
            </a:r>
            <a:r>
              <a:rPr lang="zh-CN" altLang="en-US" dirty="0" smtClean="0">
                <a:solidFill>
                  <a:srgbClr val="FF0000"/>
                </a:solidFill>
                <a:latin typeface="楷体_GB2312" pitchFamily="49" charset="-122"/>
              </a:rPr>
              <a:t>是一种理想的存储系统。</a:t>
            </a:r>
            <a:endParaRPr lang="zh-CN" altLang="en-US" dirty="0"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4EA790F-B1BB-4E7C-89D9-3735FE8F6B0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540" name="Rectangle 2"/>
          <p:cNvSpPr>
            <a:spLocks noGrp="1" noChangeArrowheads="1"/>
          </p:cNvSpPr>
          <p:nvPr>
            <p:ph type="title"/>
          </p:nvPr>
        </p:nvSpPr>
        <p:spPr/>
        <p:txBody>
          <a:bodyPr/>
          <a:lstStyle/>
          <a:p>
            <a:pPr eaLnBrk="1" hangingPunct="1"/>
            <a:r>
              <a:rPr lang="zh-CN" altLang="en-US" sz="3200" smtClean="0">
                <a:latin typeface="楷体_GB2312" pitchFamily="49" charset="-122"/>
              </a:rPr>
              <a:t>全</a:t>
            </a:r>
            <a:r>
              <a:rPr lang="en-US" altLang="zh-CN" sz="3200" smtClean="0">
                <a:latin typeface="楷体_GB2312" pitchFamily="49" charset="-122"/>
              </a:rPr>
              <a:t>Cache</a:t>
            </a:r>
            <a:r>
              <a:rPr lang="zh-CN" altLang="en-US" sz="3200" smtClean="0">
                <a:latin typeface="楷体_GB2312" pitchFamily="49" charset="-122"/>
              </a:rPr>
              <a:t>存储系统</a:t>
            </a:r>
            <a:r>
              <a:rPr lang="zh-CN" altLang="en-US" sz="1600" smtClean="0">
                <a:latin typeface="楷体_GB2312" pitchFamily="49" charset="-122"/>
              </a:rPr>
              <a:t>（续）</a:t>
            </a:r>
          </a:p>
        </p:txBody>
      </p:sp>
      <p:sp>
        <p:nvSpPr>
          <p:cNvPr id="449541" name="Rectangle 3"/>
          <p:cNvSpPr>
            <a:spLocks noGrp="1" noChangeArrowheads="1"/>
          </p:cNvSpPr>
          <p:nvPr>
            <p:ph type="body" sz="half" idx="1"/>
          </p:nvPr>
        </p:nvSpPr>
        <p:spPr>
          <a:xfrm>
            <a:off x="457200" y="1235075"/>
            <a:ext cx="7859713" cy="5146675"/>
          </a:xfrm>
        </p:spPr>
        <p:txBody>
          <a:bodyPr/>
          <a:lstStyle/>
          <a:p>
            <a:pPr eaLnBrk="1" hangingPunct="1"/>
            <a:r>
              <a:rPr kumimoji="1" lang="zh-CN" altLang="en-US" smtClean="0">
                <a:solidFill>
                  <a:srgbClr val="0000FF"/>
                </a:solidFill>
                <a:latin typeface="楷体_GB2312" pitchFamily="49" charset="-122"/>
              </a:rPr>
              <a:t>一种多处理机系统中的全</a:t>
            </a:r>
            <a:r>
              <a:rPr kumimoji="1" lang="en-US" altLang="zh-CN" smtClean="0">
                <a:solidFill>
                  <a:srgbClr val="0000FF"/>
                </a:solidFill>
                <a:latin typeface="楷体_GB2312" pitchFamily="49" charset="-122"/>
              </a:rPr>
              <a:t>Cache</a:t>
            </a:r>
            <a:r>
              <a:rPr kumimoji="1" lang="zh-CN" altLang="en-US" smtClean="0">
                <a:solidFill>
                  <a:srgbClr val="0000FF"/>
                </a:solidFill>
                <a:latin typeface="楷体_GB2312" pitchFamily="49" charset="-122"/>
              </a:rPr>
              <a:t>存储系统</a:t>
            </a:r>
            <a:r>
              <a:rPr kumimoji="1" lang="en-US" altLang="zh-CN" smtClean="0">
                <a:solidFill>
                  <a:srgbClr val="0000FF"/>
                </a:solidFill>
                <a:latin typeface="Arial" pitchFamily="34" charset="0"/>
              </a:rPr>
              <a:t>——</a:t>
            </a:r>
            <a:r>
              <a:rPr kumimoji="1" lang="zh-CN" altLang="en-US" smtClean="0">
                <a:solidFill>
                  <a:srgbClr val="800080"/>
                </a:solidFill>
                <a:latin typeface="楷体_GB2312" pitchFamily="49" charset="-122"/>
              </a:rPr>
              <a:t>没有主存</a:t>
            </a:r>
            <a:r>
              <a:rPr kumimoji="1" lang="zh-CN" altLang="en-US" smtClean="0">
                <a:solidFill>
                  <a:srgbClr val="0000FF"/>
                </a:solidFill>
                <a:latin typeface="楷体_GB2312" pitchFamily="49" charset="-122"/>
              </a:rPr>
              <a:t>！</a:t>
            </a:r>
          </a:p>
        </p:txBody>
      </p:sp>
      <p:graphicFrame>
        <p:nvGraphicFramePr>
          <p:cNvPr id="449542" name="Object 4"/>
          <p:cNvGraphicFramePr>
            <a:graphicFrameLocks noGrp="1" noChangeAspect="1"/>
          </p:cNvGraphicFramePr>
          <p:nvPr>
            <p:ph sz="half" idx="2"/>
          </p:nvPr>
        </p:nvGraphicFramePr>
        <p:xfrm>
          <a:off x="323850" y="1628775"/>
          <a:ext cx="8135938" cy="4752975"/>
        </p:xfrm>
        <a:graphic>
          <a:graphicData uri="http://schemas.openxmlformats.org/presentationml/2006/ole">
            <mc:AlternateContent xmlns:mc="http://schemas.openxmlformats.org/markup-compatibility/2006">
              <mc:Choice xmlns:v="urn:schemas-microsoft-com:vml" Requires="v">
                <p:oleObj spid="_x0000_s449631" name="文档" r:id="rId3" imgW="5686304" imgH="2657496" progId="Word.Document.8">
                  <p:embed/>
                </p:oleObj>
              </mc:Choice>
              <mc:Fallback>
                <p:oleObj name="文档" r:id="rId3" imgW="5686304" imgH="265749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628775"/>
                        <a:ext cx="8135938" cy="47529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514D07CC-F83E-4BBF-BFD5-CB5562DC632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265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4" name="Rectangle 2"/>
          <p:cNvSpPr>
            <a:spLocks noGrp="1" noChangeArrowheads="1"/>
          </p:cNvSpPr>
          <p:nvPr>
            <p:ph type="body" idx="1"/>
          </p:nvPr>
        </p:nvSpPr>
        <p:spPr>
          <a:xfrm>
            <a:off x="611188" y="1196975"/>
            <a:ext cx="8228012" cy="4975225"/>
          </a:xfrm>
        </p:spPr>
        <p:txBody>
          <a:bodyPr/>
          <a:lstStyle/>
          <a:p>
            <a:pPr eaLnBrk="1" hangingPunct="1">
              <a:lnSpc>
                <a:spcPct val="160000"/>
              </a:lnSpc>
              <a:spcBef>
                <a:spcPct val="0"/>
              </a:spcBef>
              <a:buFontTx/>
              <a:buNone/>
            </a:pPr>
            <a:r>
              <a:rPr lang="en-US" altLang="zh-CN" smtClean="0">
                <a:latin typeface="楷体_GB2312" pitchFamily="49" charset="-122"/>
              </a:rPr>
              <a:t>1. </a:t>
            </a:r>
            <a:r>
              <a:rPr lang="zh-CN" altLang="en-US" smtClean="0">
                <a:latin typeface="楷体_GB2312" pitchFamily="49" charset="-122"/>
              </a:rPr>
              <a:t>存储系统的定义及主要性能计算。</a:t>
            </a:r>
          </a:p>
          <a:p>
            <a:pPr eaLnBrk="1" hangingPunct="1">
              <a:lnSpc>
                <a:spcPct val="160000"/>
              </a:lnSpc>
              <a:spcBef>
                <a:spcPct val="5000"/>
              </a:spcBef>
              <a:buFontTx/>
              <a:buNone/>
            </a:pPr>
            <a:r>
              <a:rPr lang="en-US" altLang="zh-CN" smtClean="0">
                <a:latin typeface="楷体_GB2312" pitchFamily="49" charset="-122"/>
              </a:rPr>
              <a:t>2. </a:t>
            </a:r>
            <a:r>
              <a:rPr lang="zh-CN" altLang="en-US" smtClean="0">
                <a:latin typeface="楷体_GB2312" pitchFamily="49" charset="-122"/>
              </a:rPr>
              <a:t>并行存储器的工作原理。</a:t>
            </a:r>
          </a:p>
          <a:p>
            <a:pPr eaLnBrk="1" hangingPunct="1">
              <a:lnSpc>
                <a:spcPct val="160000"/>
              </a:lnSpc>
              <a:spcBef>
                <a:spcPct val="5000"/>
              </a:spcBef>
              <a:buFontTx/>
              <a:buNone/>
            </a:pPr>
            <a:r>
              <a:rPr lang="en-US" altLang="zh-CN" smtClean="0">
                <a:latin typeface="楷体_GB2312" pitchFamily="49" charset="-122"/>
              </a:rPr>
              <a:t>3. </a:t>
            </a:r>
            <a:r>
              <a:rPr lang="zh-CN" altLang="en-US" smtClean="0">
                <a:latin typeface="楷体_GB2312" pitchFamily="49" charset="-122"/>
              </a:rPr>
              <a:t>虚拟存储系统的工作原理。</a:t>
            </a:r>
          </a:p>
          <a:p>
            <a:pPr eaLnBrk="1" hangingPunct="1">
              <a:lnSpc>
                <a:spcPct val="160000"/>
              </a:lnSpc>
              <a:spcBef>
                <a:spcPct val="5000"/>
              </a:spcBef>
              <a:buFontTx/>
              <a:buNone/>
            </a:pPr>
            <a:r>
              <a:rPr lang="en-US" altLang="zh-CN" smtClean="0">
                <a:latin typeface="楷体_GB2312" pitchFamily="49" charset="-122"/>
              </a:rPr>
              <a:t>4. </a:t>
            </a:r>
            <a:r>
              <a:rPr lang="zh-CN" altLang="en-US" smtClean="0">
                <a:latin typeface="楷体_GB2312" pitchFamily="49" charset="-122"/>
              </a:rPr>
              <a:t>虚拟存储器中加快地址变换的方法。</a:t>
            </a:r>
          </a:p>
          <a:p>
            <a:pPr eaLnBrk="1" hangingPunct="1">
              <a:lnSpc>
                <a:spcPct val="160000"/>
              </a:lnSpc>
              <a:spcBef>
                <a:spcPct val="5000"/>
              </a:spcBef>
              <a:buFontTx/>
              <a:buNone/>
            </a:pPr>
            <a:r>
              <a:rPr lang="en-US" altLang="zh-CN" smtClean="0">
                <a:latin typeface="楷体_GB2312" pitchFamily="49" charset="-122"/>
              </a:rPr>
              <a:t>5. </a:t>
            </a:r>
            <a:r>
              <a:rPr lang="zh-CN" altLang="en-US" smtClean="0">
                <a:latin typeface="楷体_GB2312" pitchFamily="49" charset="-122"/>
              </a:rPr>
              <a:t>虚拟存储系统的页面替换算法。</a:t>
            </a:r>
          </a:p>
          <a:p>
            <a:pPr eaLnBrk="1" hangingPunct="1">
              <a:lnSpc>
                <a:spcPct val="160000"/>
              </a:lnSpc>
              <a:spcBef>
                <a:spcPct val="5000"/>
              </a:spcBef>
              <a:buFontTx/>
              <a:buNone/>
            </a:pPr>
            <a:r>
              <a:rPr lang="en-US" altLang="zh-CN" smtClean="0">
                <a:latin typeface="楷体_GB2312" pitchFamily="49" charset="-122"/>
              </a:rPr>
              <a:t>6. Cache</a:t>
            </a:r>
            <a:r>
              <a:rPr lang="zh-CN" altLang="en-US" smtClean="0">
                <a:latin typeface="楷体_GB2312" pitchFamily="49" charset="-122"/>
              </a:rPr>
              <a:t>存储系统的地址映象及变换方法。</a:t>
            </a:r>
          </a:p>
          <a:p>
            <a:pPr eaLnBrk="1" hangingPunct="1">
              <a:lnSpc>
                <a:spcPct val="160000"/>
              </a:lnSpc>
              <a:spcBef>
                <a:spcPct val="5000"/>
              </a:spcBef>
              <a:buFontTx/>
              <a:buNone/>
            </a:pPr>
            <a:r>
              <a:rPr lang="en-US" altLang="zh-CN" smtClean="0">
                <a:latin typeface="楷体_GB2312" pitchFamily="49" charset="-122"/>
              </a:rPr>
              <a:t>7. Cache</a:t>
            </a:r>
            <a:r>
              <a:rPr lang="zh-CN" altLang="en-US" smtClean="0">
                <a:latin typeface="楷体_GB2312" pitchFamily="49" charset="-122"/>
              </a:rPr>
              <a:t>存储系统的替换算法。</a:t>
            </a:r>
          </a:p>
          <a:p>
            <a:pPr eaLnBrk="1" hangingPunct="1">
              <a:lnSpc>
                <a:spcPct val="160000"/>
              </a:lnSpc>
              <a:spcBef>
                <a:spcPct val="5000"/>
              </a:spcBef>
              <a:buFontTx/>
              <a:buNone/>
            </a:pPr>
            <a:r>
              <a:rPr lang="en-US" altLang="zh-CN" smtClean="0">
                <a:latin typeface="楷体_GB2312" pitchFamily="49" charset="-122"/>
              </a:rPr>
              <a:t>8. Cache</a:t>
            </a:r>
            <a:r>
              <a:rPr lang="zh-CN" altLang="en-US" smtClean="0">
                <a:latin typeface="楷体_GB2312" pitchFamily="49" charset="-122"/>
              </a:rPr>
              <a:t>存储系统的加速比。</a:t>
            </a:r>
          </a:p>
        </p:txBody>
      </p:sp>
      <p:sp>
        <p:nvSpPr>
          <p:cNvPr id="450565" name="Text Box 3"/>
          <p:cNvSpPr txBox="1">
            <a:spLocks noChangeArrowheads="1"/>
          </p:cNvSpPr>
          <p:nvPr/>
        </p:nvSpPr>
        <p:spPr bwMode="auto">
          <a:xfrm>
            <a:off x="1116013" y="476250"/>
            <a:ext cx="7056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zh-CN" altLang="en-US" sz="3200">
                <a:solidFill>
                  <a:schemeClr val="tx2"/>
                </a:solidFill>
              </a:rPr>
              <a:t>本章重点：</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2615622-17E4-46EB-9808-CF921B2C334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266</a:t>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Rectangle 2"/>
          <p:cNvSpPr>
            <a:spLocks noGrp="1" noChangeArrowheads="1"/>
          </p:cNvSpPr>
          <p:nvPr>
            <p:ph type="title"/>
          </p:nvPr>
        </p:nvSpPr>
        <p:spPr/>
        <p:txBody>
          <a:bodyPr/>
          <a:lstStyle/>
          <a:p>
            <a:pPr eaLnBrk="1" hangingPunct="1"/>
            <a:r>
              <a:rPr lang="zh-CN" altLang="en-US" sz="3200" smtClean="0">
                <a:solidFill>
                  <a:schemeClr val="tx1"/>
                </a:solidFill>
                <a:latin typeface="宋体" pitchFamily="2" charset="-122"/>
              </a:rPr>
              <a:t>存储系统的定义</a:t>
            </a:r>
            <a:r>
              <a:rPr lang="zh-CN" altLang="en-US" sz="1600" smtClean="0">
                <a:solidFill>
                  <a:schemeClr val="tx1"/>
                </a:solidFill>
                <a:latin typeface="宋体" pitchFamily="2" charset="-122"/>
              </a:rPr>
              <a:t>（续）</a:t>
            </a:r>
          </a:p>
        </p:txBody>
      </p:sp>
      <p:sp>
        <p:nvSpPr>
          <p:cNvPr id="205829" name="Rectangle 3"/>
          <p:cNvSpPr>
            <a:spLocks noGrp="1" noChangeArrowheads="1"/>
          </p:cNvSpPr>
          <p:nvPr>
            <p:ph type="body" sz="half" idx="1"/>
          </p:nvPr>
        </p:nvSpPr>
        <p:spPr>
          <a:xfrm>
            <a:off x="457200" y="1235075"/>
            <a:ext cx="8075613" cy="5146675"/>
          </a:xfrm>
        </p:spPr>
        <p:txBody>
          <a:bodyPr/>
          <a:lstStyle/>
          <a:p>
            <a:pPr eaLnBrk="1" hangingPunct="1"/>
            <a:r>
              <a:rPr kumimoji="1" lang="zh-CN" altLang="en-US" smtClean="0">
                <a:solidFill>
                  <a:srgbClr val="FF0000"/>
                </a:solidFill>
              </a:rPr>
              <a:t>由多个存储器构成的存储系统。</a:t>
            </a:r>
          </a:p>
        </p:txBody>
      </p:sp>
      <p:graphicFrame>
        <p:nvGraphicFramePr>
          <p:cNvPr id="205830" name="Object 4"/>
          <p:cNvGraphicFramePr>
            <a:graphicFrameLocks noGrp="1" noChangeAspect="1"/>
          </p:cNvGraphicFramePr>
          <p:nvPr>
            <p:ph sz="half" idx="2"/>
          </p:nvPr>
        </p:nvGraphicFramePr>
        <p:xfrm>
          <a:off x="684213" y="2060575"/>
          <a:ext cx="7586662" cy="3290888"/>
        </p:xfrm>
        <a:graphic>
          <a:graphicData uri="http://schemas.openxmlformats.org/presentationml/2006/ole">
            <mc:AlternateContent xmlns:mc="http://schemas.openxmlformats.org/markup-compatibility/2006">
              <mc:Choice xmlns:v="urn:schemas-microsoft-com:vml" Requires="v">
                <p:oleObj spid="_x0000_s205919" name="文档" r:id="rId3" imgW="5896049" imgH="2552762" progId="Word.Document.8">
                  <p:embed/>
                </p:oleObj>
              </mc:Choice>
              <mc:Fallback>
                <p:oleObj name="文档" r:id="rId3" imgW="5896049" imgH="255276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060575"/>
                        <a:ext cx="7586662" cy="329088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7505DBE-18B1-43B1-8816-D7B8B93024F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27</a:t>
            </a:fld>
            <a:endParaRPr lang="en-US" altLang="zh-C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2"/>
          <p:cNvSpPr>
            <a:spLocks noGrp="1" noChangeArrowheads="1"/>
          </p:cNvSpPr>
          <p:nvPr>
            <p:ph type="title"/>
          </p:nvPr>
        </p:nvSpPr>
        <p:spPr/>
        <p:txBody>
          <a:bodyPr/>
          <a:lstStyle/>
          <a:p>
            <a:pPr eaLnBrk="1" hangingPunct="1"/>
            <a:r>
              <a:rPr lang="zh-CN" altLang="en-US" sz="3200" smtClean="0">
                <a:solidFill>
                  <a:schemeClr val="tx1"/>
                </a:solidFill>
                <a:latin typeface="宋体" pitchFamily="2" charset="-122"/>
              </a:rPr>
              <a:t>存储系统的定义</a:t>
            </a:r>
            <a:r>
              <a:rPr lang="zh-CN" altLang="en-US" sz="1600" smtClean="0">
                <a:solidFill>
                  <a:schemeClr val="tx1"/>
                </a:solidFill>
                <a:latin typeface="宋体" pitchFamily="2" charset="-122"/>
              </a:rPr>
              <a:t>（续）</a:t>
            </a:r>
          </a:p>
        </p:txBody>
      </p:sp>
      <p:sp>
        <p:nvSpPr>
          <p:cNvPr id="206853" name="Rectangle 3"/>
          <p:cNvSpPr>
            <a:spLocks noGrp="1" noChangeArrowheads="1"/>
          </p:cNvSpPr>
          <p:nvPr>
            <p:ph type="body" sz="half" idx="1"/>
          </p:nvPr>
        </p:nvSpPr>
        <p:spPr>
          <a:xfrm>
            <a:off x="457200" y="1235075"/>
            <a:ext cx="7931150" cy="5146675"/>
          </a:xfrm>
        </p:spPr>
        <p:txBody>
          <a:bodyPr/>
          <a:lstStyle/>
          <a:p>
            <a:pPr eaLnBrk="1" hangingPunct="1">
              <a:buFont typeface="Wingdings" pitchFamily="2" charset="2"/>
              <a:buBlip>
                <a:blip r:embed="rId3"/>
              </a:buBlip>
            </a:pPr>
            <a:r>
              <a:rPr lang="zh-CN" altLang="en-US" smtClean="0">
                <a:latin typeface="楷体_GB2312" pitchFamily="49" charset="-122"/>
              </a:rPr>
              <a:t>虚拟存储系统：由主存储器和硬盘构成</a:t>
            </a:r>
          </a:p>
          <a:p>
            <a:pPr lvl="1" eaLnBrk="1" hangingPunct="1"/>
            <a:r>
              <a:rPr lang="zh-CN" altLang="en-US" smtClean="0">
                <a:solidFill>
                  <a:srgbClr val="FF0000"/>
                </a:solidFill>
                <a:latin typeface="楷体_GB2312" pitchFamily="49" charset="-122"/>
              </a:rPr>
              <a:t>主要目的：扩大存储器容量</a:t>
            </a:r>
            <a:endParaRPr lang="zh-CN" altLang="en-US" smtClean="0">
              <a:latin typeface="楷体_GB2312" pitchFamily="49" charset="-122"/>
            </a:endParaRPr>
          </a:p>
        </p:txBody>
      </p:sp>
      <p:graphicFrame>
        <p:nvGraphicFramePr>
          <p:cNvPr id="206854" name="Object 4"/>
          <p:cNvGraphicFramePr>
            <a:graphicFrameLocks noGrp="1" noChangeAspect="1"/>
          </p:cNvGraphicFramePr>
          <p:nvPr>
            <p:ph sz="half" idx="2"/>
          </p:nvPr>
        </p:nvGraphicFramePr>
        <p:xfrm>
          <a:off x="1476375" y="2133600"/>
          <a:ext cx="5975350" cy="4384675"/>
        </p:xfrm>
        <a:graphic>
          <a:graphicData uri="http://schemas.openxmlformats.org/presentationml/2006/ole">
            <mc:AlternateContent xmlns:mc="http://schemas.openxmlformats.org/markup-compatibility/2006">
              <mc:Choice xmlns:v="urn:schemas-microsoft-com:vml" Requires="v">
                <p:oleObj spid="_x0000_s206943" name="文档" r:id="rId4" imgW="3829111" imgH="2762230" progId="Word.Document.8">
                  <p:embed/>
                </p:oleObj>
              </mc:Choice>
              <mc:Fallback>
                <p:oleObj name="文档" r:id="rId4" imgW="3829111" imgH="276223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2133600"/>
                        <a:ext cx="5975350" cy="43846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404C7E1-E1E9-4AEB-AE7D-B2EDC59F435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28</a:t>
            </a:fld>
            <a:endParaRPr lang="en-US" altLang="zh-C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存储系统的容量</a:t>
            </a:r>
          </a:p>
        </p:txBody>
      </p:sp>
      <p:sp>
        <p:nvSpPr>
          <p:cNvPr id="207877" name="Rectangle 3"/>
          <p:cNvSpPr>
            <a:spLocks noGrp="1" noChangeArrowheads="1"/>
          </p:cNvSpPr>
          <p:nvPr>
            <p:ph type="body" idx="1"/>
          </p:nvPr>
        </p:nvSpPr>
        <p:spPr/>
        <p:txBody>
          <a:bodyPr/>
          <a:lstStyle/>
          <a:p>
            <a:pPr eaLnBrk="1" hangingPunct="1">
              <a:lnSpc>
                <a:spcPct val="140000"/>
              </a:lnSpc>
            </a:pPr>
            <a:r>
              <a:rPr lang="zh-CN" altLang="en-US" smtClean="0">
                <a:latin typeface="楷体_GB2312" pitchFamily="49" charset="-122"/>
              </a:rPr>
              <a:t>要求：</a:t>
            </a:r>
          </a:p>
          <a:p>
            <a:pPr lvl="1" eaLnBrk="1" hangingPunct="1">
              <a:lnSpc>
                <a:spcPct val="140000"/>
              </a:lnSpc>
            </a:pPr>
            <a:r>
              <a:rPr lang="zh-CN" altLang="en-US" smtClean="0">
                <a:solidFill>
                  <a:srgbClr val="FF0000"/>
                </a:solidFill>
                <a:latin typeface="楷体_GB2312" pitchFamily="49" charset="-122"/>
              </a:rPr>
              <a:t>提供尽可能大的地址空间</a:t>
            </a:r>
          </a:p>
          <a:p>
            <a:pPr lvl="1" eaLnBrk="1" hangingPunct="1">
              <a:lnSpc>
                <a:spcPct val="140000"/>
              </a:lnSpc>
            </a:pPr>
            <a:r>
              <a:rPr lang="zh-CN" altLang="en-US" smtClean="0">
                <a:solidFill>
                  <a:srgbClr val="FF0000"/>
                </a:solidFill>
                <a:latin typeface="楷体_GB2312" pitchFamily="49" charset="-122"/>
              </a:rPr>
              <a:t>能够随机访问</a:t>
            </a:r>
          </a:p>
          <a:p>
            <a:pPr eaLnBrk="1" hangingPunct="1">
              <a:lnSpc>
                <a:spcPct val="140000"/>
              </a:lnSpc>
            </a:pPr>
            <a:r>
              <a:rPr lang="zh-CN" altLang="en-US" smtClean="0">
                <a:latin typeface="楷体_GB2312" pitchFamily="49" charset="-122"/>
              </a:rPr>
              <a:t>方法有两种：</a:t>
            </a:r>
          </a:p>
          <a:p>
            <a:pPr lvl="1" eaLnBrk="1" hangingPunct="1">
              <a:lnSpc>
                <a:spcPct val="140000"/>
              </a:lnSpc>
            </a:pPr>
            <a:r>
              <a:rPr lang="zh-CN" altLang="en-US" smtClean="0">
                <a:latin typeface="楷体_GB2312" pitchFamily="49" charset="-122"/>
              </a:rPr>
              <a:t>只对系统中存储容量最大的那个存储器进行编址，其他存储器只在内部编址或不编址。</a:t>
            </a:r>
          </a:p>
          <a:p>
            <a:pPr lvl="2" eaLnBrk="1" hangingPunct="1">
              <a:lnSpc>
                <a:spcPct val="140000"/>
              </a:lnSpc>
              <a:buSzPct val="95000"/>
            </a:pPr>
            <a:r>
              <a:rPr lang="en-US" altLang="zh-CN" smtClean="0">
                <a:solidFill>
                  <a:srgbClr val="0000FF"/>
                </a:solidFill>
                <a:latin typeface="楷体_GB2312" pitchFamily="49" charset="-122"/>
              </a:rPr>
              <a:t>Cache</a:t>
            </a:r>
            <a:r>
              <a:rPr lang="zh-CN" altLang="en-US" smtClean="0">
                <a:solidFill>
                  <a:srgbClr val="0000FF"/>
                </a:solidFill>
                <a:latin typeface="楷体_GB2312" pitchFamily="49" charset="-122"/>
              </a:rPr>
              <a:t>存储系统。</a:t>
            </a:r>
          </a:p>
          <a:p>
            <a:pPr lvl="1" eaLnBrk="1" hangingPunct="1">
              <a:lnSpc>
                <a:spcPct val="140000"/>
              </a:lnSpc>
            </a:pPr>
            <a:r>
              <a:rPr lang="zh-CN" altLang="en-US" smtClean="0">
                <a:latin typeface="楷体_GB2312" pitchFamily="49" charset="-122"/>
              </a:rPr>
              <a:t>另外设计一个容量很大的逻辑地址空间，把相关存储器都映射这个地址空间中。</a:t>
            </a:r>
          </a:p>
          <a:p>
            <a:pPr lvl="2" eaLnBrk="1" hangingPunct="1">
              <a:lnSpc>
                <a:spcPct val="140000"/>
              </a:lnSpc>
            </a:pPr>
            <a:r>
              <a:rPr lang="zh-CN" altLang="en-US" smtClean="0">
                <a:solidFill>
                  <a:srgbClr val="0000FF"/>
                </a:solidFill>
                <a:latin typeface="楷体_GB2312" pitchFamily="49" charset="-122"/>
              </a:rPr>
              <a:t>虚拟存储系统。</a:t>
            </a:r>
            <a:endParaRPr lang="zh-CN" altLang="en-US"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7FA8047D-0341-4D1B-ACB2-EA18F710EB4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29</a:t>
            </a:fld>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2"/>
          <p:cNvSpPr>
            <a:spLocks noGrp="1" noChangeArrowheads="1"/>
          </p:cNvSpPr>
          <p:nvPr>
            <p:ph type="body" idx="1"/>
          </p:nvPr>
        </p:nvSpPr>
        <p:spPr>
          <a:xfrm>
            <a:off x="684213" y="1268413"/>
            <a:ext cx="7848600" cy="4681537"/>
          </a:xfrm>
        </p:spPr>
        <p:txBody>
          <a:bodyPr/>
          <a:lstStyle/>
          <a:p>
            <a:pPr eaLnBrk="1" hangingPunct="1">
              <a:lnSpc>
                <a:spcPct val="280000"/>
              </a:lnSpc>
              <a:buFontTx/>
              <a:buNone/>
            </a:pPr>
            <a:r>
              <a:rPr lang="en-US" altLang="zh-CN" dirty="0" smtClean="0">
                <a:latin typeface="楷体_GB2312" pitchFamily="49" charset="-122"/>
              </a:rPr>
              <a:t>  3.1 </a:t>
            </a:r>
            <a:r>
              <a:rPr lang="zh-CN" altLang="en-US" dirty="0" smtClean="0">
                <a:latin typeface="楷体_GB2312" pitchFamily="49" charset="-122"/>
              </a:rPr>
              <a:t>存储系统原理</a:t>
            </a:r>
          </a:p>
          <a:p>
            <a:pPr eaLnBrk="1" hangingPunct="1">
              <a:lnSpc>
                <a:spcPct val="280000"/>
              </a:lnSpc>
              <a:buFontTx/>
              <a:buNone/>
            </a:pPr>
            <a:r>
              <a:rPr lang="zh-CN" altLang="en-US" dirty="0" smtClean="0">
                <a:latin typeface="楷体_GB2312" pitchFamily="49" charset="-122"/>
              </a:rPr>
              <a:t>  </a:t>
            </a:r>
            <a:r>
              <a:rPr lang="en-US" altLang="zh-CN" dirty="0" smtClean="0">
                <a:latin typeface="楷体_GB2312" pitchFamily="49" charset="-122"/>
              </a:rPr>
              <a:t>3.2 </a:t>
            </a:r>
            <a:r>
              <a:rPr lang="zh-CN" altLang="en-US" dirty="0" smtClean="0">
                <a:latin typeface="楷体_GB2312" pitchFamily="49" charset="-122"/>
              </a:rPr>
              <a:t>虚拟存储器</a:t>
            </a:r>
          </a:p>
          <a:p>
            <a:pPr eaLnBrk="1" hangingPunct="1">
              <a:lnSpc>
                <a:spcPct val="280000"/>
              </a:lnSpc>
              <a:buFontTx/>
              <a:buNone/>
            </a:pPr>
            <a:r>
              <a:rPr lang="zh-CN" altLang="en-US" dirty="0" smtClean="0">
                <a:latin typeface="楷体_GB2312" pitchFamily="49" charset="-122"/>
              </a:rPr>
              <a:t>  </a:t>
            </a:r>
            <a:r>
              <a:rPr lang="en-US" altLang="zh-CN" dirty="0" smtClean="0">
                <a:latin typeface="楷体_GB2312" pitchFamily="49" charset="-122"/>
              </a:rPr>
              <a:t>3.3 </a:t>
            </a:r>
            <a:r>
              <a:rPr lang="zh-CN" altLang="en-US" dirty="0" smtClean="0">
                <a:latin typeface="楷体_GB2312" pitchFamily="49" charset="-122"/>
              </a:rPr>
              <a:t>高速缓冲存储器</a:t>
            </a:r>
            <a:r>
              <a:rPr lang="en-US" altLang="zh-CN" dirty="0" smtClean="0">
                <a:latin typeface="楷体_GB2312" pitchFamily="49" charset="-122"/>
              </a:rPr>
              <a:t>(Cache)</a:t>
            </a:r>
          </a:p>
          <a:p>
            <a:pPr eaLnBrk="1" hangingPunct="1">
              <a:lnSpc>
                <a:spcPct val="280000"/>
              </a:lnSpc>
              <a:buFontTx/>
              <a:buNone/>
            </a:pPr>
            <a:r>
              <a:rPr lang="en-US" altLang="zh-CN" dirty="0" smtClean="0">
                <a:latin typeface="楷体_GB2312" pitchFamily="49" charset="-122"/>
              </a:rPr>
              <a:t>  3.4 </a:t>
            </a:r>
            <a:r>
              <a:rPr lang="zh-CN" altLang="en-US" dirty="0" smtClean="0">
                <a:latin typeface="楷体_GB2312" pitchFamily="49" charset="-122"/>
              </a:rPr>
              <a:t>三级存储系统</a:t>
            </a:r>
          </a:p>
        </p:txBody>
      </p:sp>
      <p:sp>
        <p:nvSpPr>
          <p:cNvPr id="151557" name="Rectangle 3"/>
          <p:cNvSpPr>
            <a:spLocks noGrp="1" noChangeArrowheads="1"/>
          </p:cNvSpPr>
          <p:nvPr>
            <p:ph type="title"/>
          </p:nvPr>
        </p:nvSpPr>
        <p:spPr>
          <a:xfrm>
            <a:off x="685800" y="476250"/>
            <a:ext cx="7772400" cy="5048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8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lang="zh-CN" altLang="en-US" smtClean="0"/>
              <a:t>存储系统</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CC0119A-29F0-4175-8074-C786CBA7306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1556">
                                            <p:txEl>
                                              <p:pRg st="0" end="0"/>
                                            </p:txEl>
                                          </p:spTgt>
                                        </p:tgtEl>
                                        <p:attrNameLst>
                                          <p:attrName>style.visibility</p:attrName>
                                        </p:attrNameLst>
                                      </p:cBhvr>
                                      <p:to>
                                        <p:strVal val="visible"/>
                                      </p:to>
                                    </p:set>
                                    <p:anim calcmode="lin" valueType="num">
                                      <p:cBhvr additive="base">
                                        <p:cTn id="7" dur="500" fill="hold"/>
                                        <p:tgtEl>
                                          <p:spTgt spid="151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5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1556">
                                            <p:txEl>
                                              <p:pRg st="1" end="1"/>
                                            </p:txEl>
                                          </p:spTgt>
                                        </p:tgtEl>
                                        <p:attrNameLst>
                                          <p:attrName>style.visibility</p:attrName>
                                        </p:attrNameLst>
                                      </p:cBhvr>
                                      <p:to>
                                        <p:strVal val="visible"/>
                                      </p:to>
                                    </p:set>
                                    <p:anim calcmode="lin" valueType="num">
                                      <p:cBhvr additive="base">
                                        <p:cTn id="13" dur="500" fill="hold"/>
                                        <p:tgtEl>
                                          <p:spTgt spid="1515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15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1556">
                                            <p:txEl>
                                              <p:pRg st="2" end="2"/>
                                            </p:txEl>
                                          </p:spTgt>
                                        </p:tgtEl>
                                        <p:attrNameLst>
                                          <p:attrName>style.visibility</p:attrName>
                                        </p:attrNameLst>
                                      </p:cBhvr>
                                      <p:to>
                                        <p:strVal val="visible"/>
                                      </p:to>
                                    </p:set>
                                    <p:anim calcmode="lin" valueType="num">
                                      <p:cBhvr additive="base">
                                        <p:cTn id="19" dur="500" fill="hold"/>
                                        <p:tgtEl>
                                          <p:spTgt spid="15155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15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1556">
                                            <p:txEl>
                                              <p:pRg st="3" end="3"/>
                                            </p:txEl>
                                          </p:spTgt>
                                        </p:tgtEl>
                                        <p:attrNameLst>
                                          <p:attrName>style.visibility</p:attrName>
                                        </p:attrNameLst>
                                      </p:cBhvr>
                                      <p:to>
                                        <p:strVal val="visible"/>
                                      </p:to>
                                    </p:set>
                                    <p:anim calcmode="lin" valueType="num">
                                      <p:cBhvr additive="base">
                                        <p:cTn id="25" dur="500" fill="hold"/>
                                        <p:tgtEl>
                                          <p:spTgt spid="15155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155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存储系统的价格</a:t>
            </a:r>
          </a:p>
        </p:txBody>
      </p:sp>
      <p:sp>
        <p:nvSpPr>
          <p:cNvPr id="208901" name="Rectangle 3"/>
          <p:cNvSpPr>
            <a:spLocks noGrp="1" noChangeArrowheads="1"/>
          </p:cNvSpPr>
          <p:nvPr>
            <p:ph type="body" idx="1"/>
          </p:nvPr>
        </p:nvSpPr>
        <p:spPr/>
        <p:txBody>
          <a:bodyPr/>
          <a:lstStyle/>
          <a:p>
            <a:pPr eaLnBrk="1" hangingPunct="1">
              <a:lnSpc>
                <a:spcPct val="190000"/>
              </a:lnSpc>
              <a:spcBef>
                <a:spcPct val="10000"/>
              </a:spcBef>
            </a:pPr>
            <a:r>
              <a:rPr lang="zh-CN" altLang="en-US" smtClean="0"/>
              <a:t>计算公式：</a:t>
            </a:r>
          </a:p>
          <a:p>
            <a:pPr lvl="1" eaLnBrk="1" hangingPunct="1">
              <a:lnSpc>
                <a:spcPct val="190000"/>
              </a:lnSpc>
              <a:spcBef>
                <a:spcPct val="10000"/>
              </a:spcBef>
            </a:pPr>
            <a:r>
              <a:rPr lang="zh-CN" altLang="en-US" smtClean="0"/>
              <a:t>当</a:t>
            </a:r>
            <a:r>
              <a:rPr lang="en-US" altLang="zh-CN" smtClean="0"/>
              <a:t>S</a:t>
            </a:r>
            <a:r>
              <a:rPr lang="en-US" altLang="zh-CN" baseline="-25000" smtClean="0"/>
              <a:t>2</a:t>
            </a:r>
            <a:r>
              <a:rPr lang="en-US" altLang="zh-CN" smtClean="0"/>
              <a:t>&gt;&gt;S</a:t>
            </a:r>
            <a:r>
              <a:rPr lang="en-US" altLang="zh-CN" baseline="-25000" smtClean="0"/>
              <a:t>1</a:t>
            </a:r>
            <a:r>
              <a:rPr lang="zh-CN" altLang="en-US" smtClean="0"/>
              <a:t>时，</a:t>
            </a:r>
            <a:r>
              <a:rPr lang="en-US" altLang="zh-CN" smtClean="0"/>
              <a:t>C≈C</a:t>
            </a:r>
            <a:r>
              <a:rPr lang="en-US" altLang="zh-CN" baseline="-25000" smtClean="0"/>
              <a:t>2</a:t>
            </a:r>
          </a:p>
          <a:p>
            <a:pPr lvl="1" eaLnBrk="1" hangingPunct="1">
              <a:lnSpc>
                <a:spcPct val="190000"/>
              </a:lnSpc>
              <a:spcBef>
                <a:spcPct val="10000"/>
              </a:spcBef>
            </a:pPr>
            <a:r>
              <a:rPr lang="en-US" altLang="zh-CN" smtClean="0"/>
              <a:t> S</a:t>
            </a:r>
            <a:r>
              <a:rPr lang="en-US" altLang="zh-CN" baseline="-25000" smtClean="0"/>
              <a:t>2</a:t>
            </a:r>
            <a:r>
              <a:rPr lang="zh-CN" altLang="en-US" smtClean="0"/>
              <a:t>与</a:t>
            </a:r>
            <a:r>
              <a:rPr lang="en-US" altLang="zh-CN" smtClean="0"/>
              <a:t>S</a:t>
            </a:r>
            <a:r>
              <a:rPr lang="en-US" altLang="zh-CN" baseline="-25000" smtClean="0"/>
              <a:t>1</a:t>
            </a:r>
            <a:r>
              <a:rPr lang="zh-CN" altLang="en-US" smtClean="0"/>
              <a:t>不能相差太大</a:t>
            </a:r>
          </a:p>
        </p:txBody>
      </p:sp>
      <p:graphicFrame>
        <p:nvGraphicFramePr>
          <p:cNvPr id="208902" name="Object 4"/>
          <p:cNvGraphicFramePr>
            <a:graphicFrameLocks noChangeAspect="1"/>
          </p:cNvGraphicFramePr>
          <p:nvPr/>
        </p:nvGraphicFramePr>
        <p:xfrm>
          <a:off x="1187450" y="2924175"/>
          <a:ext cx="6291263" cy="2935288"/>
        </p:xfrm>
        <a:graphic>
          <a:graphicData uri="http://schemas.openxmlformats.org/presentationml/2006/ole">
            <mc:AlternateContent xmlns:mc="http://schemas.openxmlformats.org/markup-compatibility/2006">
              <mc:Choice xmlns:v="urn:schemas-microsoft-com:vml" Requires="v">
                <p:oleObj spid="_x0000_s209079" name="文档" r:id="rId3" imgW="5410155" imgH="2514701" progId="Word.Document.8">
                  <p:embed/>
                </p:oleObj>
              </mc:Choice>
              <mc:Fallback>
                <p:oleObj name="文档" r:id="rId3" imgW="5410155" imgH="2514701"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924175"/>
                        <a:ext cx="6291263" cy="2935288"/>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3" name="Object 5"/>
          <p:cNvGraphicFramePr>
            <a:graphicFrameLocks noChangeAspect="1"/>
          </p:cNvGraphicFramePr>
          <p:nvPr/>
        </p:nvGraphicFramePr>
        <p:xfrm>
          <a:off x="2339975" y="1341438"/>
          <a:ext cx="2159000" cy="792162"/>
        </p:xfrm>
        <a:graphic>
          <a:graphicData uri="http://schemas.openxmlformats.org/presentationml/2006/ole">
            <mc:AlternateContent xmlns:mc="http://schemas.openxmlformats.org/markup-compatibility/2006">
              <mc:Choice xmlns:v="urn:schemas-microsoft-com:vml" Requires="v">
                <p:oleObj spid="_x0000_s209080" name="公式" r:id="rId5" imgW="1362122" imgH="438102" progId="Equation.3">
                  <p:embed/>
                </p:oleObj>
              </mc:Choice>
              <mc:Fallback>
                <p:oleObj name="公式" r:id="rId5" imgW="1362122" imgH="43810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341438"/>
                        <a:ext cx="2159000" cy="792162"/>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6D907A0-F62B-4BBC-91B4-55AF01B9C8E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30</a:t>
            </a:fld>
            <a:endParaRPr lang="en-US" altLang="zh-C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p>
        </p:txBody>
      </p:sp>
      <p:sp>
        <p:nvSpPr>
          <p:cNvPr id="209925" name="Rectangle 3"/>
          <p:cNvSpPr>
            <a:spLocks noGrp="1" noChangeArrowheads="1"/>
          </p:cNvSpPr>
          <p:nvPr>
            <p:ph type="body" sz="half" idx="1"/>
          </p:nvPr>
        </p:nvSpPr>
        <p:spPr>
          <a:xfrm>
            <a:off x="457200" y="1235075"/>
            <a:ext cx="8686800" cy="5146675"/>
          </a:xfrm>
        </p:spPr>
        <p:txBody>
          <a:bodyPr/>
          <a:lstStyle/>
          <a:p>
            <a:pPr eaLnBrk="1" hangingPunct="1">
              <a:lnSpc>
                <a:spcPts val="2200"/>
              </a:lnSpc>
            </a:pPr>
            <a:r>
              <a:rPr lang="zh-CN" altLang="en-US" sz="1600" dirty="0" smtClean="0">
                <a:solidFill>
                  <a:srgbClr val="FF00FF"/>
                </a:solidFill>
                <a:latin typeface="楷体_GB2312" pitchFamily="49" charset="-122"/>
              </a:rPr>
              <a:t>表示方法：</a:t>
            </a:r>
          </a:p>
          <a:p>
            <a:pPr lvl="1" eaLnBrk="1" hangingPunct="1">
              <a:lnSpc>
                <a:spcPts val="2200"/>
              </a:lnSpc>
            </a:pPr>
            <a:r>
              <a:rPr lang="zh-CN" altLang="en-US" sz="1400" dirty="0" smtClean="0">
                <a:latin typeface="楷体_GB2312" pitchFamily="49" charset="-122"/>
              </a:rPr>
              <a:t>访问周期、存取周期（存储周期）、存取时间等</a:t>
            </a:r>
            <a:endParaRPr lang="en-US" altLang="zh-CN" sz="1400" dirty="0" smtClean="0">
              <a:latin typeface="楷体_GB2312" pitchFamily="49" charset="-122"/>
            </a:endParaRPr>
          </a:p>
          <a:p>
            <a:pPr>
              <a:lnSpc>
                <a:spcPts val="2200"/>
              </a:lnSpc>
            </a:pPr>
            <a:r>
              <a:rPr lang="zh-CN" altLang="en-US" sz="1600" dirty="0">
                <a:solidFill>
                  <a:srgbClr val="FF00FF"/>
                </a:solidFill>
                <a:latin typeface="楷体_GB2312" pitchFamily="49" charset="-122"/>
              </a:rPr>
              <a:t>命中</a:t>
            </a:r>
            <a:r>
              <a:rPr lang="en-US" altLang="zh-CN" sz="1600" dirty="0">
                <a:solidFill>
                  <a:srgbClr val="FF00FF"/>
                </a:solidFill>
                <a:latin typeface="楷体_GB2312" pitchFamily="49" charset="-122"/>
              </a:rPr>
              <a:t>(Hit</a:t>
            </a:r>
            <a:r>
              <a:rPr lang="zh-CN" altLang="en-US" sz="1600" dirty="0">
                <a:solidFill>
                  <a:srgbClr val="FF00FF"/>
                </a:solidFill>
                <a:latin typeface="楷体_GB2312" pitchFamily="49" charset="-122"/>
              </a:rPr>
              <a:t>)</a:t>
            </a:r>
            <a:r>
              <a:rPr lang="zh-CN" altLang="en-US" sz="1600" dirty="0"/>
              <a:t>: 访问的块在存储系统的较高层次上</a:t>
            </a:r>
          </a:p>
          <a:p>
            <a:pPr lvl="1">
              <a:lnSpc>
                <a:spcPts val="2200"/>
              </a:lnSpc>
            </a:pPr>
            <a:r>
              <a:rPr lang="zh-CN" altLang="en-US" sz="1400" dirty="0"/>
              <a:t>若一组程序对存储器的访问，其中</a:t>
            </a:r>
            <a:r>
              <a:rPr lang="en-US" altLang="zh-CN" sz="1400" dirty="0"/>
              <a:t>N</a:t>
            </a:r>
            <a:r>
              <a:rPr lang="en-US" altLang="zh-CN" sz="1400" baseline="-25000" dirty="0"/>
              <a:t>1</a:t>
            </a:r>
            <a:r>
              <a:rPr lang="zh-CN" altLang="en-US" sz="1400" dirty="0"/>
              <a:t>次在</a:t>
            </a:r>
            <a:r>
              <a:rPr lang="en-US" altLang="zh-CN" sz="1400" dirty="0"/>
              <a:t>M</a:t>
            </a:r>
            <a:r>
              <a:rPr lang="en-US" altLang="zh-CN" sz="1400" baseline="-25000" dirty="0"/>
              <a:t>1</a:t>
            </a:r>
            <a:r>
              <a:rPr lang="zh-CN" altLang="en-US" sz="1400" dirty="0"/>
              <a:t>中找到所需数据，</a:t>
            </a:r>
            <a:r>
              <a:rPr lang="en-US" altLang="zh-CN" sz="1400" dirty="0"/>
              <a:t>N</a:t>
            </a:r>
            <a:r>
              <a:rPr lang="en-US" altLang="zh-CN" sz="1400" baseline="-25000" dirty="0"/>
              <a:t>2</a:t>
            </a:r>
            <a:r>
              <a:rPr lang="zh-CN" altLang="en-US" sz="1400" dirty="0"/>
              <a:t>次在</a:t>
            </a:r>
            <a:r>
              <a:rPr lang="en-US" altLang="zh-CN" sz="1400" dirty="0"/>
              <a:t>M</a:t>
            </a:r>
            <a:r>
              <a:rPr lang="en-US" altLang="zh-CN" sz="1400" baseline="-25000" dirty="0"/>
              <a:t>2</a:t>
            </a:r>
            <a:r>
              <a:rPr lang="zh-CN" altLang="en-US" sz="1400" dirty="0"/>
              <a:t>中找到数据 则</a:t>
            </a:r>
          </a:p>
          <a:p>
            <a:pPr lvl="1">
              <a:lnSpc>
                <a:spcPts val="2200"/>
              </a:lnSpc>
            </a:pPr>
            <a:r>
              <a:rPr lang="en-US" altLang="zh-CN" sz="1400" dirty="0"/>
              <a:t>Hit Rate（</a:t>
            </a:r>
            <a:r>
              <a:rPr lang="zh-CN" altLang="en-US" sz="1400" dirty="0"/>
              <a:t>命中率）: 存储器访问在较高层命中的比例 </a:t>
            </a:r>
            <a:r>
              <a:rPr lang="en-US" altLang="zh-CN" sz="1400" dirty="0"/>
              <a:t>H= N</a:t>
            </a:r>
            <a:r>
              <a:rPr lang="en-US" altLang="zh-CN" sz="1400" baseline="-25000" dirty="0"/>
              <a:t>1</a:t>
            </a:r>
            <a:r>
              <a:rPr lang="en-US" altLang="zh-CN" sz="1400" dirty="0"/>
              <a:t>/(N</a:t>
            </a:r>
            <a:r>
              <a:rPr lang="en-US" altLang="zh-CN" sz="1400" baseline="-25000" dirty="0"/>
              <a:t>1</a:t>
            </a:r>
            <a:r>
              <a:rPr lang="en-US" altLang="zh-CN" sz="1400" dirty="0"/>
              <a:t>+N</a:t>
            </a:r>
            <a:r>
              <a:rPr lang="en-US" altLang="zh-CN" sz="1400" baseline="-25000" dirty="0"/>
              <a:t>2</a:t>
            </a:r>
            <a:r>
              <a:rPr lang="en-US" altLang="zh-CN" sz="1400" dirty="0"/>
              <a:t>) </a:t>
            </a:r>
          </a:p>
          <a:p>
            <a:pPr lvl="1">
              <a:lnSpc>
                <a:spcPts val="2200"/>
              </a:lnSpc>
            </a:pPr>
            <a:r>
              <a:rPr lang="en-US" altLang="zh-CN" sz="1400" dirty="0"/>
              <a:t>Hit Time（</a:t>
            </a:r>
            <a:r>
              <a:rPr lang="zh-CN" altLang="en-US" sz="1400" dirty="0"/>
              <a:t>命中时间）:访问较高层的时间，</a:t>
            </a:r>
            <a:r>
              <a:rPr lang="en-US" altLang="zh-CN" sz="1400" dirty="0"/>
              <a:t>TA</a:t>
            </a:r>
            <a:r>
              <a:rPr lang="en-US" altLang="zh-CN" sz="1400" baseline="-25000" dirty="0"/>
              <a:t>1</a:t>
            </a:r>
          </a:p>
          <a:p>
            <a:pPr>
              <a:lnSpc>
                <a:spcPts val="2200"/>
              </a:lnSpc>
            </a:pPr>
            <a:r>
              <a:rPr lang="zh-CN" altLang="en-US" sz="1600" dirty="0">
                <a:solidFill>
                  <a:srgbClr val="FF00FF"/>
                </a:solidFill>
                <a:latin typeface="楷体_GB2312" pitchFamily="49" charset="-122"/>
              </a:rPr>
              <a:t>失效</a:t>
            </a:r>
            <a:r>
              <a:rPr lang="en-US" altLang="zh-CN" sz="1600" dirty="0">
                <a:solidFill>
                  <a:srgbClr val="FF00FF"/>
                </a:solidFill>
                <a:latin typeface="楷体_GB2312" pitchFamily="49" charset="-122"/>
              </a:rPr>
              <a:t>(Miss):</a:t>
            </a:r>
            <a:r>
              <a:rPr lang="zh-CN" altLang="en-US" sz="1600" dirty="0"/>
              <a:t>访问的块不在存储系统的较高层次上</a:t>
            </a:r>
            <a:endParaRPr lang="en-US" altLang="zh-CN" sz="1600" dirty="0"/>
          </a:p>
          <a:p>
            <a:pPr lvl="1">
              <a:lnSpc>
                <a:spcPts val="2200"/>
              </a:lnSpc>
            </a:pPr>
            <a:r>
              <a:rPr lang="en-US" altLang="zh-CN" sz="1400" dirty="0"/>
              <a:t>Miss Rate  （</a:t>
            </a:r>
            <a:r>
              <a:rPr lang="zh-CN" altLang="en-US" sz="1400" dirty="0"/>
              <a:t>失效）= 1 - (</a:t>
            </a:r>
            <a:r>
              <a:rPr lang="en-US" altLang="zh-CN" sz="1400" dirty="0"/>
              <a:t>Hit Rate) = 1 – H ＝ N</a:t>
            </a:r>
            <a:r>
              <a:rPr lang="en-US" altLang="zh-CN" sz="1400" baseline="-25000" dirty="0"/>
              <a:t>2</a:t>
            </a:r>
            <a:r>
              <a:rPr lang="en-US" altLang="zh-CN" sz="1400" dirty="0"/>
              <a:t>/(N</a:t>
            </a:r>
            <a:r>
              <a:rPr lang="en-US" altLang="zh-CN" sz="1400" baseline="-25000" dirty="0"/>
              <a:t>1</a:t>
            </a:r>
            <a:r>
              <a:rPr lang="en-US" altLang="zh-CN" sz="1400" dirty="0"/>
              <a:t>+N</a:t>
            </a:r>
            <a:r>
              <a:rPr lang="en-US" altLang="zh-CN" sz="1400" baseline="-25000" dirty="0"/>
              <a:t>2</a:t>
            </a:r>
            <a:r>
              <a:rPr lang="en-US" altLang="zh-CN" sz="1400" dirty="0"/>
              <a:t>)</a:t>
            </a:r>
          </a:p>
          <a:p>
            <a:pPr lvl="1">
              <a:lnSpc>
                <a:spcPts val="2200"/>
              </a:lnSpc>
            </a:pPr>
            <a:r>
              <a:rPr lang="zh-CN" altLang="en-US" sz="1400" dirty="0"/>
              <a:t>当在</a:t>
            </a:r>
            <a:r>
              <a:rPr lang="en-US" altLang="zh-CN" sz="1400" dirty="0"/>
              <a:t>M</a:t>
            </a:r>
            <a:r>
              <a:rPr lang="en-US" altLang="zh-CN" sz="1400" baseline="-25000" dirty="0"/>
              <a:t>1</a:t>
            </a:r>
            <a:r>
              <a:rPr lang="zh-CN" altLang="en-US" sz="1400" dirty="0"/>
              <a:t>中没有命中时：一般必须从</a:t>
            </a:r>
            <a:r>
              <a:rPr lang="en-US" altLang="zh-CN" sz="1400" dirty="0"/>
              <a:t>M2</a:t>
            </a:r>
            <a:r>
              <a:rPr lang="zh-CN" altLang="en-US" sz="1400" dirty="0"/>
              <a:t>中将所访问的数据所在块搬到</a:t>
            </a:r>
            <a:r>
              <a:rPr lang="en-US" altLang="zh-CN" sz="1400" dirty="0"/>
              <a:t>M</a:t>
            </a:r>
            <a:r>
              <a:rPr lang="en-US" altLang="zh-CN" sz="1400" baseline="-25000" dirty="0"/>
              <a:t>1</a:t>
            </a:r>
            <a:r>
              <a:rPr lang="zh-CN" altLang="en-US" sz="1400" dirty="0"/>
              <a:t>中，然后</a:t>
            </a:r>
            <a:r>
              <a:rPr lang="en-US" altLang="zh-CN" sz="1400" dirty="0"/>
              <a:t>CPU</a:t>
            </a:r>
            <a:r>
              <a:rPr lang="zh-CN" altLang="en-US" sz="1400" dirty="0"/>
              <a:t>才能在</a:t>
            </a:r>
            <a:r>
              <a:rPr lang="en-US" altLang="zh-CN" sz="1400" dirty="0"/>
              <a:t>M</a:t>
            </a:r>
            <a:r>
              <a:rPr lang="en-US" altLang="zh-CN" sz="1400" baseline="-25000" dirty="0"/>
              <a:t>1</a:t>
            </a:r>
            <a:r>
              <a:rPr lang="zh-CN" altLang="en-US" sz="1400" dirty="0"/>
              <a:t>中访问。</a:t>
            </a:r>
          </a:p>
          <a:p>
            <a:pPr lvl="1">
              <a:lnSpc>
                <a:spcPts val="2200"/>
              </a:lnSpc>
            </a:pPr>
            <a:r>
              <a:rPr lang="zh-CN" altLang="en-US" sz="1400" dirty="0"/>
              <a:t>设传送一个块的时间为</a:t>
            </a:r>
            <a:r>
              <a:rPr lang="en-US" altLang="zh-CN" sz="1400" dirty="0"/>
              <a:t>TB,</a:t>
            </a:r>
            <a:r>
              <a:rPr lang="zh-CN" altLang="en-US" sz="1400" dirty="0"/>
              <a:t>即不命中时的访问时间为：</a:t>
            </a:r>
            <a:r>
              <a:rPr lang="en-US" altLang="zh-CN" sz="1400" dirty="0"/>
              <a:t>TA</a:t>
            </a:r>
            <a:r>
              <a:rPr lang="en-US" altLang="zh-CN" sz="1400" baseline="-25000" dirty="0"/>
              <a:t>2</a:t>
            </a:r>
            <a:r>
              <a:rPr lang="en-US" altLang="zh-CN" sz="1400" dirty="0"/>
              <a:t>+TB+TA</a:t>
            </a:r>
            <a:r>
              <a:rPr lang="en-US" altLang="zh-CN" sz="1400" baseline="-25000" dirty="0"/>
              <a:t>1</a:t>
            </a:r>
            <a:r>
              <a:rPr lang="en-US" altLang="zh-CN" sz="1400" dirty="0"/>
              <a:t> = TA</a:t>
            </a:r>
            <a:r>
              <a:rPr lang="en-US" altLang="zh-CN" sz="1400" baseline="-25000" dirty="0"/>
              <a:t>1</a:t>
            </a:r>
            <a:r>
              <a:rPr lang="en-US" altLang="zh-CN" sz="1400" dirty="0"/>
              <a:t>+TM</a:t>
            </a:r>
          </a:p>
          <a:p>
            <a:pPr lvl="1">
              <a:lnSpc>
                <a:spcPts val="2200"/>
              </a:lnSpc>
            </a:pPr>
            <a:r>
              <a:rPr lang="en-US" altLang="zh-CN" sz="1400" dirty="0"/>
              <a:t>     TM </a:t>
            </a:r>
            <a:r>
              <a:rPr lang="zh-CN" altLang="en-US" sz="1400" dirty="0"/>
              <a:t>通常称为失效</a:t>
            </a:r>
            <a:r>
              <a:rPr lang="zh-CN" altLang="en-US" sz="1400" dirty="0" smtClean="0"/>
              <a:t>开销</a:t>
            </a:r>
            <a:r>
              <a:rPr lang="en-US" altLang="zh-CN" sz="1400" dirty="0">
                <a:solidFill>
                  <a:srgbClr val="FF00FF"/>
                </a:solidFill>
              </a:rPr>
              <a:t>Miss Penalty </a:t>
            </a:r>
            <a:endParaRPr lang="zh-CN" altLang="en-US" sz="1400" dirty="0" smtClean="0">
              <a:solidFill>
                <a:srgbClr val="FF00FF"/>
              </a:solidFill>
              <a:latin typeface="楷体_GB2312" pitchFamily="49" charset="-122"/>
            </a:endParaRPr>
          </a:p>
          <a:p>
            <a:pPr eaLnBrk="1" hangingPunct="1">
              <a:lnSpc>
                <a:spcPts val="2200"/>
              </a:lnSpc>
            </a:pPr>
            <a:r>
              <a:rPr lang="zh-CN" altLang="en-US" sz="1600" dirty="0" smtClean="0">
                <a:solidFill>
                  <a:srgbClr val="FF00FF"/>
                </a:solidFill>
                <a:latin typeface="楷体_GB2312" pitchFamily="49" charset="-122"/>
              </a:rPr>
              <a:t>访问周期与命中率的关系：</a:t>
            </a:r>
          </a:p>
          <a:p>
            <a:pPr lvl="1">
              <a:lnSpc>
                <a:spcPts val="2200"/>
              </a:lnSpc>
            </a:pPr>
            <a:r>
              <a:rPr lang="zh-CN" altLang="en-US" sz="1400" dirty="0"/>
              <a:t>平均访存时间  </a:t>
            </a:r>
            <a:r>
              <a:rPr lang="en-US" altLang="zh-CN" sz="1400" dirty="0"/>
              <a:t>TA = HTA</a:t>
            </a:r>
            <a:r>
              <a:rPr lang="en-US" altLang="zh-CN" sz="1400" baseline="-25000" dirty="0"/>
              <a:t>1</a:t>
            </a:r>
            <a:r>
              <a:rPr lang="en-US" altLang="zh-CN" sz="1400" dirty="0"/>
              <a:t>+(1-H)(TA</a:t>
            </a:r>
            <a:r>
              <a:rPr lang="en-US" altLang="zh-CN" sz="1400" baseline="-25000" dirty="0"/>
              <a:t>1</a:t>
            </a:r>
            <a:r>
              <a:rPr lang="en-US" altLang="zh-CN" sz="1400" dirty="0"/>
              <a:t>+TM) = TA</a:t>
            </a:r>
            <a:r>
              <a:rPr lang="en-US" altLang="zh-CN" sz="1400" baseline="-25000" dirty="0"/>
              <a:t>1</a:t>
            </a:r>
            <a:r>
              <a:rPr lang="en-US" altLang="zh-CN" sz="1400" dirty="0"/>
              <a:t>+(1-H)TM</a:t>
            </a:r>
            <a:endParaRPr lang="zh-CN" altLang="en-US" sz="1400" dirty="0"/>
          </a:p>
          <a:p>
            <a:pPr lvl="1" eaLnBrk="1" hangingPunct="1">
              <a:lnSpc>
                <a:spcPts val="2200"/>
              </a:lnSpc>
            </a:pPr>
            <a:r>
              <a:rPr lang="zh-CN" altLang="en-US" sz="1400" dirty="0" smtClean="0">
                <a:latin typeface="楷体_GB2312" pitchFamily="49" charset="-122"/>
              </a:rPr>
              <a:t>当命中率</a:t>
            </a:r>
            <a:r>
              <a:rPr lang="en-US" altLang="zh-CN" sz="1400" dirty="0" smtClean="0">
                <a:latin typeface="楷体_GB2312" pitchFamily="49" charset="-122"/>
              </a:rPr>
              <a:t>H→1</a:t>
            </a:r>
            <a:r>
              <a:rPr lang="zh-CN" altLang="en-US" sz="1400" dirty="0" smtClean="0">
                <a:latin typeface="楷体_GB2312" pitchFamily="49" charset="-122"/>
              </a:rPr>
              <a:t>时，</a:t>
            </a:r>
            <a:r>
              <a:rPr lang="en-US" altLang="zh-CN" sz="1400" dirty="0" smtClean="0">
                <a:latin typeface="楷体_GB2312" pitchFamily="49" charset="-122"/>
              </a:rPr>
              <a:t>T→</a:t>
            </a:r>
            <a:r>
              <a:rPr lang="en-US" altLang="zh-CN" sz="1400" dirty="0"/>
              <a:t> TA</a:t>
            </a:r>
            <a:r>
              <a:rPr lang="en-US" altLang="zh-CN" sz="1400" baseline="-25000" dirty="0"/>
              <a:t>1</a:t>
            </a:r>
            <a:endParaRPr lang="en-US" altLang="zh-CN" sz="1400" baseline="-25000" dirty="0"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矩形 3"/>
          <p:cNvSpPr/>
          <p:nvPr/>
        </p:nvSpPr>
        <p:spPr>
          <a:xfrm>
            <a:off x="5123650" y="4869160"/>
            <a:ext cx="3536546" cy="369332"/>
          </a:xfrm>
          <a:prstGeom prst="rect">
            <a:avLst/>
          </a:prstGeom>
        </p:spPr>
        <p:txBody>
          <a:bodyPr wrap="none">
            <a:spAutoFit/>
          </a:bodyPr>
          <a:lstStyle/>
          <a:p>
            <a:r>
              <a:rPr lang="en-US" altLang="zh-CN" dirty="0">
                <a:solidFill>
                  <a:srgbClr val="00B050"/>
                </a:solidFill>
              </a:rPr>
              <a:t>Hit Time &lt;&lt; Miss Penalty </a:t>
            </a:r>
            <a:endParaRPr lang="zh-CN" altLang="en-US" dirty="0">
              <a:solidFill>
                <a:srgbClr val="00B050"/>
              </a:solidFill>
            </a:endParaRPr>
          </a:p>
        </p:txBody>
      </p:sp>
      <p:sp>
        <p:nvSpPr>
          <p:cNvPr id="5" name="日期占位符 4"/>
          <p:cNvSpPr>
            <a:spLocks noGrp="1"/>
          </p:cNvSpPr>
          <p:nvPr>
            <p:ph type="dt" sz="half" idx="10"/>
          </p:nvPr>
        </p:nvSpPr>
        <p:spPr/>
        <p:txBody>
          <a:bodyPr/>
          <a:lstStyle/>
          <a:p>
            <a:pPr>
              <a:defRPr/>
            </a:pPr>
            <a:fld id="{D4C7BB2F-BD9D-4C35-A62D-9180E0210552}"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31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925">
                                            <p:txEl>
                                              <p:pRg st="0" end="0"/>
                                            </p:txEl>
                                          </p:spTgt>
                                        </p:tgtEl>
                                        <p:attrNameLst>
                                          <p:attrName>style.visibility</p:attrName>
                                        </p:attrNameLst>
                                      </p:cBhvr>
                                      <p:to>
                                        <p:strVal val="visible"/>
                                      </p:to>
                                    </p:set>
                                    <p:anim calcmode="lin" valueType="num">
                                      <p:cBhvr additive="base">
                                        <p:cTn id="7" dur="500" fill="hold"/>
                                        <p:tgtEl>
                                          <p:spTgt spid="2099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992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9925">
                                            <p:txEl>
                                              <p:pRg st="1" end="1"/>
                                            </p:txEl>
                                          </p:spTgt>
                                        </p:tgtEl>
                                        <p:attrNameLst>
                                          <p:attrName>style.visibility</p:attrName>
                                        </p:attrNameLst>
                                      </p:cBhvr>
                                      <p:to>
                                        <p:strVal val="visible"/>
                                      </p:to>
                                    </p:set>
                                    <p:anim calcmode="lin" valueType="num">
                                      <p:cBhvr additive="base">
                                        <p:cTn id="11" dur="500" fill="hold"/>
                                        <p:tgtEl>
                                          <p:spTgt spid="20992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99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9925">
                                            <p:txEl>
                                              <p:pRg st="2" end="2"/>
                                            </p:txEl>
                                          </p:spTgt>
                                        </p:tgtEl>
                                        <p:attrNameLst>
                                          <p:attrName>style.visibility</p:attrName>
                                        </p:attrNameLst>
                                      </p:cBhvr>
                                      <p:to>
                                        <p:strVal val="visible"/>
                                      </p:to>
                                    </p:set>
                                    <p:anim calcmode="lin" valueType="num">
                                      <p:cBhvr additive="base">
                                        <p:cTn id="17" dur="500" fill="hold"/>
                                        <p:tgtEl>
                                          <p:spTgt spid="20992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992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9925">
                                            <p:txEl>
                                              <p:pRg st="3" end="3"/>
                                            </p:txEl>
                                          </p:spTgt>
                                        </p:tgtEl>
                                        <p:attrNameLst>
                                          <p:attrName>style.visibility</p:attrName>
                                        </p:attrNameLst>
                                      </p:cBhvr>
                                      <p:to>
                                        <p:strVal val="visible"/>
                                      </p:to>
                                    </p:set>
                                    <p:anim calcmode="lin" valueType="num">
                                      <p:cBhvr additive="base">
                                        <p:cTn id="21" dur="500" fill="hold"/>
                                        <p:tgtEl>
                                          <p:spTgt spid="20992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992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9925">
                                            <p:txEl>
                                              <p:pRg st="4" end="4"/>
                                            </p:txEl>
                                          </p:spTgt>
                                        </p:tgtEl>
                                        <p:attrNameLst>
                                          <p:attrName>style.visibility</p:attrName>
                                        </p:attrNameLst>
                                      </p:cBhvr>
                                      <p:to>
                                        <p:strVal val="visible"/>
                                      </p:to>
                                    </p:set>
                                    <p:anim calcmode="lin" valueType="num">
                                      <p:cBhvr additive="base">
                                        <p:cTn id="25" dur="500" fill="hold"/>
                                        <p:tgtEl>
                                          <p:spTgt spid="20992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992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9925">
                                            <p:txEl>
                                              <p:pRg st="5" end="5"/>
                                            </p:txEl>
                                          </p:spTgt>
                                        </p:tgtEl>
                                        <p:attrNameLst>
                                          <p:attrName>style.visibility</p:attrName>
                                        </p:attrNameLst>
                                      </p:cBhvr>
                                      <p:to>
                                        <p:strVal val="visible"/>
                                      </p:to>
                                    </p:set>
                                    <p:anim calcmode="lin" valueType="num">
                                      <p:cBhvr additive="base">
                                        <p:cTn id="29" dur="500" fill="hold"/>
                                        <p:tgtEl>
                                          <p:spTgt spid="20992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99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9925">
                                            <p:txEl>
                                              <p:pRg st="6" end="6"/>
                                            </p:txEl>
                                          </p:spTgt>
                                        </p:tgtEl>
                                        <p:attrNameLst>
                                          <p:attrName>style.visibility</p:attrName>
                                        </p:attrNameLst>
                                      </p:cBhvr>
                                      <p:to>
                                        <p:strVal val="visible"/>
                                      </p:to>
                                    </p:set>
                                    <p:anim calcmode="lin" valueType="num">
                                      <p:cBhvr additive="base">
                                        <p:cTn id="35" dur="500" fill="hold"/>
                                        <p:tgtEl>
                                          <p:spTgt spid="20992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992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9925">
                                            <p:txEl>
                                              <p:pRg st="7" end="7"/>
                                            </p:txEl>
                                          </p:spTgt>
                                        </p:tgtEl>
                                        <p:attrNameLst>
                                          <p:attrName>style.visibility</p:attrName>
                                        </p:attrNameLst>
                                      </p:cBhvr>
                                      <p:to>
                                        <p:strVal val="visible"/>
                                      </p:to>
                                    </p:set>
                                    <p:anim calcmode="lin" valueType="num">
                                      <p:cBhvr additive="base">
                                        <p:cTn id="39" dur="500" fill="hold"/>
                                        <p:tgtEl>
                                          <p:spTgt spid="20992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992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9925">
                                            <p:txEl>
                                              <p:pRg st="8" end="8"/>
                                            </p:txEl>
                                          </p:spTgt>
                                        </p:tgtEl>
                                        <p:attrNameLst>
                                          <p:attrName>style.visibility</p:attrName>
                                        </p:attrNameLst>
                                      </p:cBhvr>
                                      <p:to>
                                        <p:strVal val="visible"/>
                                      </p:to>
                                    </p:set>
                                    <p:anim calcmode="lin" valueType="num">
                                      <p:cBhvr additive="base">
                                        <p:cTn id="43" dur="500" fill="hold"/>
                                        <p:tgtEl>
                                          <p:spTgt spid="20992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992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9925">
                                            <p:txEl>
                                              <p:pRg st="9" end="9"/>
                                            </p:txEl>
                                          </p:spTgt>
                                        </p:tgtEl>
                                        <p:attrNameLst>
                                          <p:attrName>style.visibility</p:attrName>
                                        </p:attrNameLst>
                                      </p:cBhvr>
                                      <p:to>
                                        <p:strVal val="visible"/>
                                      </p:to>
                                    </p:set>
                                    <p:anim calcmode="lin" valueType="num">
                                      <p:cBhvr additive="base">
                                        <p:cTn id="47" dur="500" fill="hold"/>
                                        <p:tgtEl>
                                          <p:spTgt spid="20992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992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9925">
                                            <p:txEl>
                                              <p:pRg st="10" end="10"/>
                                            </p:txEl>
                                          </p:spTgt>
                                        </p:tgtEl>
                                        <p:attrNameLst>
                                          <p:attrName>style.visibility</p:attrName>
                                        </p:attrNameLst>
                                      </p:cBhvr>
                                      <p:to>
                                        <p:strVal val="visible"/>
                                      </p:to>
                                    </p:set>
                                    <p:anim calcmode="lin" valueType="num">
                                      <p:cBhvr additive="base">
                                        <p:cTn id="51" dur="500" fill="hold"/>
                                        <p:tgtEl>
                                          <p:spTgt spid="20992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0992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9925">
                                            <p:txEl>
                                              <p:pRg st="11" end="11"/>
                                            </p:txEl>
                                          </p:spTgt>
                                        </p:tgtEl>
                                        <p:attrNameLst>
                                          <p:attrName>style.visibility</p:attrName>
                                        </p:attrNameLst>
                                      </p:cBhvr>
                                      <p:to>
                                        <p:strVal val="visible"/>
                                      </p:to>
                                    </p:set>
                                    <p:anim calcmode="lin" valueType="num">
                                      <p:cBhvr additive="base">
                                        <p:cTn id="63" dur="500" fill="hold"/>
                                        <p:tgtEl>
                                          <p:spTgt spid="209925">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09925">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9925">
                                            <p:txEl>
                                              <p:pRg st="12" end="12"/>
                                            </p:txEl>
                                          </p:spTgt>
                                        </p:tgtEl>
                                        <p:attrNameLst>
                                          <p:attrName>style.visibility</p:attrName>
                                        </p:attrNameLst>
                                      </p:cBhvr>
                                      <p:to>
                                        <p:strVal val="visible"/>
                                      </p:to>
                                    </p:set>
                                    <p:anim calcmode="lin" valueType="num">
                                      <p:cBhvr additive="base">
                                        <p:cTn id="67" dur="500" fill="hold"/>
                                        <p:tgtEl>
                                          <p:spTgt spid="209925">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09925">
                                            <p:txEl>
                                              <p:pRg st="12" end="12"/>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9925">
                                            <p:txEl>
                                              <p:pRg st="13" end="13"/>
                                            </p:txEl>
                                          </p:spTgt>
                                        </p:tgtEl>
                                        <p:attrNameLst>
                                          <p:attrName>style.visibility</p:attrName>
                                        </p:attrNameLst>
                                      </p:cBhvr>
                                      <p:to>
                                        <p:strVal val="visible"/>
                                      </p:to>
                                    </p:set>
                                    <p:anim calcmode="lin" valueType="num">
                                      <p:cBhvr additive="base">
                                        <p:cTn id="71" dur="500" fill="hold"/>
                                        <p:tgtEl>
                                          <p:spTgt spid="209925">
                                            <p:txEl>
                                              <p:pRg st="13" end="13"/>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0992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5" grpId="0" build="p"/>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Rectangle 2"/>
          <p:cNvSpPr>
            <a:spLocks noGrp="1" noChangeArrowheads="1"/>
          </p:cNvSpPr>
          <p:nvPr>
            <p:ph type="title"/>
          </p:nvPr>
        </p:nvSpPr>
        <p:spPr/>
        <p:txBody>
          <a:bodyPr/>
          <a:lstStyle/>
          <a:p>
            <a:pPr eaLnBrk="1" hangingPunct="1"/>
            <a:r>
              <a:rPr lang="zh-CN" altLang="en-US" sz="3200" dirty="0" smtClean="0">
                <a:latin typeface="宋体" pitchFamily="2" charset="-122"/>
              </a:rPr>
              <a:t>存储系统的访问效率</a:t>
            </a:r>
            <a:endParaRPr lang="zh-CN" altLang="en-US" sz="1600" dirty="0" smtClean="0">
              <a:latin typeface="宋体" pitchFamily="2" charset="-122"/>
            </a:endParaRPr>
          </a:p>
        </p:txBody>
      </p:sp>
      <p:sp>
        <p:nvSpPr>
          <p:cNvPr id="210949" name="Rectangle 3"/>
          <p:cNvSpPr>
            <a:spLocks noGrp="1" noChangeArrowheads="1"/>
          </p:cNvSpPr>
          <p:nvPr>
            <p:ph type="body" idx="1"/>
          </p:nvPr>
        </p:nvSpPr>
        <p:spPr/>
        <p:txBody>
          <a:bodyPr/>
          <a:lstStyle/>
          <a:p>
            <a:pPr eaLnBrk="1" hangingPunct="1">
              <a:lnSpc>
                <a:spcPct val="120000"/>
              </a:lnSpc>
            </a:pPr>
            <a:r>
              <a:rPr lang="zh-CN" altLang="en-US" dirty="0" smtClean="0">
                <a:solidFill>
                  <a:srgbClr val="FF00FF"/>
                </a:solidFill>
                <a:latin typeface="楷体_GB2312" pitchFamily="49" charset="-122"/>
              </a:rPr>
              <a:t>存储系统的访问效率：</a:t>
            </a:r>
          </a:p>
          <a:p>
            <a:pPr eaLnBrk="1" hangingPunct="1">
              <a:lnSpc>
                <a:spcPct val="120000"/>
              </a:lnSpc>
            </a:pPr>
            <a:endParaRPr lang="zh-CN" altLang="en-US" dirty="0" smtClean="0">
              <a:latin typeface="楷体_GB2312" pitchFamily="49" charset="-122"/>
            </a:endParaRPr>
          </a:p>
          <a:p>
            <a:pPr eaLnBrk="1" hangingPunct="1">
              <a:lnSpc>
                <a:spcPct val="120000"/>
              </a:lnSpc>
            </a:pPr>
            <a:endParaRPr lang="zh-CN" altLang="en-US" dirty="0" smtClean="0">
              <a:latin typeface="楷体_GB2312" pitchFamily="49" charset="-122"/>
            </a:endParaRPr>
          </a:p>
          <a:p>
            <a:pPr lvl="1" eaLnBrk="1" hangingPunct="1">
              <a:lnSpc>
                <a:spcPct val="120000"/>
              </a:lnSpc>
            </a:pPr>
            <a:r>
              <a:rPr lang="zh-CN" altLang="en-US" dirty="0" smtClean="0">
                <a:solidFill>
                  <a:srgbClr val="FF0000"/>
                </a:solidFill>
                <a:latin typeface="楷体_GB2312" pitchFamily="49" charset="-122"/>
              </a:rPr>
              <a:t>访问效率主要与命中率和两级存储器的速度之比有关</a:t>
            </a:r>
          </a:p>
          <a:p>
            <a:pPr eaLnBrk="1" hangingPunct="1">
              <a:lnSpc>
                <a:spcPct val="120000"/>
              </a:lnSpc>
            </a:pPr>
            <a:r>
              <a:rPr lang="zh-CN" altLang="en-US" dirty="0" smtClean="0">
                <a:latin typeface="楷体_GB2312" pitchFamily="49" charset="-122"/>
              </a:rPr>
              <a:t>例：假设</a:t>
            </a:r>
            <a:r>
              <a:rPr lang="en-US" altLang="zh-CN" dirty="0" smtClean="0">
                <a:latin typeface="楷体_GB2312" pitchFamily="49" charset="-122"/>
              </a:rPr>
              <a:t>T</a:t>
            </a:r>
            <a:r>
              <a:rPr lang="en-US" altLang="zh-CN" baseline="-25000" dirty="0" smtClean="0">
                <a:latin typeface="楷体_GB2312" pitchFamily="49" charset="-122"/>
              </a:rPr>
              <a:t>2</a:t>
            </a:r>
            <a:r>
              <a:rPr lang="zh-CN" altLang="en-US" dirty="0" smtClean="0">
                <a:latin typeface="楷体_GB2312" pitchFamily="49" charset="-122"/>
              </a:rPr>
              <a:t>＝５</a:t>
            </a:r>
            <a:r>
              <a:rPr lang="en-US" altLang="zh-CN" dirty="0" smtClean="0">
                <a:latin typeface="楷体_GB2312" pitchFamily="49" charset="-122"/>
              </a:rPr>
              <a:t>T</a:t>
            </a:r>
            <a:r>
              <a:rPr lang="zh-CN" altLang="en-US" baseline="-25000" dirty="0" smtClean="0">
                <a:latin typeface="楷体_GB2312" pitchFamily="49" charset="-122"/>
              </a:rPr>
              <a:t>１</a:t>
            </a:r>
            <a:r>
              <a:rPr lang="zh-CN" altLang="en-US" dirty="0" smtClean="0">
                <a:latin typeface="楷体_GB2312" pitchFamily="49" charset="-122"/>
              </a:rPr>
              <a:t>，在命中率</a:t>
            </a:r>
            <a:r>
              <a:rPr lang="en-US" altLang="zh-CN" dirty="0" smtClean="0">
                <a:latin typeface="楷体_GB2312" pitchFamily="49" charset="-122"/>
              </a:rPr>
              <a:t>H</a:t>
            </a:r>
            <a:r>
              <a:rPr lang="zh-CN" altLang="en-US" dirty="0" smtClean="0">
                <a:latin typeface="楷体_GB2312" pitchFamily="49" charset="-122"/>
              </a:rPr>
              <a:t>为</a:t>
            </a:r>
            <a:r>
              <a:rPr lang="en-US" altLang="zh-CN" dirty="0" smtClean="0">
                <a:latin typeface="楷体_GB2312" pitchFamily="49" charset="-122"/>
              </a:rPr>
              <a:t>0.9</a:t>
            </a:r>
            <a:r>
              <a:rPr lang="zh-CN" altLang="en-US" dirty="0" smtClean="0">
                <a:latin typeface="楷体_GB2312" pitchFamily="49" charset="-122"/>
              </a:rPr>
              <a:t>和</a:t>
            </a:r>
            <a:r>
              <a:rPr lang="en-US" altLang="zh-CN" dirty="0" smtClean="0">
                <a:latin typeface="楷体_GB2312" pitchFamily="49" charset="-122"/>
              </a:rPr>
              <a:t>0.99</a:t>
            </a:r>
            <a:r>
              <a:rPr lang="zh-CN" altLang="en-US" dirty="0" smtClean="0">
                <a:latin typeface="楷体_GB2312" pitchFamily="49" charset="-122"/>
              </a:rPr>
              <a:t>两种情况下，分别计算存储系统的访问效率。</a:t>
            </a:r>
          </a:p>
          <a:p>
            <a:pPr lvl="1" eaLnBrk="1" hangingPunct="1">
              <a:lnSpc>
                <a:spcPct val="120000"/>
              </a:lnSpc>
            </a:pPr>
            <a:r>
              <a:rPr lang="zh-CN" altLang="en-US" dirty="0" smtClean="0">
                <a:latin typeface="楷体_GB2312" pitchFamily="49" charset="-122"/>
              </a:rPr>
              <a:t>解：</a:t>
            </a:r>
          </a:p>
          <a:p>
            <a:pPr eaLnBrk="1" hangingPunct="1">
              <a:lnSpc>
                <a:spcPct val="120000"/>
              </a:lnSpc>
            </a:pPr>
            <a:endParaRPr lang="en-US" altLang="zh-CN" dirty="0" smtClean="0">
              <a:latin typeface="楷体_GB2312" pitchFamily="49" charset="-122"/>
            </a:endParaRPr>
          </a:p>
        </p:txBody>
      </p:sp>
      <p:graphicFrame>
        <p:nvGraphicFramePr>
          <p:cNvPr id="210950" name="Object 4"/>
          <p:cNvGraphicFramePr>
            <a:graphicFrameLocks noChangeAspect="1"/>
          </p:cNvGraphicFramePr>
          <p:nvPr/>
        </p:nvGraphicFramePr>
        <p:xfrm>
          <a:off x="1331913" y="1773238"/>
          <a:ext cx="6032500" cy="831850"/>
        </p:xfrm>
        <a:graphic>
          <a:graphicData uri="http://schemas.openxmlformats.org/presentationml/2006/ole">
            <mc:AlternateContent xmlns:mc="http://schemas.openxmlformats.org/markup-compatibility/2006">
              <mc:Choice xmlns:v="urn:schemas-microsoft-com:vml" Requires="v">
                <p:oleObj spid="_x0000_s211042" name="公式" r:id="rId3" imgW="3486016" imgH="438102" progId="Equation.3">
                  <p:embed/>
                </p:oleObj>
              </mc:Choice>
              <mc:Fallback>
                <p:oleObj name="公式" r:id="rId3" imgW="3486016" imgH="43810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773238"/>
                        <a:ext cx="6032500" cy="83185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7157" name="Text Box 5"/>
          <p:cNvSpPr txBox="1">
            <a:spLocks noChangeArrowheads="1"/>
          </p:cNvSpPr>
          <p:nvPr/>
        </p:nvSpPr>
        <p:spPr bwMode="auto">
          <a:xfrm>
            <a:off x="1763713" y="4508500"/>
            <a:ext cx="4824412" cy="731838"/>
          </a:xfrm>
          <a:prstGeom prst="rect">
            <a:avLst/>
          </a:prstGeom>
          <a:noFill/>
          <a:ln>
            <a:noFill/>
          </a:ln>
          <a:effectLst/>
          <a:extLst>
            <a:ext uri="{909E8E84-426E-40DD-AFC4-6F175D3DCCD1}">
              <a14:hiddenFill xmlns:a14="http://schemas.microsoft.com/office/drawing/2010/main">
                <a:solidFill>
                  <a:srgbClr val="00EB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10000"/>
              </a:spcBef>
              <a:buSzTx/>
            </a:pPr>
            <a:r>
              <a:rPr kumimoji="1" lang="zh-CN" altLang="en-US" sz="2000">
                <a:solidFill>
                  <a:srgbClr val="FF00FF"/>
                </a:solidFill>
                <a:latin typeface="楷体_GB2312" pitchFamily="49" charset="-122"/>
              </a:rPr>
              <a:t>当</a:t>
            </a:r>
            <a:r>
              <a:rPr kumimoji="1" lang="en-US" altLang="zh-CN" sz="2000">
                <a:solidFill>
                  <a:srgbClr val="FF00FF"/>
                </a:solidFill>
                <a:latin typeface="楷体_GB2312" pitchFamily="49" charset="-122"/>
              </a:rPr>
              <a:t>H</a:t>
            </a:r>
            <a:r>
              <a:rPr kumimoji="1" lang="zh-CN" altLang="en-US" sz="2000">
                <a:solidFill>
                  <a:srgbClr val="FF00FF"/>
                </a:solidFill>
                <a:latin typeface="楷体_GB2312" pitchFamily="49" charset="-122"/>
              </a:rPr>
              <a:t>＝</a:t>
            </a:r>
            <a:r>
              <a:rPr kumimoji="1" lang="en-US" altLang="zh-CN" sz="2000">
                <a:solidFill>
                  <a:srgbClr val="FF00FF"/>
                </a:solidFill>
                <a:latin typeface="楷体_GB2312" pitchFamily="49" charset="-122"/>
              </a:rPr>
              <a:t>0.9</a:t>
            </a:r>
            <a:r>
              <a:rPr kumimoji="1" lang="zh-CN" altLang="en-US" sz="2000">
                <a:solidFill>
                  <a:srgbClr val="FF00FF"/>
                </a:solidFill>
                <a:latin typeface="楷体_GB2312" pitchFamily="49" charset="-122"/>
              </a:rPr>
              <a:t>时</a:t>
            </a:r>
            <a:r>
              <a:rPr kumimoji="1" lang="zh-CN" altLang="en-US" sz="2000">
                <a:latin typeface="楷体_GB2312" pitchFamily="49" charset="-122"/>
              </a:rPr>
              <a:t>，</a:t>
            </a:r>
          </a:p>
          <a:p>
            <a:pPr algn="l" eaLnBrk="1" hangingPunct="1">
              <a:spcBef>
                <a:spcPct val="10000"/>
              </a:spcBef>
              <a:buSzTx/>
            </a:pPr>
            <a:r>
              <a:rPr kumimoji="1" lang="en-US" altLang="zh-CN" sz="2000">
                <a:latin typeface="楷体_GB2312" pitchFamily="49" charset="-122"/>
              </a:rPr>
              <a:t>e</a:t>
            </a:r>
            <a:r>
              <a:rPr kumimoji="1" lang="en-US" altLang="zh-CN" sz="2000" baseline="-25000">
                <a:latin typeface="楷体_GB2312" pitchFamily="49" charset="-122"/>
              </a:rPr>
              <a:t>1</a:t>
            </a:r>
            <a:r>
              <a:rPr kumimoji="1" lang="zh-CN" altLang="en-US" sz="2000">
                <a:latin typeface="楷体_GB2312" pitchFamily="49" charset="-122"/>
              </a:rPr>
              <a:t>＝</a:t>
            </a:r>
            <a:r>
              <a:rPr kumimoji="1" lang="en-US" altLang="zh-CN" sz="2000">
                <a:latin typeface="楷体_GB2312" pitchFamily="49" charset="-122"/>
              </a:rPr>
              <a:t>1</a:t>
            </a:r>
            <a:r>
              <a:rPr kumimoji="1" lang="zh-CN" altLang="en-US" sz="2000">
                <a:latin typeface="楷体_GB2312" pitchFamily="49" charset="-122"/>
              </a:rPr>
              <a:t>／</a:t>
            </a:r>
            <a:r>
              <a:rPr kumimoji="1" lang="en-US" altLang="zh-CN" sz="2000">
                <a:latin typeface="楷体_GB2312" pitchFamily="49" charset="-122"/>
              </a:rPr>
              <a:t>(0.9</a:t>
            </a:r>
            <a:r>
              <a:rPr kumimoji="1" lang="zh-CN" altLang="en-US" sz="2000">
                <a:latin typeface="楷体_GB2312" pitchFamily="49" charset="-122"/>
              </a:rPr>
              <a:t>＋</a:t>
            </a:r>
            <a:r>
              <a:rPr kumimoji="1" lang="en-US" altLang="zh-CN" sz="2000">
                <a:latin typeface="楷体_GB2312" pitchFamily="49" charset="-122"/>
              </a:rPr>
              <a:t>5(1</a:t>
            </a:r>
            <a:r>
              <a:rPr kumimoji="1" lang="zh-CN" altLang="en-US" sz="2000">
                <a:latin typeface="楷体_GB2312" pitchFamily="49" charset="-122"/>
              </a:rPr>
              <a:t>－</a:t>
            </a:r>
            <a:r>
              <a:rPr kumimoji="1" lang="en-US" altLang="zh-CN" sz="2000">
                <a:latin typeface="楷体_GB2312" pitchFamily="49" charset="-122"/>
              </a:rPr>
              <a:t>0.9))</a:t>
            </a:r>
            <a:r>
              <a:rPr kumimoji="1" lang="zh-CN" altLang="en-US" sz="2000">
                <a:latin typeface="楷体_GB2312" pitchFamily="49" charset="-122"/>
              </a:rPr>
              <a:t>＝</a:t>
            </a:r>
            <a:r>
              <a:rPr kumimoji="1" lang="en-US" altLang="zh-CN" sz="2000">
                <a:latin typeface="楷体_GB2312" pitchFamily="49" charset="-122"/>
              </a:rPr>
              <a:t>0.72</a:t>
            </a:r>
          </a:p>
        </p:txBody>
      </p:sp>
      <p:sp>
        <p:nvSpPr>
          <p:cNvPr id="817158" name="Rectangle 6"/>
          <p:cNvSpPr>
            <a:spLocks noChangeArrowheads="1"/>
          </p:cNvSpPr>
          <p:nvPr/>
        </p:nvSpPr>
        <p:spPr bwMode="auto">
          <a:xfrm>
            <a:off x="1692275" y="5516563"/>
            <a:ext cx="4906963" cy="731837"/>
          </a:xfrm>
          <a:prstGeom prst="rect">
            <a:avLst/>
          </a:prstGeom>
          <a:noFill/>
          <a:ln>
            <a:noFill/>
          </a:ln>
          <a:effectLst/>
          <a:extLst>
            <a:ext uri="{909E8E84-426E-40DD-AFC4-6F175D3DCCD1}">
              <a14:hiddenFill xmlns:a14="http://schemas.microsoft.com/office/drawing/2010/main">
                <a:solidFill>
                  <a:srgbClr val="FF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10000"/>
              </a:spcBef>
              <a:buSzTx/>
            </a:pPr>
            <a:r>
              <a:rPr kumimoji="1" lang="zh-CN" altLang="en-US" sz="2000">
                <a:solidFill>
                  <a:srgbClr val="FF00FF"/>
                </a:solidFill>
                <a:latin typeface="楷体_GB2312" pitchFamily="49" charset="-122"/>
              </a:rPr>
              <a:t>当</a:t>
            </a:r>
            <a:r>
              <a:rPr kumimoji="1" lang="en-US" altLang="zh-CN" sz="2000">
                <a:solidFill>
                  <a:srgbClr val="FF00FF"/>
                </a:solidFill>
                <a:latin typeface="楷体_GB2312" pitchFamily="49" charset="-122"/>
              </a:rPr>
              <a:t>H</a:t>
            </a:r>
            <a:r>
              <a:rPr kumimoji="1" lang="zh-CN" altLang="en-US" sz="2000">
                <a:solidFill>
                  <a:srgbClr val="FF00FF"/>
                </a:solidFill>
                <a:latin typeface="楷体_GB2312" pitchFamily="49" charset="-122"/>
              </a:rPr>
              <a:t>＝</a:t>
            </a:r>
            <a:r>
              <a:rPr kumimoji="1" lang="en-US" altLang="zh-CN" sz="2000">
                <a:solidFill>
                  <a:srgbClr val="FF00FF"/>
                </a:solidFill>
                <a:latin typeface="楷体_GB2312" pitchFamily="49" charset="-122"/>
              </a:rPr>
              <a:t>0.99</a:t>
            </a:r>
            <a:r>
              <a:rPr kumimoji="1" lang="zh-CN" altLang="en-US" sz="2000">
                <a:solidFill>
                  <a:srgbClr val="FF00FF"/>
                </a:solidFill>
                <a:latin typeface="楷体_GB2312" pitchFamily="49" charset="-122"/>
              </a:rPr>
              <a:t>时</a:t>
            </a:r>
            <a:r>
              <a:rPr kumimoji="1" lang="zh-CN" altLang="en-US" sz="2000">
                <a:latin typeface="楷体_GB2312" pitchFamily="49" charset="-122"/>
              </a:rPr>
              <a:t>，</a:t>
            </a:r>
          </a:p>
          <a:p>
            <a:pPr algn="l">
              <a:spcBef>
                <a:spcPct val="10000"/>
              </a:spcBef>
              <a:buSzTx/>
            </a:pPr>
            <a:r>
              <a:rPr kumimoji="1" lang="en-US" altLang="zh-CN" sz="2000">
                <a:latin typeface="楷体_GB2312" pitchFamily="49" charset="-122"/>
              </a:rPr>
              <a:t>e</a:t>
            </a:r>
            <a:r>
              <a:rPr kumimoji="1" lang="en-US" altLang="zh-CN" sz="2000" baseline="-25000">
                <a:latin typeface="楷体_GB2312" pitchFamily="49" charset="-122"/>
              </a:rPr>
              <a:t>2</a:t>
            </a:r>
            <a:r>
              <a:rPr kumimoji="1" lang="zh-CN" altLang="en-US" sz="2000">
                <a:latin typeface="楷体_GB2312" pitchFamily="49" charset="-122"/>
              </a:rPr>
              <a:t>＝</a:t>
            </a:r>
            <a:r>
              <a:rPr kumimoji="1" lang="en-US" altLang="zh-CN" sz="2000">
                <a:latin typeface="楷体_GB2312" pitchFamily="49" charset="-122"/>
              </a:rPr>
              <a:t>1</a:t>
            </a:r>
            <a:r>
              <a:rPr kumimoji="1" lang="zh-CN" altLang="en-US" sz="2000">
                <a:latin typeface="楷体_GB2312" pitchFamily="49" charset="-122"/>
              </a:rPr>
              <a:t>／</a:t>
            </a:r>
            <a:r>
              <a:rPr kumimoji="1" lang="en-US" altLang="zh-CN" sz="2000">
                <a:latin typeface="楷体_GB2312" pitchFamily="49" charset="-122"/>
              </a:rPr>
              <a:t>(0.99</a:t>
            </a:r>
            <a:r>
              <a:rPr kumimoji="1" lang="zh-CN" altLang="en-US" sz="2000">
                <a:latin typeface="楷体_GB2312" pitchFamily="49" charset="-122"/>
              </a:rPr>
              <a:t>＋</a:t>
            </a:r>
            <a:r>
              <a:rPr kumimoji="1" lang="en-US" altLang="zh-CN" sz="2000">
                <a:latin typeface="楷体_GB2312" pitchFamily="49" charset="-122"/>
              </a:rPr>
              <a:t>5(1</a:t>
            </a:r>
            <a:r>
              <a:rPr kumimoji="1" lang="zh-CN" altLang="en-US" sz="2000">
                <a:latin typeface="楷体_GB2312" pitchFamily="49" charset="-122"/>
              </a:rPr>
              <a:t>－</a:t>
            </a:r>
            <a:r>
              <a:rPr kumimoji="1" lang="en-US" altLang="zh-CN" sz="2000">
                <a:latin typeface="楷体_GB2312" pitchFamily="49" charset="-122"/>
              </a:rPr>
              <a:t>0.99))</a:t>
            </a:r>
            <a:r>
              <a:rPr kumimoji="1" lang="zh-CN" altLang="en-US" sz="2000">
                <a:latin typeface="楷体_GB2312" pitchFamily="49" charset="-122"/>
              </a:rPr>
              <a:t>＝</a:t>
            </a:r>
            <a:r>
              <a:rPr kumimoji="1" lang="en-US" altLang="zh-CN" sz="2000">
                <a:latin typeface="楷体_GB2312" pitchFamily="49" charset="-122"/>
              </a:rPr>
              <a:t>0.96</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B4DF5A07-D214-46AC-A949-2FEC5CFDF75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32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949">
                                            <p:txEl>
                                              <p:pRg st="3" end="3"/>
                                            </p:txEl>
                                          </p:spTgt>
                                        </p:tgtEl>
                                        <p:attrNameLst>
                                          <p:attrName>style.visibility</p:attrName>
                                        </p:attrNameLst>
                                      </p:cBhvr>
                                      <p:to>
                                        <p:strVal val="visible"/>
                                      </p:to>
                                    </p:set>
                                    <p:anim calcmode="lin" valueType="num">
                                      <p:cBhvr additive="base">
                                        <p:cTn id="7" dur="500" fill="hold"/>
                                        <p:tgtEl>
                                          <p:spTgt spid="21094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9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0949">
                                            <p:txEl>
                                              <p:pRg st="4" end="4"/>
                                            </p:txEl>
                                          </p:spTgt>
                                        </p:tgtEl>
                                        <p:attrNameLst>
                                          <p:attrName>style.visibility</p:attrName>
                                        </p:attrNameLst>
                                      </p:cBhvr>
                                      <p:to>
                                        <p:strVal val="visible"/>
                                      </p:to>
                                    </p:set>
                                    <p:anim calcmode="lin" valueType="num">
                                      <p:cBhvr additive="base">
                                        <p:cTn id="13" dur="500" fill="hold"/>
                                        <p:tgtEl>
                                          <p:spTgt spid="21094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09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0949">
                                            <p:txEl>
                                              <p:pRg st="5" end="5"/>
                                            </p:txEl>
                                          </p:spTgt>
                                        </p:tgtEl>
                                        <p:attrNameLst>
                                          <p:attrName>style.visibility</p:attrName>
                                        </p:attrNameLst>
                                      </p:cBhvr>
                                      <p:to>
                                        <p:strVal val="visible"/>
                                      </p:to>
                                    </p:set>
                                    <p:anim calcmode="lin" valueType="num">
                                      <p:cBhvr additive="base">
                                        <p:cTn id="19" dur="500" fill="hold"/>
                                        <p:tgtEl>
                                          <p:spTgt spid="21094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94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17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17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7" grpId="0"/>
      <p:bldP spid="8171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2" name="Rectangle 2"/>
          <p:cNvSpPr>
            <a:spLocks noGrp="1" noChangeArrowheads="1"/>
          </p:cNvSpPr>
          <p:nvPr>
            <p:ph type="title"/>
          </p:nvPr>
        </p:nvSpPr>
        <p:spPr/>
        <p:txBody>
          <a:bodyPr/>
          <a:lstStyle/>
          <a:p>
            <a:pPr eaLnBrk="1" hangingPunct="1"/>
            <a:r>
              <a:rPr lang="zh-CN" altLang="en-US" sz="3200" dirty="0" smtClean="0">
                <a:latin typeface="宋体" pitchFamily="2" charset="-122"/>
              </a:rPr>
              <a:t>存储系统的速度</a:t>
            </a:r>
            <a:r>
              <a:rPr lang="zh-CN" altLang="en-US" sz="1600" dirty="0" smtClean="0">
                <a:latin typeface="宋体" pitchFamily="2" charset="-122"/>
              </a:rPr>
              <a:t>（续）</a:t>
            </a:r>
          </a:p>
        </p:txBody>
      </p:sp>
      <p:sp>
        <p:nvSpPr>
          <p:cNvPr id="211973" name="Rectangle 3"/>
          <p:cNvSpPr>
            <a:spLocks noGrp="1" noChangeArrowheads="1"/>
          </p:cNvSpPr>
          <p:nvPr>
            <p:ph type="body" idx="1"/>
          </p:nvPr>
        </p:nvSpPr>
        <p:spPr>
          <a:xfrm>
            <a:off x="442913" y="1069989"/>
            <a:ext cx="8229600" cy="5146675"/>
          </a:xfrm>
        </p:spPr>
        <p:txBody>
          <a:bodyPr/>
          <a:lstStyle/>
          <a:p>
            <a:pPr marL="457200" indent="-457200" eaLnBrk="1" hangingPunct="1">
              <a:lnSpc>
                <a:spcPct val="160000"/>
              </a:lnSpc>
            </a:pPr>
            <a:r>
              <a:rPr lang="zh-CN" altLang="en-US" dirty="0" smtClean="0">
                <a:solidFill>
                  <a:srgbClr val="0000FF"/>
                </a:solidFill>
                <a:latin typeface="楷体_GB2312" pitchFamily="49" charset="-122"/>
              </a:rPr>
              <a:t>提高存储系统速度的两条途径：</a:t>
            </a:r>
          </a:p>
          <a:p>
            <a:pPr marL="838200" lvl="1" indent="-381000" eaLnBrk="1" hangingPunct="1">
              <a:lnSpc>
                <a:spcPct val="160000"/>
              </a:lnSpc>
              <a:buFontTx/>
              <a:buAutoNum type="arabicPeriod"/>
            </a:pPr>
            <a:r>
              <a:rPr lang="zh-CN" altLang="en-US" dirty="0" smtClean="0">
                <a:solidFill>
                  <a:srgbClr val="FF0000"/>
                </a:solidFill>
                <a:latin typeface="楷体_GB2312" pitchFamily="49" charset="-122"/>
              </a:rPr>
              <a:t>提高命中率</a:t>
            </a:r>
            <a:r>
              <a:rPr lang="en-US" altLang="zh-CN" dirty="0" smtClean="0">
                <a:solidFill>
                  <a:srgbClr val="FF0000"/>
                </a:solidFill>
                <a:latin typeface="楷体_GB2312" pitchFamily="49" charset="-122"/>
              </a:rPr>
              <a:t>H</a:t>
            </a:r>
            <a:r>
              <a:rPr lang="zh-CN" altLang="en-US" dirty="0" smtClean="0">
                <a:solidFill>
                  <a:srgbClr val="FF0000"/>
                </a:solidFill>
                <a:latin typeface="楷体_GB2312" pitchFamily="49" charset="-122"/>
              </a:rPr>
              <a:t>。</a:t>
            </a:r>
          </a:p>
          <a:p>
            <a:pPr marL="838200" lvl="1" indent="-381000" eaLnBrk="1" hangingPunct="1">
              <a:lnSpc>
                <a:spcPct val="160000"/>
              </a:lnSpc>
              <a:buFontTx/>
              <a:buAutoNum type="arabicPeriod"/>
            </a:pPr>
            <a:r>
              <a:rPr lang="zh-CN" altLang="en-US" dirty="0" smtClean="0">
                <a:solidFill>
                  <a:srgbClr val="CC00CC"/>
                </a:solidFill>
                <a:latin typeface="楷体_GB2312" pitchFamily="49" charset="-122"/>
              </a:rPr>
              <a:t>两个存储器的速度不要相差太大。</a:t>
            </a:r>
          </a:p>
          <a:p>
            <a:pPr marL="838200" lvl="1" indent="-381000" eaLnBrk="1" hangingPunct="1">
              <a:lnSpc>
                <a:spcPct val="160000"/>
              </a:lnSpc>
            </a:pPr>
            <a:r>
              <a:rPr lang="zh-CN" altLang="en-US" sz="1800" dirty="0" smtClean="0">
                <a:latin typeface="楷体_GB2312" pitchFamily="49" charset="-122"/>
              </a:rPr>
              <a:t>其中：第二条有时做不到</a:t>
            </a:r>
            <a:r>
              <a:rPr lang="en-US" altLang="zh-CN" sz="1800" dirty="0" smtClean="0">
                <a:latin typeface="楷体_GB2312" pitchFamily="49" charset="-122"/>
              </a:rPr>
              <a:t>(</a:t>
            </a:r>
            <a:r>
              <a:rPr lang="zh-CN" altLang="en-US" sz="1800" dirty="0" smtClean="0">
                <a:latin typeface="楷体_GB2312" pitchFamily="49" charset="-122"/>
              </a:rPr>
              <a:t>如虚拟存储器</a:t>
            </a:r>
            <a:r>
              <a:rPr lang="en-US" altLang="zh-CN" sz="1800" dirty="0" smtClean="0">
                <a:latin typeface="楷体_GB2312" pitchFamily="49" charset="-122"/>
              </a:rPr>
              <a:t>)</a:t>
            </a:r>
            <a:r>
              <a:rPr lang="zh-CN" altLang="en-US" sz="1800" dirty="0" smtClean="0">
                <a:latin typeface="楷体_GB2312" pitchFamily="49" charset="-122"/>
              </a:rPr>
              <a:t>，这时，只能</a:t>
            </a:r>
            <a:r>
              <a:rPr lang="zh-CN" altLang="en-US" sz="1800" dirty="0" smtClean="0">
                <a:solidFill>
                  <a:srgbClr val="FF0000"/>
                </a:solidFill>
                <a:latin typeface="楷体_GB2312" pitchFamily="49" charset="-122"/>
              </a:rPr>
              <a:t>依靠提高命中率。</a:t>
            </a:r>
          </a:p>
          <a:p>
            <a:pPr marL="457200" indent="-457200" eaLnBrk="1" hangingPunct="1">
              <a:lnSpc>
                <a:spcPct val="120000"/>
              </a:lnSpc>
            </a:pPr>
            <a:r>
              <a:rPr lang="zh-CN" altLang="en-US" dirty="0" smtClean="0">
                <a:latin typeface="楷体_GB2312" pitchFamily="49" charset="-122"/>
              </a:rPr>
              <a:t>例：在虚拟存储系统中，两个存储器的速度相差特别悬殊，例如：</a:t>
            </a:r>
            <a:r>
              <a:rPr lang="en-US" altLang="zh-CN" dirty="0" smtClean="0">
                <a:latin typeface="楷体_GB2312" pitchFamily="49" charset="-122"/>
              </a:rPr>
              <a:t>T</a:t>
            </a:r>
            <a:r>
              <a:rPr lang="en-US" altLang="zh-CN" baseline="-25000" dirty="0" smtClean="0">
                <a:latin typeface="楷体_GB2312" pitchFamily="49" charset="-122"/>
              </a:rPr>
              <a:t>2</a:t>
            </a:r>
            <a:r>
              <a:rPr lang="zh-CN" altLang="en-US" dirty="0" smtClean="0">
                <a:latin typeface="楷体_GB2312" pitchFamily="49" charset="-122"/>
              </a:rPr>
              <a:t>＝</a:t>
            </a:r>
            <a:r>
              <a:rPr lang="en-US" altLang="zh-CN" dirty="0" smtClean="0">
                <a:latin typeface="楷体_GB2312" pitchFamily="49" charset="-122"/>
              </a:rPr>
              <a:t>10</a:t>
            </a:r>
            <a:r>
              <a:rPr lang="en-US" altLang="zh-CN" baseline="30000" dirty="0" smtClean="0">
                <a:latin typeface="楷体_GB2312" pitchFamily="49" charset="-122"/>
              </a:rPr>
              <a:t>5 </a:t>
            </a:r>
            <a:r>
              <a:rPr lang="en-US" altLang="zh-CN" dirty="0" smtClean="0">
                <a:latin typeface="楷体_GB2312" pitchFamily="49" charset="-122"/>
              </a:rPr>
              <a:t>T</a:t>
            </a:r>
            <a:r>
              <a:rPr lang="zh-CN" altLang="en-US" baseline="-25000" dirty="0" smtClean="0">
                <a:latin typeface="楷体_GB2312" pitchFamily="49" charset="-122"/>
              </a:rPr>
              <a:t>１</a:t>
            </a:r>
            <a:r>
              <a:rPr lang="zh-CN" altLang="en-US" dirty="0" smtClean="0">
                <a:latin typeface="楷体_GB2312" pitchFamily="49" charset="-122"/>
              </a:rPr>
              <a:t>。如果要使访问效率到达</a:t>
            </a:r>
            <a:r>
              <a:rPr lang="en-US" altLang="zh-CN" dirty="0" smtClean="0">
                <a:latin typeface="楷体_GB2312" pitchFamily="49" charset="-122"/>
              </a:rPr>
              <a:t>e</a:t>
            </a:r>
            <a:r>
              <a:rPr lang="zh-CN" altLang="en-US" dirty="0" smtClean="0">
                <a:latin typeface="楷体_GB2312" pitchFamily="49" charset="-122"/>
              </a:rPr>
              <a:t>＝</a:t>
            </a:r>
            <a:r>
              <a:rPr lang="en-US" altLang="zh-CN" dirty="0" smtClean="0">
                <a:latin typeface="楷体_GB2312" pitchFamily="49" charset="-122"/>
              </a:rPr>
              <a:t>0.9</a:t>
            </a:r>
            <a:r>
              <a:rPr lang="zh-CN" altLang="en-US" dirty="0" smtClean="0">
                <a:latin typeface="楷体_GB2312" pitchFamily="49" charset="-122"/>
              </a:rPr>
              <a:t>，问需要有多高的命中率？</a:t>
            </a:r>
            <a:endParaRPr lang="en-US" altLang="zh-CN" dirty="0" smtClean="0">
              <a:latin typeface="楷体_GB2312" pitchFamily="49" charset="-122"/>
            </a:endParaRPr>
          </a:p>
          <a:p>
            <a:pPr marL="457200" indent="-457200" eaLnBrk="1" hangingPunct="1">
              <a:lnSpc>
                <a:spcPct val="120000"/>
              </a:lnSpc>
            </a:pPr>
            <a:r>
              <a:rPr lang="zh-CN" altLang="en-US" dirty="0" smtClean="0">
                <a:solidFill>
                  <a:srgbClr val="0000FF"/>
                </a:solidFill>
                <a:latin typeface="楷体_GB2312" pitchFamily="49" charset="-122"/>
              </a:rPr>
              <a:t>解：</a:t>
            </a:r>
            <a:endParaRPr lang="en-US" altLang="zh-CN" dirty="0" smtClean="0">
              <a:solidFill>
                <a:srgbClr val="0000FF"/>
              </a:solidFill>
              <a:latin typeface="楷体_GB2312" pitchFamily="49" charset="-122"/>
            </a:endParaRPr>
          </a:p>
          <a:p>
            <a:pPr lvl="1" eaLnBrk="1" hangingPunct="1">
              <a:lnSpc>
                <a:spcPct val="160000"/>
              </a:lnSpc>
            </a:pPr>
            <a:r>
              <a:rPr kumimoji="1" lang="en-US" altLang="zh-CN" dirty="0" smtClean="0">
                <a:latin typeface="楷体_GB2312" pitchFamily="49" charset="-122"/>
              </a:rPr>
              <a:t>      0.9H</a:t>
            </a:r>
            <a:r>
              <a:rPr kumimoji="1" lang="zh-CN" altLang="en-US" dirty="0">
                <a:latin typeface="楷体_GB2312" pitchFamily="49" charset="-122"/>
              </a:rPr>
              <a:t>＋</a:t>
            </a:r>
            <a:r>
              <a:rPr kumimoji="1" lang="en-US" altLang="zh-CN" dirty="0">
                <a:latin typeface="楷体_GB2312" pitchFamily="49" charset="-122"/>
              </a:rPr>
              <a:t>90000(1-H)</a:t>
            </a:r>
            <a:r>
              <a:rPr kumimoji="1" lang="zh-CN" altLang="en-US" dirty="0">
                <a:latin typeface="楷体_GB2312" pitchFamily="49" charset="-122"/>
              </a:rPr>
              <a:t>＝</a:t>
            </a:r>
            <a:r>
              <a:rPr kumimoji="1" lang="en-US" altLang="zh-CN" dirty="0">
                <a:latin typeface="楷体_GB2312" pitchFamily="49" charset="-122"/>
              </a:rPr>
              <a:t>1</a:t>
            </a:r>
          </a:p>
          <a:p>
            <a:pPr lvl="1" eaLnBrk="1" hangingPunct="1">
              <a:lnSpc>
                <a:spcPct val="160000"/>
              </a:lnSpc>
              <a:buFontTx/>
              <a:buNone/>
            </a:pPr>
            <a:r>
              <a:rPr kumimoji="1" lang="en-US" altLang="zh-CN" dirty="0" smtClean="0">
                <a:latin typeface="楷体_GB2312" pitchFamily="49" charset="-122"/>
              </a:rPr>
              <a:t>         H</a:t>
            </a:r>
            <a:r>
              <a:rPr kumimoji="1" lang="zh-CN" altLang="en-US" dirty="0">
                <a:latin typeface="楷体_GB2312" pitchFamily="49" charset="-122"/>
              </a:rPr>
              <a:t>＝</a:t>
            </a:r>
            <a:r>
              <a:rPr kumimoji="1" lang="en-US" altLang="zh-CN" dirty="0">
                <a:latin typeface="楷体_GB2312" pitchFamily="49" charset="-122"/>
              </a:rPr>
              <a:t>0.999998888877777</a:t>
            </a:r>
            <a:r>
              <a:rPr kumimoji="1" lang="en-US" altLang="zh-CN" dirty="0">
                <a:latin typeface="Arial" pitchFamily="34" charset="0"/>
              </a:rPr>
              <a:t>…</a:t>
            </a:r>
            <a:r>
              <a:rPr kumimoji="1" lang="en-US" altLang="zh-CN" dirty="0">
                <a:latin typeface="楷体_GB2312" pitchFamily="49" charset="-122"/>
              </a:rPr>
              <a:t> </a:t>
            </a:r>
            <a:r>
              <a:rPr kumimoji="1" lang="en-US" altLang="zh-CN" dirty="0" smtClean="0">
                <a:latin typeface="楷体_GB2312" pitchFamily="49" charset="-122"/>
              </a:rPr>
              <a:t>  </a:t>
            </a:r>
            <a:r>
              <a:rPr kumimoji="1" lang="en-US" altLang="zh-CN" dirty="0">
                <a:latin typeface="楷体_GB2312" pitchFamily="49" charset="-122"/>
              </a:rPr>
              <a:t>≈</a:t>
            </a:r>
            <a:r>
              <a:rPr kumimoji="1" lang="en-US" altLang="zh-CN" dirty="0">
                <a:solidFill>
                  <a:srgbClr val="FF0000"/>
                </a:solidFill>
                <a:latin typeface="楷体_GB2312" pitchFamily="49" charset="-122"/>
              </a:rPr>
              <a:t>0.999999</a:t>
            </a:r>
            <a:endParaRPr lang="en-US" altLang="zh-CN" dirty="0">
              <a:latin typeface="楷体_GB2312" pitchFamily="49" charset="-122"/>
            </a:endParaRPr>
          </a:p>
          <a:p>
            <a:pPr marL="457200" indent="-457200" eaLnBrk="1" hangingPunct="1">
              <a:lnSpc>
                <a:spcPct val="120000"/>
              </a:lnSpc>
            </a:pPr>
            <a:endParaRPr lang="zh-CN" altLang="en-US" dirty="0" smtClean="0">
              <a:solidFill>
                <a:srgbClr val="0000FF"/>
              </a:solidFill>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graphicFrame>
        <p:nvGraphicFramePr>
          <p:cNvPr id="9" name="Object 5"/>
          <p:cNvGraphicFramePr>
            <a:graphicFrameLocks noChangeAspect="1"/>
          </p:cNvGraphicFramePr>
          <p:nvPr>
            <p:extLst>
              <p:ext uri="{D42A27DB-BD31-4B8C-83A1-F6EECF244321}">
                <p14:modId xmlns:p14="http://schemas.microsoft.com/office/powerpoint/2010/main" val="4182957972"/>
              </p:ext>
            </p:extLst>
          </p:nvPr>
        </p:nvGraphicFramePr>
        <p:xfrm>
          <a:off x="1979712" y="4653136"/>
          <a:ext cx="3004592" cy="665079"/>
        </p:xfrm>
        <a:graphic>
          <a:graphicData uri="http://schemas.openxmlformats.org/presentationml/2006/ole">
            <mc:AlternateContent xmlns:mc="http://schemas.openxmlformats.org/markup-compatibility/2006">
              <mc:Choice xmlns:v="urn:schemas-microsoft-com:vml" Requires="v">
                <p:oleObj spid="_x0000_s452653" name="公式" r:id="rId3" imgW="1562148" imgH="485880" progId="Equation.3">
                  <p:embed/>
                </p:oleObj>
              </mc:Choice>
              <mc:Fallback>
                <p:oleObj name="公式" r:id="rId3" imgW="1562148" imgH="485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653136"/>
                        <a:ext cx="3004592" cy="665079"/>
                      </a:xfrm>
                      <a:prstGeom prst="rect">
                        <a:avLst/>
                      </a:prstGeom>
                      <a:noFill/>
                      <a:ln>
                        <a:noFill/>
                      </a:ln>
                      <a:effectLst/>
                      <a:extLst/>
                    </p:spPr>
                  </p:pic>
                </p:oleObj>
              </mc:Fallback>
            </mc:AlternateContent>
          </a:graphicData>
        </a:graphic>
      </p:graphicFrame>
      <p:sp>
        <p:nvSpPr>
          <p:cNvPr id="4" name="日期占位符 3"/>
          <p:cNvSpPr>
            <a:spLocks noGrp="1"/>
          </p:cNvSpPr>
          <p:nvPr>
            <p:ph type="dt" sz="half" idx="10"/>
          </p:nvPr>
        </p:nvSpPr>
        <p:spPr/>
        <p:txBody>
          <a:bodyPr/>
          <a:lstStyle/>
          <a:p>
            <a:pPr>
              <a:defRPr/>
            </a:pPr>
            <a:fld id="{D5328E7A-995D-4983-B561-62E344565AA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33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973">
                                            <p:txEl>
                                              <p:pRg st="5" end="5"/>
                                            </p:txEl>
                                          </p:spTgt>
                                        </p:tgtEl>
                                        <p:attrNameLst>
                                          <p:attrName>style.visibility</p:attrName>
                                        </p:attrNameLst>
                                      </p:cBhvr>
                                      <p:to>
                                        <p:strVal val="visible"/>
                                      </p:to>
                                    </p:set>
                                    <p:anim calcmode="lin" valueType="num">
                                      <p:cBhvr additive="base">
                                        <p:cTn id="7" dur="500" fill="hold"/>
                                        <p:tgtEl>
                                          <p:spTgt spid="21197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197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1973">
                                            <p:txEl>
                                              <p:pRg st="6" end="6"/>
                                            </p:txEl>
                                          </p:spTgt>
                                        </p:tgtEl>
                                        <p:attrNameLst>
                                          <p:attrName>style.visibility</p:attrName>
                                        </p:attrNameLst>
                                      </p:cBhvr>
                                      <p:to>
                                        <p:strVal val="visible"/>
                                      </p:to>
                                    </p:set>
                                    <p:anim calcmode="lin" valueType="num">
                                      <p:cBhvr additive="base">
                                        <p:cTn id="19" dur="500" fill="hold"/>
                                        <p:tgtEl>
                                          <p:spTgt spid="21197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197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1973">
                                            <p:txEl>
                                              <p:pRg st="7" end="7"/>
                                            </p:txEl>
                                          </p:spTgt>
                                        </p:tgtEl>
                                        <p:attrNameLst>
                                          <p:attrName>style.visibility</p:attrName>
                                        </p:attrNameLst>
                                      </p:cBhvr>
                                      <p:to>
                                        <p:strVal val="visible"/>
                                      </p:to>
                                    </p:set>
                                    <p:anim calcmode="lin" valueType="num">
                                      <p:cBhvr additive="base">
                                        <p:cTn id="23" dur="500" fill="hold"/>
                                        <p:tgtEl>
                                          <p:spTgt spid="21197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197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r>
              <a:rPr lang="zh-CN" altLang="en-US" sz="1600" smtClean="0">
                <a:latin typeface="宋体" pitchFamily="2" charset="-122"/>
              </a:rPr>
              <a:t>（续）</a:t>
            </a:r>
          </a:p>
        </p:txBody>
      </p:sp>
      <p:sp>
        <p:nvSpPr>
          <p:cNvPr id="214021" name="Rectangle 3"/>
          <p:cNvSpPr>
            <a:spLocks noGrp="1" noChangeArrowheads="1"/>
          </p:cNvSpPr>
          <p:nvPr>
            <p:ph type="body" sz="half" idx="1"/>
          </p:nvPr>
        </p:nvSpPr>
        <p:spPr>
          <a:xfrm>
            <a:off x="457200" y="1235075"/>
            <a:ext cx="8002588" cy="5146675"/>
          </a:xfrm>
        </p:spPr>
        <p:txBody>
          <a:bodyPr/>
          <a:lstStyle/>
          <a:p>
            <a:pPr eaLnBrk="1" hangingPunct="1">
              <a:lnSpc>
                <a:spcPct val="150000"/>
              </a:lnSpc>
            </a:pPr>
            <a:r>
              <a:rPr kumimoji="1" lang="zh-CN" altLang="en-US" dirty="0" smtClean="0">
                <a:solidFill>
                  <a:srgbClr val="0000FF"/>
                </a:solidFill>
                <a:latin typeface="楷体_GB2312" pitchFamily="49" charset="-122"/>
              </a:rPr>
              <a:t>采用预取技术提高命中率</a:t>
            </a:r>
          </a:p>
          <a:p>
            <a:pPr lvl="1" eaLnBrk="1" hangingPunct="1">
              <a:lnSpc>
                <a:spcPct val="150000"/>
              </a:lnSpc>
            </a:pPr>
            <a:r>
              <a:rPr kumimoji="1" lang="zh-CN" altLang="en-US" dirty="0" smtClean="0">
                <a:latin typeface="楷体_GB2312" pitchFamily="49" charset="-122"/>
              </a:rPr>
              <a:t>方法：</a:t>
            </a:r>
            <a:r>
              <a:rPr kumimoji="1" lang="zh-CN" altLang="en-US" dirty="0" smtClean="0">
                <a:solidFill>
                  <a:srgbClr val="FF0000"/>
                </a:solidFill>
                <a:latin typeface="楷体_GB2312" pitchFamily="49" charset="-122"/>
              </a:rPr>
              <a:t>不命中时，把</a:t>
            </a:r>
            <a:r>
              <a:rPr kumimoji="1" lang="en-US" altLang="zh-CN" dirty="0" smtClean="0">
                <a:solidFill>
                  <a:srgbClr val="FF0000"/>
                </a:solidFill>
                <a:latin typeface="楷体_GB2312" pitchFamily="49" charset="-122"/>
              </a:rPr>
              <a:t>M</a:t>
            </a:r>
            <a:r>
              <a:rPr kumimoji="1" lang="en-US" altLang="zh-CN" baseline="-25000" dirty="0" smtClean="0">
                <a:solidFill>
                  <a:srgbClr val="FF0000"/>
                </a:solidFill>
                <a:latin typeface="楷体_GB2312" pitchFamily="49" charset="-122"/>
              </a:rPr>
              <a:t>2</a:t>
            </a:r>
            <a:r>
              <a:rPr kumimoji="1" lang="zh-CN" altLang="en-US" dirty="0" smtClean="0">
                <a:solidFill>
                  <a:srgbClr val="FF0000"/>
                </a:solidFill>
                <a:latin typeface="楷体_GB2312" pitchFamily="49" charset="-122"/>
              </a:rPr>
              <a:t>存储器中相邻多个单元组成的一个数据块取出来送入</a:t>
            </a:r>
            <a:r>
              <a:rPr kumimoji="1" lang="en-US" altLang="zh-CN" dirty="0" smtClean="0">
                <a:solidFill>
                  <a:srgbClr val="FF0000"/>
                </a:solidFill>
                <a:latin typeface="楷体_GB2312" pitchFamily="49" charset="-122"/>
              </a:rPr>
              <a:t>M</a:t>
            </a:r>
            <a:r>
              <a:rPr kumimoji="1" lang="en-US" altLang="zh-CN" baseline="-25000" dirty="0" smtClean="0">
                <a:solidFill>
                  <a:srgbClr val="FF0000"/>
                </a:solidFill>
                <a:latin typeface="楷体_GB2312" pitchFamily="49" charset="-122"/>
              </a:rPr>
              <a:t>1</a:t>
            </a:r>
            <a:r>
              <a:rPr kumimoji="1" lang="zh-CN" altLang="en-US" dirty="0" smtClean="0">
                <a:solidFill>
                  <a:srgbClr val="FF0000"/>
                </a:solidFill>
                <a:latin typeface="楷体_GB2312" pitchFamily="49" charset="-122"/>
              </a:rPr>
              <a:t>存储器中。</a:t>
            </a:r>
          </a:p>
          <a:p>
            <a:pPr lvl="1" eaLnBrk="1" hangingPunct="1">
              <a:lnSpc>
                <a:spcPct val="150000"/>
              </a:lnSpc>
              <a:spcBef>
                <a:spcPct val="0"/>
              </a:spcBef>
            </a:pPr>
            <a:r>
              <a:rPr lang="zh-CN" altLang="en-US" dirty="0" smtClean="0">
                <a:latin typeface="楷体_GB2312" pitchFamily="49" charset="-122"/>
              </a:rPr>
              <a:t>计算公式：</a:t>
            </a:r>
          </a:p>
          <a:p>
            <a:pPr eaLnBrk="1" hangingPunct="1">
              <a:lnSpc>
                <a:spcPct val="150000"/>
              </a:lnSpc>
              <a:spcBef>
                <a:spcPct val="0"/>
              </a:spcBef>
            </a:pPr>
            <a:endParaRPr lang="zh-CN" altLang="en-US" dirty="0" smtClean="0">
              <a:latin typeface="楷体_GB2312" pitchFamily="49" charset="-122"/>
            </a:endParaRPr>
          </a:p>
          <a:p>
            <a:pPr eaLnBrk="1" hangingPunct="1">
              <a:lnSpc>
                <a:spcPct val="150000"/>
              </a:lnSpc>
              <a:spcBef>
                <a:spcPct val="0"/>
              </a:spcBef>
            </a:pPr>
            <a:endParaRPr lang="zh-CN" altLang="en-US" dirty="0" smtClean="0">
              <a:latin typeface="楷体_GB2312" pitchFamily="49" charset="-122"/>
            </a:endParaRPr>
          </a:p>
          <a:p>
            <a:pPr eaLnBrk="1" hangingPunct="1">
              <a:lnSpc>
                <a:spcPct val="150000"/>
              </a:lnSpc>
              <a:spcBef>
                <a:spcPct val="0"/>
              </a:spcBef>
            </a:pPr>
            <a:endParaRPr lang="zh-CN" altLang="en-US" dirty="0" smtClean="0">
              <a:latin typeface="楷体_GB2312" pitchFamily="49" charset="-122"/>
            </a:endParaRPr>
          </a:p>
          <a:p>
            <a:pPr lvl="2" eaLnBrk="1" hangingPunct="1">
              <a:lnSpc>
                <a:spcPct val="150000"/>
              </a:lnSpc>
              <a:spcBef>
                <a:spcPct val="0"/>
              </a:spcBef>
              <a:buFontTx/>
              <a:buNone/>
            </a:pPr>
            <a:r>
              <a:rPr lang="zh-CN" altLang="en-US" dirty="0" smtClean="0">
                <a:latin typeface="楷体_GB2312" pitchFamily="49" charset="-122"/>
              </a:rPr>
              <a:t>其中：</a:t>
            </a:r>
            <a:r>
              <a:rPr lang="en-US" altLang="zh-CN" dirty="0" smtClean="0">
                <a:latin typeface="楷体_GB2312" pitchFamily="49" charset="-122"/>
              </a:rPr>
              <a:t>H</a:t>
            </a:r>
            <a:r>
              <a:rPr lang="en-US" altLang="zh-CN" dirty="0" smtClean="0">
                <a:latin typeface="Arial" pitchFamily="34" charset="0"/>
              </a:rPr>
              <a:t>’</a:t>
            </a:r>
            <a:r>
              <a:rPr lang="zh-CN" altLang="en-US" dirty="0" smtClean="0">
                <a:latin typeface="楷体_GB2312" pitchFamily="49" charset="-122"/>
              </a:rPr>
              <a:t>是采用预取技术之后的命中率</a:t>
            </a:r>
          </a:p>
          <a:p>
            <a:pPr lvl="2" eaLnBrk="1" hangingPunct="1">
              <a:lnSpc>
                <a:spcPct val="150000"/>
              </a:lnSpc>
              <a:spcBef>
                <a:spcPct val="0"/>
              </a:spcBef>
              <a:buFontTx/>
              <a:buNone/>
            </a:pPr>
            <a:r>
              <a:rPr lang="en-US" altLang="zh-CN" dirty="0" smtClean="0">
                <a:latin typeface="楷体_GB2312" pitchFamily="49" charset="-122"/>
              </a:rPr>
              <a:t>H</a:t>
            </a:r>
            <a:r>
              <a:rPr lang="zh-CN" altLang="en-US" dirty="0" smtClean="0">
                <a:latin typeface="楷体_GB2312" pitchFamily="49" charset="-122"/>
              </a:rPr>
              <a:t>是原来的命中率</a:t>
            </a:r>
          </a:p>
          <a:p>
            <a:pPr lvl="2" eaLnBrk="1" hangingPunct="1">
              <a:lnSpc>
                <a:spcPct val="150000"/>
              </a:lnSpc>
              <a:spcBef>
                <a:spcPct val="0"/>
              </a:spcBef>
              <a:buFontTx/>
              <a:buNone/>
            </a:pPr>
            <a:r>
              <a:rPr lang="en-US" altLang="zh-CN" dirty="0" smtClean="0">
                <a:latin typeface="楷体_GB2312" pitchFamily="49" charset="-122"/>
              </a:rPr>
              <a:t>n</a:t>
            </a:r>
            <a:r>
              <a:rPr lang="zh-CN" altLang="en-US" dirty="0" smtClean="0">
                <a:latin typeface="楷体_GB2312" pitchFamily="49" charset="-122"/>
              </a:rPr>
              <a:t>为</a:t>
            </a:r>
            <a:r>
              <a:rPr lang="zh-CN" altLang="en-US" dirty="0" smtClean="0">
                <a:solidFill>
                  <a:srgbClr val="FF0000"/>
                </a:solidFill>
                <a:latin typeface="楷体_GB2312" pitchFamily="49" charset="-122"/>
              </a:rPr>
              <a:t>数据块大小</a:t>
            </a:r>
            <a:r>
              <a:rPr lang="zh-CN" altLang="en-US" dirty="0" smtClean="0">
                <a:latin typeface="楷体_GB2312" pitchFamily="49" charset="-122"/>
              </a:rPr>
              <a:t>与</a:t>
            </a:r>
            <a:r>
              <a:rPr lang="zh-CN" altLang="en-US" dirty="0" smtClean="0">
                <a:solidFill>
                  <a:srgbClr val="FF0000"/>
                </a:solidFill>
                <a:latin typeface="楷体_GB2312" pitchFamily="49" charset="-122"/>
              </a:rPr>
              <a:t>数据重复使用次数</a:t>
            </a:r>
            <a:r>
              <a:rPr lang="zh-CN" altLang="en-US" dirty="0" smtClean="0">
                <a:latin typeface="楷体_GB2312" pitchFamily="49" charset="-122"/>
              </a:rPr>
              <a:t>的乘积</a:t>
            </a:r>
          </a:p>
        </p:txBody>
      </p:sp>
      <p:graphicFrame>
        <p:nvGraphicFramePr>
          <p:cNvPr id="214022" name="Object 4"/>
          <p:cNvGraphicFramePr>
            <a:graphicFrameLocks noGrp="1" noChangeAspect="1"/>
          </p:cNvGraphicFramePr>
          <p:nvPr>
            <p:ph sz="half" idx="2"/>
            <p:extLst>
              <p:ext uri="{D42A27DB-BD31-4B8C-83A1-F6EECF244321}">
                <p14:modId xmlns:p14="http://schemas.microsoft.com/office/powerpoint/2010/main" val="404126479"/>
              </p:ext>
            </p:extLst>
          </p:nvPr>
        </p:nvGraphicFramePr>
        <p:xfrm>
          <a:off x="2339752" y="3284984"/>
          <a:ext cx="3168650" cy="1338263"/>
        </p:xfrm>
        <a:graphic>
          <a:graphicData uri="http://schemas.openxmlformats.org/presentationml/2006/ole">
            <mc:AlternateContent xmlns:mc="http://schemas.openxmlformats.org/markup-compatibility/2006">
              <mc:Choice xmlns:v="urn:schemas-microsoft-com:vml" Requires="v">
                <p:oleObj spid="_x0000_s214112" name="公式" r:id="rId3" imgW="1047641" imgH="438102" progId="Equation.3">
                  <p:embed/>
                </p:oleObj>
              </mc:Choice>
              <mc:Fallback>
                <p:oleObj name="公式" r:id="rId3" imgW="1047641" imgH="43810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284984"/>
                        <a:ext cx="3168650" cy="133826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E681BE1-E204-43E6-B24D-7A836B4E37D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34</a:t>
            </a:fld>
            <a:endParaRPr lang="en-US" altLang="zh-C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r>
              <a:rPr lang="zh-CN" altLang="en-US" sz="1600" smtClean="0">
                <a:latin typeface="宋体" pitchFamily="2" charset="-122"/>
              </a:rPr>
              <a:t>（续）</a:t>
            </a:r>
          </a:p>
        </p:txBody>
      </p:sp>
      <p:sp>
        <p:nvSpPr>
          <p:cNvPr id="218117" name="Rectangle 3"/>
          <p:cNvSpPr>
            <a:spLocks noGrp="1" noChangeArrowheads="1"/>
          </p:cNvSpPr>
          <p:nvPr>
            <p:ph type="body" idx="1"/>
          </p:nvPr>
        </p:nvSpPr>
        <p:spPr/>
        <p:txBody>
          <a:bodyPr/>
          <a:lstStyle/>
          <a:p>
            <a:pPr eaLnBrk="1" hangingPunct="1">
              <a:lnSpc>
                <a:spcPct val="120000"/>
              </a:lnSpc>
              <a:spcBef>
                <a:spcPct val="10000"/>
              </a:spcBef>
            </a:pPr>
            <a:r>
              <a:rPr lang="zh-CN" altLang="en-US" smtClean="0">
                <a:solidFill>
                  <a:srgbClr val="FF00FF"/>
                </a:solidFill>
                <a:latin typeface="楷体_GB2312" pitchFamily="49" charset="-122"/>
              </a:rPr>
              <a:t>证明方法一：</a:t>
            </a:r>
          </a:p>
          <a:p>
            <a:pPr lvl="1" eaLnBrk="1" hangingPunct="1">
              <a:lnSpc>
                <a:spcPct val="120000"/>
              </a:lnSpc>
              <a:spcBef>
                <a:spcPct val="10000"/>
              </a:spcBef>
            </a:pPr>
            <a:r>
              <a:rPr lang="zh-CN" altLang="en-US" smtClean="0">
                <a:solidFill>
                  <a:schemeClr val="tx2"/>
                </a:solidFill>
                <a:latin typeface="楷体_GB2312" pitchFamily="49" charset="-122"/>
              </a:rPr>
              <a:t>  采用预取技术之后，不命中率</a:t>
            </a:r>
            <a:r>
              <a:rPr lang="en-US" altLang="zh-CN" smtClean="0">
                <a:solidFill>
                  <a:schemeClr val="tx2"/>
                </a:solidFill>
                <a:latin typeface="楷体_GB2312" pitchFamily="49" charset="-122"/>
              </a:rPr>
              <a:t>(1-H)</a:t>
            </a:r>
            <a:r>
              <a:rPr lang="zh-CN" altLang="en-US" smtClean="0">
                <a:solidFill>
                  <a:schemeClr val="tx2"/>
                </a:solidFill>
                <a:latin typeface="楷体_GB2312" pitchFamily="49" charset="-122"/>
              </a:rPr>
              <a:t>降低ｎ倍：</a:t>
            </a:r>
          </a:p>
        </p:txBody>
      </p:sp>
      <p:graphicFrame>
        <p:nvGraphicFramePr>
          <p:cNvPr id="827396" name="Object 4"/>
          <p:cNvGraphicFramePr>
            <a:graphicFrameLocks noChangeAspect="1"/>
          </p:cNvGraphicFramePr>
          <p:nvPr/>
        </p:nvGraphicFramePr>
        <p:xfrm>
          <a:off x="1908175" y="3500438"/>
          <a:ext cx="4248150" cy="1993900"/>
        </p:xfrm>
        <a:graphic>
          <a:graphicData uri="http://schemas.openxmlformats.org/presentationml/2006/ole">
            <mc:AlternateContent xmlns:mc="http://schemas.openxmlformats.org/markup-compatibility/2006">
              <mc:Choice xmlns:v="urn:schemas-microsoft-com:vml" Requires="v">
                <p:oleObj spid="_x0000_s453706" name="公式" r:id="rId3" imgW="2086103" imgH="1028717" progId="Equation.3">
                  <p:embed/>
                </p:oleObj>
              </mc:Choice>
              <mc:Fallback>
                <p:oleObj name="公式" r:id="rId3" imgW="2086103" imgH="10287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500438"/>
                        <a:ext cx="4248150" cy="19939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8119" name="Object 5"/>
          <p:cNvGraphicFramePr>
            <a:graphicFrameLocks noChangeAspect="1"/>
          </p:cNvGraphicFramePr>
          <p:nvPr/>
        </p:nvGraphicFramePr>
        <p:xfrm>
          <a:off x="3492500" y="2349500"/>
          <a:ext cx="1447800" cy="936625"/>
        </p:xfrm>
        <a:graphic>
          <a:graphicData uri="http://schemas.openxmlformats.org/presentationml/2006/ole">
            <mc:AlternateContent xmlns:mc="http://schemas.openxmlformats.org/markup-compatibility/2006">
              <mc:Choice xmlns:v="urn:schemas-microsoft-com:vml" Requires="v">
                <p:oleObj spid="_x0000_s453707" name="Equation" r:id="rId5" imgW="380887" imgH="380876" progId="Equation.3">
                  <p:embed/>
                </p:oleObj>
              </mc:Choice>
              <mc:Fallback>
                <p:oleObj name="Equation" r:id="rId5" imgW="380887" imgH="38087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2349500"/>
                        <a:ext cx="14478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6BE0520-BB9F-4A14-997E-AA593D54E7F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35</a:t>
            </a:fld>
            <a:endParaRPr lang="en-US" altLang="zh-CN" dirty="0"/>
          </a:p>
        </p:txBody>
      </p:sp>
    </p:spTree>
    <p:extLst>
      <p:ext uri="{BB962C8B-B14F-4D97-AF65-F5344CB8AC3E}">
        <p14:creationId xmlns:p14="http://schemas.microsoft.com/office/powerpoint/2010/main" val="1760481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7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r>
              <a:rPr lang="zh-CN" altLang="en-US" sz="1600" smtClean="0">
                <a:latin typeface="宋体" pitchFamily="2" charset="-122"/>
              </a:rPr>
              <a:t>（续）</a:t>
            </a:r>
          </a:p>
        </p:txBody>
      </p:sp>
      <p:sp>
        <p:nvSpPr>
          <p:cNvPr id="219141" name="Rectangle 3"/>
          <p:cNvSpPr>
            <a:spLocks noGrp="1" noChangeArrowheads="1"/>
          </p:cNvSpPr>
          <p:nvPr>
            <p:ph type="body" sz="half" idx="1"/>
          </p:nvPr>
        </p:nvSpPr>
        <p:spPr>
          <a:xfrm>
            <a:off x="457200" y="1235075"/>
            <a:ext cx="7931150" cy="5146675"/>
          </a:xfrm>
        </p:spPr>
        <p:txBody>
          <a:bodyPr/>
          <a:lstStyle/>
          <a:p>
            <a:pPr eaLnBrk="1" hangingPunct="1">
              <a:lnSpc>
                <a:spcPct val="115000"/>
              </a:lnSpc>
              <a:spcBef>
                <a:spcPct val="0"/>
              </a:spcBef>
            </a:pPr>
            <a:r>
              <a:rPr lang="zh-CN" altLang="en-US" smtClean="0">
                <a:solidFill>
                  <a:srgbClr val="FF00FF"/>
                </a:solidFill>
                <a:latin typeface="楷体_GB2312" pitchFamily="49" charset="-122"/>
              </a:rPr>
              <a:t>证明方法二：</a:t>
            </a:r>
          </a:p>
          <a:p>
            <a:pPr lvl="1" eaLnBrk="1" hangingPunct="1">
              <a:lnSpc>
                <a:spcPct val="115000"/>
              </a:lnSpc>
              <a:spcBef>
                <a:spcPct val="0"/>
              </a:spcBef>
            </a:pPr>
            <a:r>
              <a:rPr lang="zh-CN" altLang="en-US" smtClean="0">
                <a:latin typeface="楷体_GB2312" pitchFamily="49" charset="-122"/>
              </a:rPr>
              <a:t>在原有命中率的计算公式中，把访问次数扩大到</a:t>
            </a:r>
            <a:r>
              <a:rPr lang="en-US" altLang="zh-CN" smtClean="0">
                <a:latin typeface="楷体_GB2312" pitchFamily="49" charset="-122"/>
              </a:rPr>
              <a:t>n</a:t>
            </a:r>
            <a:r>
              <a:rPr lang="zh-CN" altLang="en-US" smtClean="0">
                <a:latin typeface="楷体_GB2312" pitchFamily="49" charset="-122"/>
              </a:rPr>
              <a:t>倍。由于采用了预取技术，命中次数为：</a:t>
            </a:r>
            <a:r>
              <a:rPr lang="en-US" altLang="zh-CN" smtClean="0">
                <a:latin typeface="楷体_GB2312" pitchFamily="49" charset="-122"/>
              </a:rPr>
              <a:t>nN</a:t>
            </a:r>
            <a:r>
              <a:rPr lang="en-US" altLang="zh-CN" baseline="-25000"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(n-1)N</a:t>
            </a:r>
            <a:r>
              <a:rPr lang="en-US" altLang="zh-CN" baseline="-25000" smtClean="0">
                <a:latin typeface="楷体_GB2312" pitchFamily="49" charset="-122"/>
              </a:rPr>
              <a:t>2</a:t>
            </a:r>
            <a:r>
              <a:rPr lang="en-US" altLang="zh-CN" smtClean="0">
                <a:latin typeface="楷体_GB2312" pitchFamily="49" charset="-122"/>
              </a:rPr>
              <a:t>,</a:t>
            </a:r>
            <a:r>
              <a:rPr lang="zh-CN" altLang="en-US" smtClean="0">
                <a:latin typeface="楷体_GB2312" pitchFamily="49" charset="-122"/>
              </a:rPr>
              <a:t>不命中次数仍为</a:t>
            </a:r>
            <a:r>
              <a:rPr lang="en-US" altLang="zh-CN" smtClean="0">
                <a:latin typeface="楷体_GB2312" pitchFamily="49" charset="-122"/>
              </a:rPr>
              <a:t>N</a:t>
            </a:r>
            <a:r>
              <a:rPr lang="en-US" altLang="zh-CN" baseline="-25000" smtClean="0">
                <a:latin typeface="楷体_GB2312" pitchFamily="49" charset="-122"/>
              </a:rPr>
              <a:t>2</a:t>
            </a:r>
            <a:r>
              <a:rPr lang="zh-CN" altLang="en-US" smtClean="0">
                <a:latin typeface="楷体_GB2312" pitchFamily="49" charset="-122"/>
              </a:rPr>
              <a:t>，因此新的命中率为：</a:t>
            </a:r>
          </a:p>
        </p:txBody>
      </p:sp>
      <p:graphicFrame>
        <p:nvGraphicFramePr>
          <p:cNvPr id="828420" name="Object 4"/>
          <p:cNvGraphicFramePr>
            <a:graphicFrameLocks noGrp="1" noChangeAspect="1"/>
          </p:cNvGraphicFramePr>
          <p:nvPr>
            <p:ph sz="half" idx="2"/>
          </p:nvPr>
        </p:nvGraphicFramePr>
        <p:xfrm>
          <a:off x="1692275" y="2924175"/>
          <a:ext cx="5545138" cy="3306763"/>
        </p:xfrm>
        <a:graphic>
          <a:graphicData uri="http://schemas.openxmlformats.org/presentationml/2006/ole">
            <mc:AlternateContent xmlns:mc="http://schemas.openxmlformats.org/markup-compatibility/2006">
              <mc:Choice xmlns:v="urn:schemas-microsoft-com:vml" Requires="v">
                <p:oleObj spid="_x0000_s454694" name="Equation" r:id="rId3" imgW="2095551" imgH="1247903" progId="Equation.3">
                  <p:embed/>
                </p:oleObj>
              </mc:Choice>
              <mc:Fallback>
                <p:oleObj name="Equation" r:id="rId3" imgW="2095551" imgH="124790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924175"/>
                        <a:ext cx="5545138" cy="3306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6A7A8D8-EABF-427A-AAE7-078C29DDB97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36</a:t>
            </a:fld>
            <a:endParaRPr lang="en-US" altLang="zh-CN" dirty="0"/>
          </a:p>
        </p:txBody>
      </p:sp>
    </p:spTree>
    <p:extLst>
      <p:ext uri="{BB962C8B-B14F-4D97-AF65-F5344CB8AC3E}">
        <p14:creationId xmlns:p14="http://schemas.microsoft.com/office/powerpoint/2010/main" val="487703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8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r>
              <a:rPr lang="zh-CN" altLang="en-US" sz="1600" smtClean="0">
                <a:latin typeface="宋体" pitchFamily="2" charset="-122"/>
              </a:rPr>
              <a:t>（续）</a:t>
            </a:r>
          </a:p>
        </p:txBody>
      </p:sp>
      <p:sp>
        <p:nvSpPr>
          <p:cNvPr id="215045" name="Rectangle 3"/>
          <p:cNvSpPr>
            <a:spLocks noGrp="1" noChangeArrowheads="1"/>
          </p:cNvSpPr>
          <p:nvPr>
            <p:ph type="body" idx="1"/>
          </p:nvPr>
        </p:nvSpPr>
        <p:spPr/>
        <p:txBody>
          <a:bodyPr/>
          <a:lstStyle/>
          <a:p>
            <a:pPr eaLnBrk="1" hangingPunct="1"/>
            <a:r>
              <a:rPr kumimoji="1" lang="zh-CN" altLang="en-US" smtClean="0">
                <a:latin typeface="楷体_GB2312" pitchFamily="49" charset="-122"/>
              </a:rPr>
              <a:t>例：在一个</a:t>
            </a:r>
            <a:r>
              <a:rPr kumimoji="1" lang="en-US" altLang="zh-CN" smtClean="0">
                <a:latin typeface="楷体_GB2312" pitchFamily="49" charset="-122"/>
              </a:rPr>
              <a:t>Cache</a:t>
            </a:r>
            <a:r>
              <a:rPr kumimoji="1" lang="zh-CN" altLang="en-US" smtClean="0">
                <a:latin typeface="楷体_GB2312" pitchFamily="49" charset="-122"/>
              </a:rPr>
              <a:t>存储系统中，当</a:t>
            </a:r>
            <a:r>
              <a:rPr kumimoji="1" lang="en-US" altLang="zh-CN" smtClean="0">
                <a:latin typeface="楷体_GB2312" pitchFamily="49" charset="-122"/>
              </a:rPr>
              <a:t>Cache</a:t>
            </a:r>
            <a:r>
              <a:rPr kumimoji="1" lang="zh-CN" altLang="en-US" smtClean="0">
                <a:latin typeface="楷体_GB2312" pitchFamily="49" charset="-122"/>
              </a:rPr>
              <a:t>的块大小为一个字时，命中率</a:t>
            </a:r>
            <a:r>
              <a:rPr kumimoji="1" lang="en-US" altLang="zh-CN" smtClean="0">
                <a:latin typeface="楷体_GB2312" pitchFamily="49" charset="-122"/>
              </a:rPr>
              <a:t>H</a:t>
            </a:r>
            <a:r>
              <a:rPr kumimoji="1" lang="zh-CN" altLang="en-US" smtClean="0">
                <a:latin typeface="楷体_GB2312" pitchFamily="49" charset="-122"/>
              </a:rPr>
              <a:t>＝</a:t>
            </a:r>
            <a:r>
              <a:rPr kumimoji="1" lang="en-US" altLang="zh-CN" smtClean="0">
                <a:latin typeface="楷体_GB2312" pitchFamily="49" charset="-122"/>
              </a:rPr>
              <a:t>0.8</a:t>
            </a:r>
            <a:r>
              <a:rPr kumimoji="1" lang="zh-CN" altLang="en-US" smtClean="0">
                <a:latin typeface="楷体_GB2312" pitchFamily="49" charset="-122"/>
              </a:rPr>
              <a:t>；假设数据的重复利用率为</a:t>
            </a:r>
            <a:r>
              <a:rPr kumimoji="1" lang="en-US" altLang="zh-CN" smtClean="0">
                <a:latin typeface="楷体_GB2312" pitchFamily="49" charset="-122"/>
              </a:rPr>
              <a:t>5</a:t>
            </a:r>
            <a:r>
              <a:rPr kumimoji="1" lang="zh-CN" altLang="en-US" smtClean="0">
                <a:latin typeface="楷体_GB2312" pitchFamily="49" charset="-122"/>
              </a:rPr>
              <a:t>，</a:t>
            </a:r>
            <a:r>
              <a:rPr kumimoji="1" lang="en-US" altLang="zh-CN" smtClean="0">
                <a:latin typeface="楷体_GB2312" pitchFamily="49" charset="-122"/>
              </a:rPr>
              <a:t>T</a:t>
            </a:r>
            <a:r>
              <a:rPr kumimoji="1" lang="en-US" altLang="zh-CN" baseline="-25000" smtClean="0">
                <a:latin typeface="楷体_GB2312" pitchFamily="49" charset="-122"/>
              </a:rPr>
              <a:t>2</a:t>
            </a:r>
            <a:r>
              <a:rPr kumimoji="1" lang="zh-CN" altLang="en-US" smtClean="0">
                <a:latin typeface="楷体_GB2312" pitchFamily="49" charset="-122"/>
              </a:rPr>
              <a:t>＝</a:t>
            </a:r>
            <a:r>
              <a:rPr kumimoji="1" lang="en-US" altLang="zh-CN" smtClean="0">
                <a:latin typeface="楷体_GB2312" pitchFamily="49" charset="-122"/>
              </a:rPr>
              <a:t>5T</a:t>
            </a:r>
            <a:r>
              <a:rPr kumimoji="1" lang="en-US" altLang="zh-CN" baseline="-25000" smtClean="0">
                <a:latin typeface="楷体_GB2312" pitchFamily="49" charset="-122"/>
              </a:rPr>
              <a:t>1</a:t>
            </a:r>
            <a:r>
              <a:rPr kumimoji="1" lang="zh-CN" altLang="en-US" smtClean="0">
                <a:latin typeface="楷体_GB2312" pitchFamily="49" charset="-122"/>
              </a:rPr>
              <a:t>。计算块大小为４个字时，</a:t>
            </a:r>
            <a:r>
              <a:rPr kumimoji="1" lang="en-US" altLang="zh-CN" smtClean="0">
                <a:latin typeface="楷体_GB2312" pitchFamily="49" charset="-122"/>
              </a:rPr>
              <a:t>Cache</a:t>
            </a:r>
            <a:r>
              <a:rPr kumimoji="1" lang="zh-CN" altLang="en-US" smtClean="0">
                <a:latin typeface="楷体_GB2312" pitchFamily="49" charset="-122"/>
              </a:rPr>
              <a:t>存储系统的命中率？并分别计算访问效率。</a:t>
            </a:r>
          </a:p>
          <a:p>
            <a:pPr lvl="1" eaLnBrk="1" hangingPunct="1"/>
            <a:r>
              <a:rPr kumimoji="1" lang="zh-CN" altLang="en-US" smtClean="0">
                <a:latin typeface="楷体_GB2312" pitchFamily="49" charset="-122"/>
              </a:rPr>
              <a:t>解：</a:t>
            </a:r>
            <a:r>
              <a:rPr kumimoji="1" lang="en-US" altLang="zh-CN" smtClean="0">
                <a:latin typeface="楷体_GB2312" pitchFamily="49" charset="-122"/>
              </a:rPr>
              <a:t>n</a:t>
            </a:r>
            <a:r>
              <a:rPr kumimoji="1" lang="zh-CN" altLang="en-US" smtClean="0">
                <a:latin typeface="楷体_GB2312" pitchFamily="49" charset="-122"/>
              </a:rPr>
              <a:t>＝</a:t>
            </a:r>
            <a:r>
              <a:rPr kumimoji="1" lang="en-US" altLang="zh-CN" smtClean="0">
                <a:latin typeface="楷体_GB2312" pitchFamily="49" charset="-122"/>
              </a:rPr>
              <a:t>4×5</a:t>
            </a:r>
            <a:r>
              <a:rPr kumimoji="1" lang="zh-CN" altLang="en-US" smtClean="0">
                <a:latin typeface="楷体_GB2312" pitchFamily="49" charset="-122"/>
              </a:rPr>
              <a:t>＝</a:t>
            </a:r>
            <a:r>
              <a:rPr kumimoji="1" lang="en-US" altLang="zh-CN" smtClean="0">
                <a:latin typeface="楷体_GB2312" pitchFamily="49" charset="-122"/>
              </a:rPr>
              <a:t>20</a:t>
            </a:r>
            <a:r>
              <a:rPr kumimoji="1" lang="zh-CN" altLang="en-US" smtClean="0">
                <a:latin typeface="楷体_GB2312" pitchFamily="49" charset="-122"/>
              </a:rPr>
              <a:t>，</a:t>
            </a:r>
          </a:p>
          <a:p>
            <a:pPr lvl="2" eaLnBrk="1" hangingPunct="1">
              <a:buFontTx/>
              <a:buNone/>
            </a:pPr>
            <a:r>
              <a:rPr kumimoji="1" lang="zh-CN" altLang="en-US" smtClean="0">
                <a:latin typeface="楷体_GB2312" pitchFamily="49" charset="-122"/>
              </a:rPr>
              <a:t>采用预取技术之后，命中率提高到：</a:t>
            </a:r>
          </a:p>
          <a:p>
            <a:pPr eaLnBrk="1" hangingPunct="1"/>
            <a:endParaRPr kumimoji="1" lang="en-US" altLang="zh-CN" smtClean="0">
              <a:latin typeface="楷体_GB2312" pitchFamily="49" charset="-122"/>
            </a:endParaRPr>
          </a:p>
        </p:txBody>
      </p:sp>
      <p:graphicFrame>
        <p:nvGraphicFramePr>
          <p:cNvPr id="822276" name="Object 4"/>
          <p:cNvGraphicFramePr>
            <a:graphicFrameLocks noChangeAspect="1"/>
          </p:cNvGraphicFramePr>
          <p:nvPr/>
        </p:nvGraphicFramePr>
        <p:xfrm>
          <a:off x="1619250" y="3429000"/>
          <a:ext cx="3578225" cy="666750"/>
        </p:xfrm>
        <a:graphic>
          <a:graphicData uri="http://schemas.openxmlformats.org/presentationml/2006/ole">
            <mc:AlternateContent xmlns:mc="http://schemas.openxmlformats.org/markup-compatibility/2006">
              <mc:Choice xmlns:v="urn:schemas-microsoft-com:vml" Requires="v">
                <p:oleObj spid="_x0000_s215314" name="公式" r:id="rId3" imgW="2228902" imgH="380876" progId="Equation.3">
                  <p:embed/>
                </p:oleObj>
              </mc:Choice>
              <mc:Fallback>
                <p:oleObj name="公式" r:id="rId3" imgW="2228902" imgH="38087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429000"/>
                        <a:ext cx="3578225" cy="666750"/>
                      </a:xfrm>
                      <a:prstGeom prst="rect">
                        <a:avLst/>
                      </a:prstGeom>
                      <a:noFill/>
                      <a:ln>
                        <a:noFill/>
                      </a:ln>
                      <a:effectLst/>
                      <a:extLst>
                        <a:ext uri="{909E8E84-426E-40DD-AFC4-6F175D3DCCD1}">
                          <a14:hiddenFill xmlns:a14="http://schemas.microsoft.com/office/drawing/2010/main">
                            <a:solidFill>
                              <a:srgbClr val="00EB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2277" name="Object 5"/>
          <p:cNvGraphicFramePr>
            <a:graphicFrameLocks noChangeAspect="1"/>
          </p:cNvGraphicFramePr>
          <p:nvPr/>
        </p:nvGraphicFramePr>
        <p:xfrm>
          <a:off x="1547813" y="4149725"/>
          <a:ext cx="4305300" cy="1128713"/>
        </p:xfrm>
        <a:graphic>
          <a:graphicData uri="http://schemas.openxmlformats.org/presentationml/2006/ole">
            <mc:AlternateContent xmlns:mc="http://schemas.openxmlformats.org/markup-compatibility/2006">
              <mc:Choice xmlns:v="urn:schemas-microsoft-com:vml" Requires="v">
                <p:oleObj spid="_x0000_s215315" name="Equation" r:id="rId5" imgW="2352805" imgH="676184" progId="Equation.3">
                  <p:embed/>
                </p:oleObj>
              </mc:Choice>
              <mc:Fallback>
                <p:oleObj name="Equation" r:id="rId5" imgW="2352805" imgH="67618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149725"/>
                        <a:ext cx="4305300" cy="1128713"/>
                      </a:xfrm>
                      <a:prstGeom prst="rect">
                        <a:avLst/>
                      </a:prstGeom>
                      <a:noFill/>
                      <a:ln>
                        <a:noFill/>
                      </a:ln>
                      <a:effectLst/>
                      <a:extLst/>
                    </p:spPr>
                  </p:pic>
                </p:oleObj>
              </mc:Fallback>
            </mc:AlternateContent>
          </a:graphicData>
        </a:graphic>
      </p:graphicFrame>
      <p:graphicFrame>
        <p:nvGraphicFramePr>
          <p:cNvPr id="822278" name="Object 6"/>
          <p:cNvGraphicFramePr>
            <a:graphicFrameLocks noChangeAspect="1"/>
          </p:cNvGraphicFramePr>
          <p:nvPr/>
        </p:nvGraphicFramePr>
        <p:xfrm>
          <a:off x="1547813" y="5373688"/>
          <a:ext cx="4300537" cy="1122362"/>
        </p:xfrm>
        <a:graphic>
          <a:graphicData uri="http://schemas.openxmlformats.org/presentationml/2006/ole">
            <mc:AlternateContent xmlns:mc="http://schemas.openxmlformats.org/markup-compatibility/2006">
              <mc:Choice xmlns:v="urn:schemas-microsoft-com:vml" Requires="v">
                <p:oleObj spid="_x0000_s215316" name="Equation" r:id="rId7" imgW="2571727" imgH="676184" progId="Equation.3">
                  <p:embed/>
                </p:oleObj>
              </mc:Choice>
              <mc:Fallback>
                <p:oleObj name="Equation" r:id="rId7" imgW="2571727" imgH="676184"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5373688"/>
                        <a:ext cx="4300537" cy="1122362"/>
                      </a:xfrm>
                      <a:prstGeom prst="rect">
                        <a:avLst/>
                      </a:prstGeom>
                      <a:noFill/>
                      <a:ln>
                        <a:noFill/>
                      </a:ln>
                      <a:effectLst/>
                      <a:extLst>
                        <a:ext uri="{909E8E84-426E-40DD-AFC4-6F175D3DCCD1}">
                          <a14:hiddenFill xmlns:a14="http://schemas.microsoft.com/office/drawing/2010/main">
                            <a:solidFill>
                              <a:srgbClr val="FF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CFDEED3-7B68-4D93-A9C9-EB9605F19C7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37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22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822277"/>
                                        </p:tgtEl>
                                        <p:attrNameLst>
                                          <p:attrName>style.visibility</p:attrName>
                                        </p:attrNameLst>
                                      </p:cBhvr>
                                      <p:to>
                                        <p:strVal val="visible"/>
                                      </p:to>
                                    </p:set>
                                    <p:anim calcmode="lin" valueType="num">
                                      <p:cBhvr additive="base">
                                        <p:cTn id="11" dur="500" fill="hold"/>
                                        <p:tgtEl>
                                          <p:spTgt spid="822277"/>
                                        </p:tgtEl>
                                        <p:attrNameLst>
                                          <p:attrName>ppt_x</p:attrName>
                                        </p:attrNameLst>
                                      </p:cBhvr>
                                      <p:tavLst>
                                        <p:tav tm="0">
                                          <p:val>
                                            <p:strVal val="#ppt_x"/>
                                          </p:val>
                                        </p:tav>
                                        <p:tav tm="100000">
                                          <p:val>
                                            <p:strVal val="#ppt_x"/>
                                          </p:val>
                                        </p:tav>
                                      </p:tavLst>
                                    </p:anim>
                                    <p:anim calcmode="lin" valueType="num">
                                      <p:cBhvr additive="base">
                                        <p:cTn id="12" dur="500" fill="hold"/>
                                        <p:tgtEl>
                                          <p:spTgt spid="82227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2278"/>
                                        </p:tgtEl>
                                        <p:attrNameLst>
                                          <p:attrName>style.visibility</p:attrName>
                                        </p:attrNameLst>
                                      </p:cBhvr>
                                      <p:to>
                                        <p:strVal val="visible"/>
                                      </p:to>
                                    </p:set>
                                    <p:anim calcmode="lin" valueType="num">
                                      <p:cBhvr additive="base">
                                        <p:cTn id="17" dur="500" fill="hold"/>
                                        <p:tgtEl>
                                          <p:spTgt spid="822278"/>
                                        </p:tgtEl>
                                        <p:attrNameLst>
                                          <p:attrName>ppt_x</p:attrName>
                                        </p:attrNameLst>
                                      </p:cBhvr>
                                      <p:tavLst>
                                        <p:tav tm="0">
                                          <p:val>
                                            <p:strVal val="#ppt_x"/>
                                          </p:val>
                                        </p:tav>
                                        <p:tav tm="100000">
                                          <p:val>
                                            <p:strVal val="#ppt_x"/>
                                          </p:val>
                                        </p:tav>
                                      </p:tavLst>
                                    </p:anim>
                                    <p:anim calcmode="lin" valueType="num">
                                      <p:cBhvr additive="base">
                                        <p:cTn id="18" dur="500" fill="hold"/>
                                        <p:tgtEl>
                                          <p:spTgt spid="822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r>
              <a:rPr lang="zh-CN" altLang="en-US" sz="1600" smtClean="0">
                <a:latin typeface="宋体" pitchFamily="2" charset="-122"/>
              </a:rPr>
              <a:t>（续）</a:t>
            </a:r>
          </a:p>
        </p:txBody>
      </p:sp>
      <p:sp>
        <p:nvSpPr>
          <p:cNvPr id="216069" name="Rectangle 3"/>
          <p:cNvSpPr>
            <a:spLocks noGrp="1" noChangeArrowheads="1"/>
          </p:cNvSpPr>
          <p:nvPr>
            <p:ph type="body" sz="half" idx="1"/>
          </p:nvPr>
        </p:nvSpPr>
        <p:spPr>
          <a:xfrm>
            <a:off x="457200" y="1235075"/>
            <a:ext cx="8002588" cy="5146675"/>
          </a:xfrm>
        </p:spPr>
        <p:txBody>
          <a:bodyPr/>
          <a:lstStyle/>
          <a:p>
            <a:pPr eaLnBrk="1" hangingPunct="1"/>
            <a:r>
              <a:rPr kumimoji="1" lang="zh-CN" altLang="en-US" smtClean="0">
                <a:latin typeface="楷体_GB2312" pitchFamily="49" charset="-122"/>
              </a:rPr>
              <a:t>例：在一个虚拟存储系统中，</a:t>
            </a:r>
            <a:r>
              <a:rPr kumimoji="1" lang="en-US" altLang="zh-CN" smtClean="0">
                <a:latin typeface="楷体_GB2312" pitchFamily="49" charset="-122"/>
              </a:rPr>
              <a:t>T</a:t>
            </a:r>
            <a:r>
              <a:rPr kumimoji="1" lang="en-US" altLang="zh-CN" baseline="-25000" smtClean="0">
                <a:latin typeface="楷体_GB2312" pitchFamily="49" charset="-122"/>
              </a:rPr>
              <a:t>2</a:t>
            </a:r>
            <a:r>
              <a:rPr kumimoji="1" lang="zh-CN" altLang="en-US" smtClean="0">
                <a:latin typeface="楷体_GB2312" pitchFamily="49" charset="-122"/>
              </a:rPr>
              <a:t>＝</a:t>
            </a:r>
            <a:r>
              <a:rPr kumimoji="1" lang="en-US" altLang="zh-CN" smtClean="0">
                <a:latin typeface="楷体_GB2312" pitchFamily="49" charset="-122"/>
              </a:rPr>
              <a:t>10</a:t>
            </a:r>
            <a:r>
              <a:rPr kumimoji="1" lang="en-US" altLang="zh-CN" baseline="30000" smtClean="0">
                <a:latin typeface="楷体_GB2312" pitchFamily="49" charset="-122"/>
              </a:rPr>
              <a:t>5</a:t>
            </a:r>
            <a:r>
              <a:rPr kumimoji="1" lang="en-US" altLang="zh-CN" smtClean="0">
                <a:latin typeface="楷体_GB2312" pitchFamily="49" charset="-122"/>
              </a:rPr>
              <a:t> T</a:t>
            </a:r>
            <a:r>
              <a:rPr kumimoji="1" lang="zh-CN" altLang="en-US" baseline="-25000" smtClean="0">
                <a:latin typeface="楷体_GB2312" pitchFamily="49" charset="-122"/>
              </a:rPr>
              <a:t>１</a:t>
            </a:r>
            <a:r>
              <a:rPr kumimoji="1" lang="zh-CN" altLang="en-US" smtClean="0">
                <a:latin typeface="楷体_GB2312" pitchFamily="49" charset="-122"/>
              </a:rPr>
              <a:t>，原来的命中率只有</a:t>
            </a:r>
            <a:r>
              <a:rPr kumimoji="1" lang="en-US" altLang="zh-CN" smtClean="0">
                <a:latin typeface="楷体_GB2312" pitchFamily="49" charset="-122"/>
              </a:rPr>
              <a:t>0.8</a:t>
            </a:r>
            <a:r>
              <a:rPr kumimoji="1" lang="zh-CN" altLang="en-US" smtClean="0">
                <a:latin typeface="楷体_GB2312" pitchFamily="49" charset="-122"/>
              </a:rPr>
              <a:t>，如果访问磁盘存储器的数据块大小为</a:t>
            </a:r>
            <a:r>
              <a:rPr kumimoji="1" lang="en-US" altLang="zh-CN" smtClean="0">
                <a:latin typeface="楷体_GB2312" pitchFamily="49" charset="-122"/>
              </a:rPr>
              <a:t>4K</a:t>
            </a:r>
            <a:r>
              <a:rPr kumimoji="1" lang="zh-CN" altLang="en-US" smtClean="0">
                <a:latin typeface="楷体_GB2312" pitchFamily="49" charset="-122"/>
              </a:rPr>
              <a:t>字，并要求访问效率不低于</a:t>
            </a:r>
            <a:r>
              <a:rPr kumimoji="1" lang="en-US" altLang="zh-CN" smtClean="0">
                <a:latin typeface="楷体_GB2312" pitchFamily="49" charset="-122"/>
              </a:rPr>
              <a:t>0.9</a:t>
            </a:r>
            <a:r>
              <a:rPr kumimoji="1" lang="zh-CN" altLang="en-US" smtClean="0">
                <a:latin typeface="楷体_GB2312" pitchFamily="49" charset="-122"/>
              </a:rPr>
              <a:t>，计算数据在主存储器中的重复利用率至少为多少？</a:t>
            </a:r>
          </a:p>
          <a:p>
            <a:pPr lvl="1" eaLnBrk="1" hangingPunct="1"/>
            <a:r>
              <a:rPr kumimoji="1" lang="zh-CN" altLang="en-US" smtClean="0">
                <a:latin typeface="楷体_GB2312" pitchFamily="49" charset="-122"/>
              </a:rPr>
              <a:t>解：假设数据在主存储器中的重复利用率为</a:t>
            </a:r>
            <a:r>
              <a:rPr kumimoji="1" lang="en-US" altLang="zh-CN" smtClean="0">
                <a:latin typeface="楷体_GB2312" pitchFamily="49" charset="-122"/>
              </a:rPr>
              <a:t>m</a:t>
            </a:r>
            <a:r>
              <a:rPr kumimoji="1" lang="zh-CN" altLang="en-US" smtClean="0">
                <a:latin typeface="楷体_GB2312" pitchFamily="49" charset="-122"/>
              </a:rPr>
              <a:t>，根据前面给出的关系，有如下方程组：</a:t>
            </a:r>
          </a:p>
        </p:txBody>
      </p:sp>
      <p:graphicFrame>
        <p:nvGraphicFramePr>
          <p:cNvPr id="823300" name="Object 4"/>
          <p:cNvGraphicFramePr>
            <a:graphicFrameLocks noGrp="1" noChangeAspect="1"/>
          </p:cNvGraphicFramePr>
          <p:nvPr>
            <p:ph sz="half" idx="2"/>
          </p:nvPr>
        </p:nvGraphicFramePr>
        <p:xfrm>
          <a:off x="1258888" y="3573463"/>
          <a:ext cx="6767512" cy="2266950"/>
        </p:xfrm>
        <a:graphic>
          <a:graphicData uri="http://schemas.openxmlformats.org/presentationml/2006/ole">
            <mc:AlternateContent xmlns:mc="http://schemas.openxmlformats.org/markup-compatibility/2006">
              <mc:Choice xmlns:v="urn:schemas-microsoft-com:vml" Requires="v">
                <p:oleObj spid="_x0000_s216159" name="Equation" r:id="rId3" imgW="2647850" imgH="876204" progId="Equation.3">
                  <p:embed/>
                </p:oleObj>
              </mc:Choice>
              <mc:Fallback>
                <p:oleObj name="Equation" r:id="rId3" imgW="2647850" imgH="87620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573463"/>
                        <a:ext cx="6767512" cy="2266950"/>
                      </a:xfrm>
                      <a:prstGeom prst="rect">
                        <a:avLst/>
                      </a:prstGeom>
                      <a:noFill/>
                      <a:ln>
                        <a:noFill/>
                      </a:ln>
                      <a:effectLst/>
                      <a:extLst>
                        <a:ext uri="{909E8E84-426E-40DD-AFC4-6F175D3DCCD1}">
                          <a14:hiddenFill xmlns:a14="http://schemas.microsoft.com/office/drawing/2010/main">
                            <a:solidFill>
                              <a:srgbClr val="00EB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70EE45A-2EF5-4CB6-98E2-C583B17772B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38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3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存储系统的速度</a:t>
            </a:r>
            <a:r>
              <a:rPr lang="zh-CN" altLang="en-US" sz="1600" smtClean="0">
                <a:latin typeface="宋体" pitchFamily="2" charset="-122"/>
              </a:rPr>
              <a:t>（续）</a:t>
            </a:r>
          </a:p>
        </p:txBody>
      </p:sp>
      <p:sp>
        <p:nvSpPr>
          <p:cNvPr id="217093" name="Rectangle 3"/>
          <p:cNvSpPr>
            <a:spLocks noGrp="1" noChangeArrowheads="1"/>
          </p:cNvSpPr>
          <p:nvPr>
            <p:ph type="body" sz="half" idx="1"/>
          </p:nvPr>
        </p:nvSpPr>
        <p:spPr>
          <a:xfrm>
            <a:off x="457200" y="1235075"/>
            <a:ext cx="8147050" cy="5146675"/>
          </a:xfrm>
        </p:spPr>
        <p:txBody>
          <a:bodyPr/>
          <a:lstStyle/>
          <a:p>
            <a:pPr lvl="1" eaLnBrk="1" hangingPunct="1"/>
            <a:r>
              <a:rPr lang="zh-CN" altLang="en-US" sz="1800" b="0" smtClean="0">
                <a:solidFill>
                  <a:srgbClr val="0000FF"/>
                </a:solidFill>
              </a:rPr>
              <a:t>解方程组：</a:t>
            </a:r>
          </a:p>
          <a:p>
            <a:pPr lvl="1" eaLnBrk="1" hangingPunct="1">
              <a:buFontTx/>
              <a:buNone/>
            </a:pPr>
            <a:r>
              <a:rPr lang="zh-CN" altLang="en-US" sz="1800" smtClean="0"/>
              <a:t>由方程</a:t>
            </a:r>
            <a:r>
              <a:rPr lang="en-US" altLang="zh-CN" sz="1800" smtClean="0"/>
              <a:t>(1)</a:t>
            </a:r>
            <a:r>
              <a:rPr lang="zh-CN" altLang="en-US" sz="1800" smtClean="0"/>
              <a:t>得到：</a:t>
            </a:r>
            <a:r>
              <a:rPr lang="en-US" altLang="zh-CN" sz="1800" smtClean="0"/>
              <a:t>0.9H+90000-90000H=1</a:t>
            </a:r>
          </a:p>
        </p:txBody>
      </p:sp>
      <p:graphicFrame>
        <p:nvGraphicFramePr>
          <p:cNvPr id="825348" name="Object 4"/>
          <p:cNvGraphicFramePr>
            <a:graphicFrameLocks noChangeAspect="1"/>
          </p:cNvGraphicFramePr>
          <p:nvPr/>
        </p:nvGraphicFramePr>
        <p:xfrm>
          <a:off x="998538" y="2060575"/>
          <a:ext cx="3917950" cy="966788"/>
        </p:xfrm>
        <a:graphic>
          <a:graphicData uri="http://schemas.openxmlformats.org/presentationml/2006/ole">
            <mc:AlternateContent xmlns:mc="http://schemas.openxmlformats.org/markup-compatibility/2006">
              <mc:Choice xmlns:v="urn:schemas-microsoft-com:vml" Requires="v">
                <p:oleObj spid="_x0000_s217448" name="公式" r:id="rId3" imgW="2228902" imgH="628675" progId="Equation.3">
                  <p:embed/>
                </p:oleObj>
              </mc:Choice>
              <mc:Fallback>
                <p:oleObj name="公式" r:id="rId3" imgW="2228902" imgH="62867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538" y="2060575"/>
                        <a:ext cx="3917950" cy="966788"/>
                      </a:xfrm>
                      <a:prstGeom prst="rect">
                        <a:avLst/>
                      </a:prstGeom>
                      <a:noFill/>
                      <a:ln>
                        <a:noFill/>
                      </a:ln>
                      <a:effectLst/>
                      <a:extLst>
                        <a:ext uri="{909E8E84-426E-40DD-AFC4-6F175D3DCCD1}">
                          <a14:hiddenFill xmlns:a14="http://schemas.microsoft.com/office/drawing/2010/main">
                            <a:solidFill>
                              <a:srgbClr val="00EB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5350" name="Object 6"/>
          <p:cNvGraphicFramePr>
            <a:graphicFrameLocks noChangeAspect="1"/>
          </p:cNvGraphicFramePr>
          <p:nvPr/>
        </p:nvGraphicFramePr>
        <p:xfrm>
          <a:off x="836613" y="3357563"/>
          <a:ext cx="3409950" cy="1027112"/>
        </p:xfrm>
        <a:graphic>
          <a:graphicData uri="http://schemas.openxmlformats.org/presentationml/2006/ole">
            <mc:AlternateContent xmlns:mc="http://schemas.openxmlformats.org/markup-compatibility/2006">
              <mc:Choice xmlns:v="urn:schemas-microsoft-com:vml" Requires="v">
                <p:oleObj spid="_x0000_s217449" name="Equation" r:id="rId5" imgW="1628823" imgH="628675" progId="Equation.3">
                  <p:embed/>
                </p:oleObj>
              </mc:Choice>
              <mc:Fallback>
                <p:oleObj name="Equation" r:id="rId5" imgW="1628823" imgH="62867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613" y="3357563"/>
                        <a:ext cx="3409950" cy="1027112"/>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5351" name="Object 7"/>
          <p:cNvGraphicFramePr>
            <a:graphicFrameLocks noChangeAspect="1"/>
          </p:cNvGraphicFramePr>
          <p:nvPr/>
        </p:nvGraphicFramePr>
        <p:xfrm>
          <a:off x="917575" y="4581525"/>
          <a:ext cx="6534150" cy="330200"/>
        </p:xfrm>
        <a:graphic>
          <a:graphicData uri="http://schemas.openxmlformats.org/presentationml/2006/ole">
            <mc:AlternateContent xmlns:mc="http://schemas.openxmlformats.org/markup-compatibility/2006">
              <mc:Choice xmlns:v="urn:schemas-microsoft-com:vml" Requires="v">
                <p:oleObj spid="_x0000_s217450" name="Equation" r:id="rId7" imgW="3038454" imgH="171408" progId="Equation.3">
                  <p:embed/>
                </p:oleObj>
              </mc:Choice>
              <mc:Fallback>
                <p:oleObj name="Equation" r:id="rId7" imgW="3038454" imgH="171408"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575" y="4581525"/>
                        <a:ext cx="6534150" cy="330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5352" name="Object 8"/>
          <p:cNvGraphicFramePr>
            <a:graphicFrameLocks noChangeAspect="1"/>
          </p:cNvGraphicFramePr>
          <p:nvPr/>
        </p:nvGraphicFramePr>
        <p:xfrm>
          <a:off x="998538" y="5013325"/>
          <a:ext cx="2586037" cy="331788"/>
        </p:xfrm>
        <a:graphic>
          <a:graphicData uri="http://schemas.openxmlformats.org/presentationml/2006/ole">
            <mc:AlternateContent xmlns:mc="http://schemas.openxmlformats.org/markup-compatibility/2006">
              <mc:Choice xmlns:v="urn:schemas-microsoft-com:vml" Requires="v">
                <p:oleObj spid="_x0000_s217451" name="Equation" r:id="rId9" imgW="1200157" imgH="171408" progId="Equation.3">
                  <p:embed/>
                </p:oleObj>
              </mc:Choice>
              <mc:Fallback>
                <p:oleObj name="Equation" r:id="rId9" imgW="1200157" imgH="171408"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538" y="5013325"/>
                        <a:ext cx="2586037" cy="331788"/>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5356" name="Text Box 12"/>
          <p:cNvSpPr txBox="1">
            <a:spLocks noChangeArrowheads="1"/>
          </p:cNvSpPr>
          <p:nvPr/>
        </p:nvSpPr>
        <p:spPr bwMode="auto">
          <a:xfrm>
            <a:off x="755650" y="5695950"/>
            <a:ext cx="591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l" eaLnBrk="1" hangingPunct="1">
              <a:spcBef>
                <a:spcPct val="50000"/>
              </a:spcBef>
            </a:pPr>
            <a:r>
              <a:rPr lang="zh-CN" altLang="en-US" sz="2000">
                <a:solidFill>
                  <a:srgbClr val="FF0000"/>
                </a:solidFill>
                <a:latin typeface="楷体_GB2312" pitchFamily="49" charset="-122"/>
              </a:rPr>
              <a:t>数据在主存储器中的重复利用率至少为</a:t>
            </a:r>
            <a:r>
              <a:rPr lang="en-US" altLang="zh-CN" sz="2000">
                <a:solidFill>
                  <a:srgbClr val="FF0000"/>
                </a:solidFill>
                <a:latin typeface="楷体_GB2312" pitchFamily="49" charset="-122"/>
              </a:rPr>
              <a:t>44</a:t>
            </a:r>
            <a:r>
              <a:rPr lang="zh-CN" altLang="en-US" sz="2000">
                <a:solidFill>
                  <a:srgbClr val="FF0000"/>
                </a:solidFill>
                <a:latin typeface="楷体_GB2312" pitchFamily="49" charset="-122"/>
              </a:rPr>
              <a:t>次。</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111570A-8B29-4A5F-B862-94B0F4F4FA5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39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825348"/>
                                        </p:tgtEl>
                                        <p:attrNameLst>
                                          <p:attrName>style.visibility</p:attrName>
                                        </p:attrNameLst>
                                      </p:cBhvr>
                                      <p:to>
                                        <p:strVal val="visible"/>
                                      </p:to>
                                    </p:set>
                                    <p:anim calcmode="lin" valueType="num">
                                      <p:cBhvr>
                                        <p:cTn id="7" dur="500" fill="hold"/>
                                        <p:tgtEl>
                                          <p:spTgt spid="825348"/>
                                        </p:tgtEl>
                                        <p:attrNameLst>
                                          <p:attrName>ppt_w</p:attrName>
                                        </p:attrNameLst>
                                      </p:cBhvr>
                                      <p:tavLst>
                                        <p:tav tm="0">
                                          <p:val>
                                            <p:fltVal val="0"/>
                                          </p:val>
                                        </p:tav>
                                        <p:tav tm="100000">
                                          <p:val>
                                            <p:strVal val="#ppt_w"/>
                                          </p:val>
                                        </p:tav>
                                      </p:tavLst>
                                    </p:anim>
                                    <p:anim calcmode="lin" valueType="num">
                                      <p:cBhvr>
                                        <p:cTn id="8" dur="500" fill="hold"/>
                                        <p:tgtEl>
                                          <p:spTgt spid="82534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825350"/>
                                        </p:tgtEl>
                                        <p:attrNameLst>
                                          <p:attrName>style.visibility</p:attrName>
                                        </p:attrNameLst>
                                      </p:cBhvr>
                                      <p:to>
                                        <p:strVal val="visible"/>
                                      </p:to>
                                    </p:set>
                                    <p:anim calcmode="lin" valueType="num">
                                      <p:cBhvr>
                                        <p:cTn id="13" dur="500" fill="hold"/>
                                        <p:tgtEl>
                                          <p:spTgt spid="825350"/>
                                        </p:tgtEl>
                                        <p:attrNameLst>
                                          <p:attrName>ppt_w</p:attrName>
                                        </p:attrNameLst>
                                      </p:cBhvr>
                                      <p:tavLst>
                                        <p:tav tm="0">
                                          <p:val>
                                            <p:fltVal val="0"/>
                                          </p:val>
                                        </p:tav>
                                        <p:tav tm="100000">
                                          <p:val>
                                            <p:strVal val="#ppt_w"/>
                                          </p:val>
                                        </p:tav>
                                      </p:tavLst>
                                    </p:anim>
                                    <p:anim calcmode="lin" valueType="num">
                                      <p:cBhvr>
                                        <p:cTn id="14" dur="500" fill="hold"/>
                                        <p:tgtEl>
                                          <p:spTgt spid="825350"/>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825351"/>
                                        </p:tgtEl>
                                        <p:attrNameLst>
                                          <p:attrName>style.visibility</p:attrName>
                                        </p:attrNameLst>
                                      </p:cBhvr>
                                      <p:to>
                                        <p:strVal val="visible"/>
                                      </p:to>
                                    </p:set>
                                    <p:anim calcmode="lin" valueType="num">
                                      <p:cBhvr>
                                        <p:cTn id="19" dur="500" fill="hold"/>
                                        <p:tgtEl>
                                          <p:spTgt spid="825351"/>
                                        </p:tgtEl>
                                        <p:attrNameLst>
                                          <p:attrName>ppt_w</p:attrName>
                                        </p:attrNameLst>
                                      </p:cBhvr>
                                      <p:tavLst>
                                        <p:tav tm="0">
                                          <p:val>
                                            <p:fltVal val="0"/>
                                          </p:val>
                                        </p:tav>
                                        <p:tav tm="100000">
                                          <p:val>
                                            <p:strVal val="#ppt_w"/>
                                          </p:val>
                                        </p:tav>
                                      </p:tavLst>
                                    </p:anim>
                                    <p:anim calcmode="lin" valueType="num">
                                      <p:cBhvr>
                                        <p:cTn id="20" dur="500" fill="hold"/>
                                        <p:tgtEl>
                                          <p:spTgt spid="825351"/>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825352"/>
                                        </p:tgtEl>
                                        <p:attrNameLst>
                                          <p:attrName>style.visibility</p:attrName>
                                        </p:attrNameLst>
                                      </p:cBhvr>
                                      <p:to>
                                        <p:strVal val="visible"/>
                                      </p:to>
                                    </p:set>
                                    <p:anim calcmode="lin" valueType="num">
                                      <p:cBhvr>
                                        <p:cTn id="25" dur="500" fill="hold"/>
                                        <p:tgtEl>
                                          <p:spTgt spid="825352"/>
                                        </p:tgtEl>
                                        <p:attrNameLst>
                                          <p:attrName>ppt_w</p:attrName>
                                        </p:attrNameLst>
                                      </p:cBhvr>
                                      <p:tavLst>
                                        <p:tav tm="0">
                                          <p:val>
                                            <p:fltVal val="0"/>
                                          </p:val>
                                        </p:tav>
                                        <p:tav tm="100000">
                                          <p:val>
                                            <p:strVal val="#ppt_w"/>
                                          </p:val>
                                        </p:tav>
                                      </p:tavLst>
                                    </p:anim>
                                    <p:anim calcmode="lin" valueType="num">
                                      <p:cBhvr>
                                        <p:cTn id="26" dur="500" fill="hold"/>
                                        <p:tgtEl>
                                          <p:spTgt spid="825352"/>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25356"/>
                                        </p:tgtEl>
                                        <p:attrNameLst>
                                          <p:attrName>style.visibility</p:attrName>
                                        </p:attrNameLst>
                                      </p:cBhvr>
                                      <p:to>
                                        <p:strVal val="visible"/>
                                      </p:to>
                                    </p:set>
                                    <p:anim calcmode="lin" valueType="num">
                                      <p:cBhvr additive="base">
                                        <p:cTn id="31" dur="500" fill="hold"/>
                                        <p:tgtEl>
                                          <p:spTgt spid="825356"/>
                                        </p:tgtEl>
                                        <p:attrNameLst>
                                          <p:attrName>ppt_x</p:attrName>
                                        </p:attrNameLst>
                                      </p:cBhvr>
                                      <p:tavLst>
                                        <p:tav tm="0">
                                          <p:val>
                                            <p:strVal val="#ppt_x"/>
                                          </p:val>
                                        </p:tav>
                                        <p:tav tm="100000">
                                          <p:val>
                                            <p:strVal val="#ppt_x"/>
                                          </p:val>
                                        </p:tav>
                                      </p:tavLst>
                                    </p:anim>
                                    <p:anim calcmode="lin" valueType="num">
                                      <p:cBhvr additive="base">
                                        <p:cTn id="32" dur="500" fill="hold"/>
                                        <p:tgtEl>
                                          <p:spTgt spid="825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a:xfrm>
            <a:off x="442913" y="476250"/>
            <a:ext cx="8081962" cy="538163"/>
          </a:xfrm>
        </p:spPr>
        <p:txBody>
          <a:bodyPr/>
          <a:lstStyle/>
          <a:p>
            <a:pPr eaLnBrk="1" hangingPunct="1">
              <a:lnSpc>
                <a:spcPct val="105000"/>
              </a:lnSpc>
              <a:spcBef>
                <a:spcPct val="5000"/>
              </a:spcBef>
            </a:pPr>
            <a:r>
              <a:rPr lang="en-US" altLang="zh-CN" sz="3200" smtClean="0">
                <a:latin typeface="楷体_GB2312" pitchFamily="49" charset="-122"/>
              </a:rPr>
              <a:t>3.1</a:t>
            </a:r>
            <a:r>
              <a:rPr lang="zh-CN" altLang="en-US" sz="3200" smtClean="0">
                <a:solidFill>
                  <a:schemeClr val="tx1"/>
                </a:solidFill>
                <a:latin typeface="宋体" pitchFamily="2" charset="-122"/>
              </a:rPr>
              <a:t>存储系统原理</a:t>
            </a:r>
          </a:p>
        </p:txBody>
      </p:sp>
      <p:sp>
        <p:nvSpPr>
          <p:cNvPr id="152581" name="Rectangle 3"/>
          <p:cNvSpPr>
            <a:spLocks noChangeArrowheads="1"/>
          </p:cNvSpPr>
          <p:nvPr/>
        </p:nvSpPr>
        <p:spPr bwMode="auto">
          <a:xfrm>
            <a:off x="755650" y="1268413"/>
            <a:ext cx="773271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170000"/>
              </a:lnSpc>
              <a:spcBef>
                <a:spcPct val="10000"/>
              </a:spcBef>
              <a:buSzTx/>
            </a:pPr>
            <a:r>
              <a:rPr kumimoji="1" lang="en-US" altLang="zh-CN" sz="2800" dirty="0">
                <a:latin typeface="楷体_GB2312" pitchFamily="49" charset="-122"/>
              </a:rPr>
              <a:t>3.1.1 </a:t>
            </a:r>
            <a:r>
              <a:rPr kumimoji="1" lang="zh-CN" altLang="en-US" sz="2800" dirty="0">
                <a:latin typeface="楷体_GB2312" pitchFamily="49" charset="-122"/>
              </a:rPr>
              <a:t>存储系统的定义</a:t>
            </a:r>
          </a:p>
          <a:p>
            <a:pPr marL="342900" indent="-342900" algn="l">
              <a:lnSpc>
                <a:spcPct val="170000"/>
              </a:lnSpc>
              <a:spcBef>
                <a:spcPct val="10000"/>
              </a:spcBef>
              <a:buSzTx/>
            </a:pPr>
            <a:r>
              <a:rPr kumimoji="1" lang="en-US" altLang="zh-CN" sz="2800" dirty="0">
                <a:latin typeface="楷体_GB2312" pitchFamily="49" charset="-122"/>
              </a:rPr>
              <a:t>3.1.2 </a:t>
            </a:r>
            <a:r>
              <a:rPr kumimoji="1" lang="zh-CN" altLang="en-US" sz="2800" dirty="0">
                <a:latin typeface="楷体_GB2312" pitchFamily="49" charset="-122"/>
              </a:rPr>
              <a:t>存储系统的层次结构</a:t>
            </a:r>
          </a:p>
          <a:p>
            <a:pPr marL="342900" indent="-342900" algn="l">
              <a:lnSpc>
                <a:spcPct val="170000"/>
              </a:lnSpc>
              <a:spcBef>
                <a:spcPct val="10000"/>
              </a:spcBef>
              <a:buSzTx/>
            </a:pPr>
            <a:r>
              <a:rPr kumimoji="1" lang="en-US" altLang="zh-CN" sz="2800" dirty="0">
                <a:latin typeface="楷体_GB2312" pitchFamily="49" charset="-122"/>
              </a:rPr>
              <a:t>3.1.3 </a:t>
            </a:r>
            <a:r>
              <a:rPr kumimoji="1" lang="zh-CN" altLang="en-US" sz="2800" dirty="0">
                <a:latin typeface="楷体_GB2312" pitchFamily="49" charset="-122"/>
              </a:rPr>
              <a:t>存储系统的频带平衡</a:t>
            </a:r>
          </a:p>
          <a:p>
            <a:pPr marL="342900" indent="-342900" algn="l">
              <a:lnSpc>
                <a:spcPct val="170000"/>
              </a:lnSpc>
              <a:spcBef>
                <a:spcPct val="10000"/>
              </a:spcBef>
              <a:buSzTx/>
            </a:pPr>
            <a:r>
              <a:rPr kumimoji="1" lang="en-US" altLang="zh-CN" sz="2800" dirty="0">
                <a:latin typeface="楷体_GB2312" pitchFamily="49" charset="-122"/>
              </a:rPr>
              <a:t>3.1.4 </a:t>
            </a:r>
            <a:r>
              <a:rPr kumimoji="1" lang="zh-CN" altLang="en-US" sz="2800" dirty="0">
                <a:latin typeface="楷体_GB2312" pitchFamily="49" charset="-122"/>
              </a:rPr>
              <a:t>并行访问存储器</a:t>
            </a:r>
          </a:p>
          <a:p>
            <a:pPr marL="342900" indent="-342900" algn="l">
              <a:lnSpc>
                <a:spcPct val="170000"/>
              </a:lnSpc>
              <a:spcBef>
                <a:spcPct val="10000"/>
              </a:spcBef>
              <a:buSzTx/>
            </a:pPr>
            <a:r>
              <a:rPr kumimoji="1" lang="en-US" altLang="zh-CN" sz="2800" dirty="0">
                <a:latin typeface="楷体_GB2312" pitchFamily="49" charset="-122"/>
              </a:rPr>
              <a:t>3.1.5 </a:t>
            </a:r>
            <a:r>
              <a:rPr kumimoji="1" lang="zh-CN" altLang="en-US" sz="2800" dirty="0">
                <a:latin typeface="楷体_GB2312" pitchFamily="49" charset="-122"/>
              </a:rPr>
              <a:t>交叉访问存储器</a:t>
            </a:r>
          </a:p>
          <a:p>
            <a:pPr marL="342900" indent="-342900" algn="l">
              <a:lnSpc>
                <a:spcPct val="170000"/>
              </a:lnSpc>
              <a:spcBef>
                <a:spcPct val="10000"/>
              </a:spcBef>
              <a:buSzTx/>
            </a:pPr>
            <a:r>
              <a:rPr kumimoji="1" lang="en-US" altLang="zh-CN" sz="2800" dirty="0">
                <a:latin typeface="楷体_GB2312" pitchFamily="49" charset="-122"/>
              </a:rPr>
              <a:t>3.1.6 </a:t>
            </a:r>
            <a:r>
              <a:rPr kumimoji="1" lang="zh-CN" altLang="en-US" sz="2800" dirty="0">
                <a:latin typeface="楷体_GB2312" pitchFamily="49" charset="-122"/>
              </a:rPr>
              <a:t>无冲突访问存储器</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583A8780-F0F1-4EB6-9A57-778BC868596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81"/>
                                        </p:tgtEl>
                                        <p:attrNameLst>
                                          <p:attrName>style.visibility</p:attrName>
                                        </p:attrNameLst>
                                      </p:cBhvr>
                                      <p:to>
                                        <p:strVal val="visible"/>
                                      </p:to>
                                    </p:set>
                                    <p:anim calcmode="lin" valueType="num">
                                      <p:cBhvr additive="base">
                                        <p:cTn id="7" dur="500" fill="hold"/>
                                        <p:tgtEl>
                                          <p:spTgt spid="152581"/>
                                        </p:tgtEl>
                                        <p:attrNameLst>
                                          <p:attrName>ppt_x</p:attrName>
                                        </p:attrNameLst>
                                      </p:cBhvr>
                                      <p:tavLst>
                                        <p:tav tm="0">
                                          <p:val>
                                            <p:strVal val="#ppt_x"/>
                                          </p:val>
                                        </p:tav>
                                        <p:tav tm="100000">
                                          <p:val>
                                            <p:strVal val="#ppt_x"/>
                                          </p:val>
                                        </p:tav>
                                      </p:tavLst>
                                    </p:anim>
                                    <p:anim calcmode="lin" valueType="num">
                                      <p:cBhvr additive="base">
                                        <p:cTn id="8" dur="500" fill="hold"/>
                                        <p:tgtEl>
                                          <p:spTgt spid="152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Rectangle 2"/>
          <p:cNvSpPr>
            <a:spLocks noGrp="1" noChangeArrowheads="1"/>
          </p:cNvSpPr>
          <p:nvPr>
            <p:ph type="title"/>
          </p:nvPr>
        </p:nvSpPr>
        <p:spPr/>
        <p:txBody>
          <a:bodyPr/>
          <a:lstStyle/>
          <a:p>
            <a:pPr eaLnBrk="1" hangingPunct="1"/>
            <a:r>
              <a:rPr lang="zh-CN" altLang="en-US" sz="3200" dirty="0" smtClean="0">
                <a:latin typeface="宋体" pitchFamily="2" charset="-122"/>
              </a:rPr>
              <a:t>存储系统的层次结构</a:t>
            </a:r>
            <a:r>
              <a:rPr lang="zh-CN" altLang="en-US" sz="1600" dirty="0" smtClean="0">
                <a:latin typeface="宋体" pitchFamily="2" charset="-122"/>
              </a:rPr>
              <a:t> </a:t>
            </a:r>
          </a:p>
        </p:txBody>
      </p:sp>
      <p:graphicFrame>
        <p:nvGraphicFramePr>
          <p:cNvPr id="221189" name="Object 4"/>
          <p:cNvGraphicFramePr>
            <a:graphicFrameLocks noGrp="1" noChangeAspect="1"/>
          </p:cNvGraphicFramePr>
          <p:nvPr>
            <p:ph idx="1"/>
          </p:nvPr>
        </p:nvGraphicFramePr>
        <p:xfrm>
          <a:off x="395288" y="1196975"/>
          <a:ext cx="6264275" cy="5106988"/>
        </p:xfrm>
        <a:graphic>
          <a:graphicData uri="http://schemas.openxmlformats.org/presentationml/2006/ole">
            <mc:AlternateContent xmlns:mc="http://schemas.openxmlformats.org/markup-compatibility/2006">
              <mc:Choice xmlns:v="urn:schemas-microsoft-com:vml" Requires="v">
                <p:oleObj spid="_x0000_s221280" name="文档" r:id="rId3" imgW="5189417" imgH="4230082" progId="Word.Document.8">
                  <p:embed/>
                </p:oleObj>
              </mc:Choice>
              <mc:Fallback>
                <p:oleObj name="文档" r:id="rId3" imgW="5189417" imgH="423008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6264275" cy="5106988"/>
                      </a:xfrm>
                      <a:prstGeom prst="rect">
                        <a:avLst/>
                      </a:prstGeom>
                      <a:noFill/>
                      <a:ln>
                        <a:noFill/>
                      </a:ln>
                      <a:effectLst/>
                      <a:extLst>
                        <a:ext uri="{909E8E84-426E-40DD-AFC4-6F175D3DCCD1}">
                          <a14:hiddenFill xmlns:a14="http://schemas.microsoft.com/office/drawing/2010/main">
                            <a:solidFill>
                              <a:srgbClr val="00EB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190" name="Text Box 6"/>
          <p:cNvSpPr txBox="1">
            <a:spLocks noChangeArrowheads="1"/>
          </p:cNvSpPr>
          <p:nvPr/>
        </p:nvSpPr>
        <p:spPr bwMode="auto">
          <a:xfrm>
            <a:off x="5903913" y="1628800"/>
            <a:ext cx="3240087" cy="297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楷体_GB2312" pitchFamily="49" charset="-122"/>
              </a:defRPr>
            </a:lvl1pPr>
            <a:lvl2pPr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lvl="1" algn="l" eaLnBrk="1" hangingPunct="1">
              <a:lnSpc>
                <a:spcPct val="240000"/>
              </a:lnSpc>
              <a:buFontTx/>
              <a:buChar char="•"/>
            </a:pPr>
            <a:r>
              <a:rPr lang="zh-CN" altLang="en-US" dirty="0">
                <a:solidFill>
                  <a:srgbClr val="FF0000"/>
                </a:solidFill>
                <a:latin typeface="楷体_GB2312" pitchFamily="49" charset="-122"/>
              </a:rPr>
              <a:t>工作周期</a:t>
            </a:r>
            <a:r>
              <a:rPr lang="en-US" altLang="zh-CN" dirty="0">
                <a:solidFill>
                  <a:srgbClr val="FF0000"/>
                </a:solidFill>
                <a:latin typeface="楷体_GB2312" pitchFamily="49" charset="-122"/>
              </a:rPr>
              <a:t>: T</a:t>
            </a:r>
            <a:r>
              <a:rPr lang="en-US" altLang="zh-CN" i="1" baseline="-25000" dirty="0">
                <a:solidFill>
                  <a:srgbClr val="FF0000"/>
                </a:solidFill>
                <a:latin typeface="楷体_GB2312" pitchFamily="49" charset="-122"/>
              </a:rPr>
              <a:t>i</a:t>
            </a:r>
            <a:r>
              <a:rPr lang="zh-CN" altLang="en-US" dirty="0">
                <a:solidFill>
                  <a:srgbClr val="FF0000"/>
                </a:solidFill>
                <a:latin typeface="楷体_GB2312" pitchFamily="49" charset="-122"/>
              </a:rPr>
              <a:t>＜</a:t>
            </a:r>
            <a:r>
              <a:rPr lang="en-US" altLang="zh-CN" dirty="0">
                <a:solidFill>
                  <a:srgbClr val="FF0000"/>
                </a:solidFill>
                <a:latin typeface="楷体_GB2312" pitchFamily="49" charset="-122"/>
              </a:rPr>
              <a:t>T</a:t>
            </a:r>
            <a:r>
              <a:rPr lang="en-US" altLang="zh-CN" i="1" baseline="-25000" dirty="0">
                <a:solidFill>
                  <a:srgbClr val="FF0000"/>
                </a:solidFill>
                <a:latin typeface="楷体_GB2312" pitchFamily="49" charset="-122"/>
              </a:rPr>
              <a:t>i</a:t>
            </a:r>
            <a:r>
              <a:rPr lang="en-US" altLang="zh-CN" baseline="-25000" dirty="0">
                <a:solidFill>
                  <a:srgbClr val="FF0000"/>
                </a:solidFill>
                <a:latin typeface="楷体_GB2312" pitchFamily="49" charset="-122"/>
              </a:rPr>
              <a:t>+1</a:t>
            </a:r>
            <a:r>
              <a:rPr lang="zh-CN" altLang="en-US" dirty="0">
                <a:solidFill>
                  <a:srgbClr val="FF0000"/>
                </a:solidFill>
                <a:latin typeface="楷体_GB2312" pitchFamily="49" charset="-122"/>
              </a:rPr>
              <a:t>，</a:t>
            </a:r>
          </a:p>
          <a:p>
            <a:pPr lvl="1" algn="l" eaLnBrk="1" hangingPunct="1">
              <a:lnSpc>
                <a:spcPct val="240000"/>
              </a:lnSpc>
              <a:buFontTx/>
              <a:buChar char="•"/>
            </a:pPr>
            <a:r>
              <a:rPr lang="zh-CN" altLang="en-US" dirty="0">
                <a:solidFill>
                  <a:srgbClr val="FF0000"/>
                </a:solidFill>
                <a:latin typeface="楷体_GB2312" pitchFamily="49" charset="-122"/>
              </a:rPr>
              <a:t>存储容量：</a:t>
            </a:r>
            <a:r>
              <a:rPr lang="en-US" altLang="zh-CN" dirty="0">
                <a:solidFill>
                  <a:srgbClr val="FF0000"/>
                </a:solidFill>
                <a:latin typeface="楷体_GB2312" pitchFamily="49" charset="-122"/>
              </a:rPr>
              <a:t>S</a:t>
            </a:r>
            <a:r>
              <a:rPr lang="en-US" altLang="zh-CN" i="1" baseline="-25000" dirty="0">
                <a:solidFill>
                  <a:srgbClr val="FF0000"/>
                </a:solidFill>
                <a:latin typeface="楷体_GB2312" pitchFamily="49" charset="-122"/>
              </a:rPr>
              <a:t>i</a:t>
            </a:r>
            <a:r>
              <a:rPr lang="zh-CN" altLang="en-US" dirty="0">
                <a:solidFill>
                  <a:srgbClr val="FF0000"/>
                </a:solidFill>
                <a:latin typeface="楷体_GB2312" pitchFamily="49" charset="-122"/>
              </a:rPr>
              <a:t>＜</a:t>
            </a:r>
            <a:r>
              <a:rPr lang="en-US" altLang="zh-CN" dirty="0">
                <a:solidFill>
                  <a:srgbClr val="FF0000"/>
                </a:solidFill>
                <a:latin typeface="楷体_GB2312" pitchFamily="49" charset="-122"/>
              </a:rPr>
              <a:t>S</a:t>
            </a:r>
            <a:r>
              <a:rPr lang="en-US" altLang="zh-CN" i="1" baseline="-25000" dirty="0">
                <a:solidFill>
                  <a:srgbClr val="FF0000"/>
                </a:solidFill>
                <a:latin typeface="楷体_GB2312" pitchFamily="49" charset="-122"/>
              </a:rPr>
              <a:t>i</a:t>
            </a:r>
            <a:r>
              <a:rPr lang="en-US" altLang="zh-CN" baseline="-25000" dirty="0">
                <a:solidFill>
                  <a:srgbClr val="FF0000"/>
                </a:solidFill>
                <a:latin typeface="楷体_GB2312" pitchFamily="49" charset="-122"/>
              </a:rPr>
              <a:t>+1</a:t>
            </a:r>
            <a:r>
              <a:rPr lang="zh-CN" altLang="en-US" dirty="0">
                <a:solidFill>
                  <a:srgbClr val="FF0000"/>
                </a:solidFill>
                <a:latin typeface="楷体_GB2312" pitchFamily="49" charset="-122"/>
              </a:rPr>
              <a:t>，</a:t>
            </a:r>
          </a:p>
          <a:p>
            <a:pPr lvl="1" algn="l" eaLnBrk="1" hangingPunct="1">
              <a:lnSpc>
                <a:spcPct val="240000"/>
              </a:lnSpc>
              <a:buFontTx/>
              <a:buChar char="•"/>
            </a:pPr>
            <a:r>
              <a:rPr lang="zh-CN" altLang="zh-CN" dirty="0">
                <a:solidFill>
                  <a:srgbClr val="FF0000"/>
                </a:solidFill>
                <a:latin typeface="楷体_GB2312" pitchFamily="49" charset="-122"/>
              </a:rPr>
              <a:t>单位</a:t>
            </a:r>
            <a:r>
              <a:rPr lang="zh-CN" altLang="en-US" dirty="0">
                <a:solidFill>
                  <a:srgbClr val="FF0000"/>
                </a:solidFill>
                <a:latin typeface="楷体_GB2312" pitchFamily="49" charset="-122"/>
              </a:rPr>
              <a:t>价格：</a:t>
            </a:r>
            <a:r>
              <a:rPr lang="en-US" altLang="zh-CN" dirty="0">
                <a:solidFill>
                  <a:srgbClr val="FF0000"/>
                </a:solidFill>
                <a:latin typeface="楷体_GB2312" pitchFamily="49" charset="-122"/>
              </a:rPr>
              <a:t>C</a:t>
            </a:r>
            <a:r>
              <a:rPr lang="en-US" altLang="zh-CN" i="1" baseline="-25000" dirty="0">
                <a:solidFill>
                  <a:srgbClr val="FF0000"/>
                </a:solidFill>
                <a:latin typeface="楷体_GB2312" pitchFamily="49" charset="-122"/>
              </a:rPr>
              <a:t>i</a:t>
            </a:r>
            <a:r>
              <a:rPr lang="zh-CN" altLang="en-US" dirty="0">
                <a:solidFill>
                  <a:srgbClr val="FF0000"/>
                </a:solidFill>
                <a:latin typeface="楷体_GB2312" pitchFamily="49" charset="-122"/>
              </a:rPr>
              <a:t>＞</a:t>
            </a:r>
            <a:r>
              <a:rPr lang="en-US" altLang="zh-CN" dirty="0">
                <a:solidFill>
                  <a:srgbClr val="FF0000"/>
                </a:solidFill>
                <a:latin typeface="楷体_GB2312" pitchFamily="49" charset="-122"/>
              </a:rPr>
              <a:t>C</a:t>
            </a:r>
            <a:r>
              <a:rPr lang="en-US" altLang="zh-CN" i="1" baseline="-25000" dirty="0">
                <a:solidFill>
                  <a:srgbClr val="FF0000"/>
                </a:solidFill>
                <a:latin typeface="楷体_GB2312" pitchFamily="49" charset="-122"/>
              </a:rPr>
              <a:t>i+1</a:t>
            </a:r>
            <a:endParaRPr lang="en-US" altLang="zh-CN" baseline="-25000" dirty="0">
              <a:latin typeface="楷体_GB2312" pitchFamily="49" charset="-122"/>
            </a:endParaRPr>
          </a:p>
          <a:p>
            <a:pPr algn="l" eaLnBrk="1" hangingPunct="1">
              <a:lnSpc>
                <a:spcPct val="240000"/>
              </a:lnSpc>
              <a:spcBef>
                <a:spcPct val="50000"/>
              </a:spcBef>
              <a:buFontTx/>
              <a:buChar char="•"/>
            </a:pPr>
            <a:endParaRPr lang="en-US" altLang="zh-CN" dirty="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D57A509-3A98-467A-B680-7634C420E79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1190"/>
                                        </p:tgtEl>
                                        <p:attrNameLst>
                                          <p:attrName>style.visibility</p:attrName>
                                        </p:attrNameLst>
                                      </p:cBhvr>
                                      <p:to>
                                        <p:strVal val="visible"/>
                                      </p:to>
                                    </p:set>
                                    <p:anim calcmode="lin" valueType="num">
                                      <p:cBhvr additive="base">
                                        <p:cTn id="7" dur="500" fill="hold"/>
                                        <p:tgtEl>
                                          <p:spTgt spid="221190"/>
                                        </p:tgtEl>
                                        <p:attrNameLst>
                                          <p:attrName>ppt_x</p:attrName>
                                        </p:attrNameLst>
                                      </p:cBhvr>
                                      <p:tavLst>
                                        <p:tav tm="0">
                                          <p:val>
                                            <p:strVal val="#ppt_x"/>
                                          </p:val>
                                        </p:tav>
                                        <p:tav tm="100000">
                                          <p:val>
                                            <p:strVal val="#ppt_x"/>
                                          </p:val>
                                        </p:tav>
                                      </p:tavLst>
                                    </p:anim>
                                    <p:anim calcmode="lin" valueType="num">
                                      <p:cBhvr additive="base">
                                        <p:cTn id="8" dur="500" fill="hold"/>
                                        <p:tgtEl>
                                          <p:spTgt spid="221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2"/>
          <p:cNvSpPr>
            <a:spLocks noGrp="1" noChangeArrowheads="1"/>
          </p:cNvSpPr>
          <p:nvPr>
            <p:ph type="title"/>
          </p:nvPr>
        </p:nvSpPr>
        <p:spPr/>
        <p:txBody>
          <a:bodyPr/>
          <a:lstStyle/>
          <a:p>
            <a:pPr eaLnBrk="1" hangingPunct="1"/>
            <a:r>
              <a:rPr lang="zh-CN" altLang="en-US" sz="3200" smtClean="0">
                <a:latin typeface="宋体" pitchFamily="2" charset="-122"/>
              </a:rPr>
              <a:t>存储系统的层次结构</a:t>
            </a:r>
            <a:r>
              <a:rPr lang="zh-CN" altLang="en-US" sz="1600" smtClean="0">
                <a:latin typeface="宋体" pitchFamily="2" charset="-122"/>
              </a:rPr>
              <a:t>（续）</a:t>
            </a:r>
          </a:p>
        </p:txBody>
      </p:sp>
      <p:sp>
        <p:nvSpPr>
          <p:cNvPr id="222213" name="Rectangle 3"/>
          <p:cNvSpPr>
            <a:spLocks noGrp="1" noChangeArrowheads="1"/>
          </p:cNvSpPr>
          <p:nvPr>
            <p:ph type="body" sz="half" idx="1"/>
          </p:nvPr>
        </p:nvSpPr>
        <p:spPr>
          <a:xfrm>
            <a:off x="457200" y="1235075"/>
            <a:ext cx="8002588" cy="5146675"/>
          </a:xfrm>
        </p:spPr>
        <p:txBody>
          <a:bodyPr/>
          <a:lstStyle/>
          <a:p>
            <a:pPr eaLnBrk="1" hangingPunct="1">
              <a:lnSpc>
                <a:spcPct val="140000"/>
              </a:lnSpc>
              <a:spcBef>
                <a:spcPct val="10000"/>
              </a:spcBef>
            </a:pPr>
            <a:r>
              <a:rPr lang="zh-CN" altLang="en-US" sz="2000" dirty="0" smtClean="0">
                <a:solidFill>
                  <a:srgbClr val="0000FF"/>
                </a:solidFill>
                <a:latin typeface="楷体_GB2312" pitchFamily="49" charset="-122"/>
              </a:rPr>
              <a:t>各级存储器的主要性能特性</a:t>
            </a:r>
          </a:p>
          <a:p>
            <a:pPr eaLnBrk="1" hangingPunct="1">
              <a:lnSpc>
                <a:spcPct val="140000"/>
              </a:lnSpc>
              <a:spcBef>
                <a:spcPct val="10000"/>
              </a:spcBef>
            </a:pPr>
            <a:endParaRPr lang="zh-CN" altLang="en-US" sz="2000" dirty="0" smtClean="0">
              <a:latin typeface="楷体_GB2312" pitchFamily="49" charset="-122"/>
            </a:endParaRPr>
          </a:p>
          <a:p>
            <a:pPr eaLnBrk="1" hangingPunct="1">
              <a:lnSpc>
                <a:spcPct val="140000"/>
              </a:lnSpc>
              <a:spcBef>
                <a:spcPct val="10000"/>
              </a:spcBef>
            </a:pPr>
            <a:endParaRPr lang="zh-CN" altLang="en-US" sz="2000" dirty="0" smtClean="0">
              <a:latin typeface="楷体_GB2312" pitchFamily="49" charset="-122"/>
            </a:endParaRPr>
          </a:p>
          <a:p>
            <a:pPr eaLnBrk="1" hangingPunct="1">
              <a:lnSpc>
                <a:spcPct val="140000"/>
              </a:lnSpc>
              <a:spcBef>
                <a:spcPct val="10000"/>
              </a:spcBef>
            </a:pPr>
            <a:endParaRPr lang="zh-CN" altLang="en-US" sz="2000" dirty="0" smtClean="0">
              <a:latin typeface="楷体_GB2312" pitchFamily="49" charset="-122"/>
            </a:endParaRPr>
          </a:p>
          <a:p>
            <a:pPr eaLnBrk="1" hangingPunct="1">
              <a:lnSpc>
                <a:spcPct val="140000"/>
              </a:lnSpc>
              <a:spcBef>
                <a:spcPct val="10000"/>
              </a:spcBef>
            </a:pPr>
            <a:endParaRPr lang="zh-CN" altLang="en-US" sz="2000" dirty="0" smtClean="0">
              <a:latin typeface="楷体_GB2312" pitchFamily="49" charset="-122"/>
            </a:endParaRPr>
          </a:p>
          <a:p>
            <a:pPr eaLnBrk="1" hangingPunct="1">
              <a:lnSpc>
                <a:spcPct val="140000"/>
              </a:lnSpc>
              <a:spcBef>
                <a:spcPct val="10000"/>
              </a:spcBef>
            </a:pPr>
            <a:endParaRPr lang="zh-CN" altLang="en-US" sz="2000" dirty="0" smtClean="0">
              <a:latin typeface="楷体_GB2312" pitchFamily="49" charset="-122"/>
            </a:endParaRPr>
          </a:p>
          <a:p>
            <a:pPr eaLnBrk="1" hangingPunct="1">
              <a:lnSpc>
                <a:spcPct val="140000"/>
              </a:lnSpc>
              <a:spcBef>
                <a:spcPct val="10000"/>
              </a:spcBef>
            </a:pPr>
            <a:endParaRPr lang="zh-CN" altLang="en-US" sz="2000" dirty="0" smtClean="0">
              <a:latin typeface="楷体_GB2312" pitchFamily="49" charset="-122"/>
            </a:endParaRPr>
          </a:p>
          <a:p>
            <a:pPr eaLnBrk="1" hangingPunct="1">
              <a:lnSpc>
                <a:spcPct val="140000"/>
              </a:lnSpc>
              <a:spcBef>
                <a:spcPct val="10000"/>
              </a:spcBef>
            </a:pPr>
            <a:endParaRPr lang="zh-CN" altLang="en-US" sz="2000" dirty="0" smtClean="0">
              <a:latin typeface="楷体_GB2312" pitchFamily="49" charset="-122"/>
            </a:endParaRPr>
          </a:p>
          <a:p>
            <a:pPr lvl="1" eaLnBrk="1" hangingPunct="1">
              <a:lnSpc>
                <a:spcPct val="140000"/>
              </a:lnSpc>
              <a:spcBef>
                <a:spcPct val="80000"/>
              </a:spcBef>
            </a:pPr>
            <a:r>
              <a:rPr lang="en-US" altLang="zh-CN" sz="1800" dirty="0" smtClean="0">
                <a:latin typeface="楷体_GB2312" pitchFamily="49" charset="-122"/>
              </a:rPr>
              <a:t>CPU</a:t>
            </a:r>
            <a:r>
              <a:rPr lang="zh-CN" altLang="en-US" sz="1800" dirty="0" smtClean="0">
                <a:latin typeface="楷体_GB2312" pitchFamily="49" charset="-122"/>
              </a:rPr>
              <a:t>与主存储器的速度差距越来越大。</a:t>
            </a:r>
          </a:p>
          <a:p>
            <a:pPr lvl="1" eaLnBrk="1" hangingPunct="1">
              <a:lnSpc>
                <a:spcPct val="140000"/>
              </a:lnSpc>
              <a:spcBef>
                <a:spcPct val="0"/>
              </a:spcBef>
            </a:pPr>
            <a:r>
              <a:rPr lang="zh-CN" altLang="en-US" sz="1800" dirty="0" smtClean="0">
                <a:latin typeface="楷体_GB2312" pitchFamily="49" charset="-122"/>
              </a:rPr>
              <a:t>目前相差两个数量级。</a:t>
            </a:r>
          </a:p>
          <a:p>
            <a:pPr lvl="1" eaLnBrk="1" hangingPunct="1">
              <a:lnSpc>
                <a:spcPct val="140000"/>
              </a:lnSpc>
              <a:spcBef>
                <a:spcPct val="0"/>
              </a:spcBef>
            </a:pPr>
            <a:r>
              <a:rPr lang="zh-CN" altLang="en-US" sz="1800" dirty="0" smtClean="0">
                <a:solidFill>
                  <a:srgbClr val="D200FF"/>
                </a:solidFill>
                <a:latin typeface="楷体_GB2312" pitchFamily="49" charset="-122"/>
              </a:rPr>
              <a:t>今后</a:t>
            </a:r>
            <a:r>
              <a:rPr lang="en-US" altLang="zh-CN" sz="1800" dirty="0" smtClean="0">
                <a:solidFill>
                  <a:srgbClr val="D200FF"/>
                </a:solidFill>
                <a:latin typeface="楷体_GB2312" pitchFamily="49" charset="-122"/>
              </a:rPr>
              <a:t>CPU</a:t>
            </a:r>
            <a:r>
              <a:rPr lang="zh-CN" altLang="en-US" sz="1800" dirty="0" smtClean="0">
                <a:solidFill>
                  <a:srgbClr val="D200FF"/>
                </a:solidFill>
                <a:latin typeface="楷体_GB2312" pitchFamily="49" charset="-122"/>
              </a:rPr>
              <a:t>与主存储器的速度差距会更大。</a:t>
            </a:r>
            <a:endParaRPr lang="zh-CN" altLang="en-US" sz="1800" dirty="0" smtClean="0">
              <a:latin typeface="楷体_GB2312" pitchFamily="49" charset="-122"/>
            </a:endParaRPr>
          </a:p>
        </p:txBody>
      </p:sp>
      <p:graphicFrame>
        <p:nvGraphicFramePr>
          <p:cNvPr id="222214" name="Object 4"/>
          <p:cNvGraphicFramePr>
            <a:graphicFrameLocks noGrp="1" noChangeAspect="1"/>
          </p:cNvGraphicFramePr>
          <p:nvPr>
            <p:ph sz="half" idx="2"/>
          </p:nvPr>
        </p:nvGraphicFramePr>
        <p:xfrm>
          <a:off x="827088" y="1847850"/>
          <a:ext cx="7056437" cy="3236913"/>
        </p:xfrm>
        <a:graphic>
          <a:graphicData uri="http://schemas.openxmlformats.org/presentationml/2006/ole">
            <mc:AlternateContent xmlns:mc="http://schemas.openxmlformats.org/markup-compatibility/2006">
              <mc:Choice xmlns:v="urn:schemas-microsoft-com:vml" Requires="v">
                <p:oleObj spid="_x0000_s222303" name="文档" r:id="rId3" imgW="5632609" imgH="2272477" progId="Word.Document.8">
                  <p:embed/>
                </p:oleObj>
              </mc:Choice>
              <mc:Fallback>
                <p:oleObj name="文档" r:id="rId3" imgW="5632609" imgH="2272477"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847850"/>
                        <a:ext cx="7056437" cy="323691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2D6A297-69EA-4669-AE91-EF05AF75B83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41</a:t>
            </a:fld>
            <a:endParaRPr lang="en-US" altLang="zh-CN"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2"/>
          <p:cNvSpPr>
            <a:spLocks noGrp="1" noChangeArrowheads="1"/>
          </p:cNvSpPr>
          <p:nvPr>
            <p:ph type="title"/>
          </p:nvPr>
        </p:nvSpPr>
        <p:spPr>
          <a:xfrm>
            <a:off x="468313" y="549275"/>
            <a:ext cx="8153400" cy="522288"/>
          </a:xfrm>
        </p:spPr>
        <p:txBody>
          <a:bodyPr/>
          <a:lstStyle/>
          <a:p>
            <a:pPr eaLnBrk="1" hangingPunct="1">
              <a:lnSpc>
                <a:spcPct val="105000"/>
              </a:lnSpc>
              <a:spcBef>
                <a:spcPct val="5000"/>
              </a:spcBef>
            </a:pPr>
            <a:r>
              <a:rPr lang="zh-CN" altLang="en-US" sz="3200" smtClean="0">
                <a:latin typeface="楷体_GB2312" pitchFamily="49" charset="-122"/>
              </a:rPr>
              <a:t>存储系统的频带平衡</a:t>
            </a:r>
          </a:p>
        </p:txBody>
      </p:sp>
      <p:sp>
        <p:nvSpPr>
          <p:cNvPr id="223237" name="Rectangle 3"/>
          <p:cNvSpPr>
            <a:spLocks noGrp="1" noChangeArrowheads="1"/>
          </p:cNvSpPr>
          <p:nvPr>
            <p:ph type="body" idx="1"/>
          </p:nvPr>
        </p:nvSpPr>
        <p:spPr>
          <a:xfrm>
            <a:off x="381000" y="1143000"/>
            <a:ext cx="8610600" cy="5257800"/>
          </a:xfrm>
        </p:spPr>
        <p:txBody>
          <a:bodyPr/>
          <a:lstStyle/>
          <a:p>
            <a:pPr marL="457200" indent="-457200" eaLnBrk="1" hangingPunct="1">
              <a:lnSpc>
                <a:spcPct val="165000"/>
              </a:lnSpc>
              <a:spcBef>
                <a:spcPct val="0"/>
              </a:spcBef>
            </a:pPr>
            <a:r>
              <a:rPr lang="zh-CN" altLang="en-US" dirty="0" smtClean="0">
                <a:solidFill>
                  <a:srgbClr val="FF00FF"/>
                </a:solidFill>
                <a:latin typeface="楷体_GB2312" pitchFamily="49" charset="-122"/>
              </a:rPr>
              <a:t>例</a:t>
            </a:r>
            <a:r>
              <a:rPr lang="en-US" altLang="zh-CN" dirty="0" smtClean="0">
                <a:solidFill>
                  <a:srgbClr val="FF00FF"/>
                </a:solidFill>
                <a:latin typeface="楷体_GB2312" pitchFamily="49" charset="-122"/>
              </a:rPr>
              <a:t>:</a:t>
            </a:r>
            <a:r>
              <a:rPr lang="en-US" altLang="zh-CN" sz="2000" dirty="0" smtClean="0">
                <a:latin typeface="楷体_GB2312" pitchFamily="49" charset="-122"/>
              </a:rPr>
              <a:t>Pentium4</a:t>
            </a:r>
            <a:r>
              <a:rPr lang="zh-CN" altLang="en-US" sz="2000" dirty="0" smtClean="0">
                <a:latin typeface="楷体_GB2312" pitchFamily="49" charset="-122"/>
              </a:rPr>
              <a:t>的指令执行速度为</a:t>
            </a:r>
            <a:r>
              <a:rPr lang="en-US" altLang="zh-CN" sz="2000" dirty="0" smtClean="0">
                <a:latin typeface="楷体_GB2312" pitchFamily="49" charset="-122"/>
              </a:rPr>
              <a:t>8GIPS</a:t>
            </a:r>
            <a:r>
              <a:rPr lang="zh-CN" altLang="en-US" sz="2000" dirty="0" smtClean="0">
                <a:latin typeface="楷体_GB2312" pitchFamily="49" charset="-122"/>
              </a:rPr>
              <a:t>，</a:t>
            </a:r>
            <a:r>
              <a:rPr lang="en-US" altLang="zh-CN" sz="2000" dirty="0" smtClean="0">
                <a:latin typeface="楷体_GB2312" pitchFamily="49" charset="-122"/>
              </a:rPr>
              <a:t>CPU</a:t>
            </a:r>
            <a:r>
              <a:rPr lang="zh-CN" altLang="en-US" sz="2000" dirty="0" smtClean="0">
                <a:latin typeface="楷体_GB2312" pitchFamily="49" charset="-122"/>
              </a:rPr>
              <a:t>取指令</a:t>
            </a:r>
            <a:r>
              <a:rPr lang="en-US" altLang="zh-CN" sz="2000" dirty="0" smtClean="0">
                <a:latin typeface="楷体_GB2312" pitchFamily="49" charset="-122"/>
              </a:rPr>
              <a:t>8GW/s</a:t>
            </a:r>
            <a:r>
              <a:rPr lang="zh-CN" altLang="en-US" sz="2000" dirty="0" smtClean="0">
                <a:latin typeface="楷体_GB2312" pitchFamily="49" charset="-122"/>
              </a:rPr>
              <a:t>，访问数据</a:t>
            </a:r>
            <a:r>
              <a:rPr lang="en-US" altLang="zh-CN" sz="2000" dirty="0" smtClean="0">
                <a:latin typeface="楷体_GB2312" pitchFamily="49" charset="-122"/>
              </a:rPr>
              <a:t>16GW/s</a:t>
            </a:r>
            <a:r>
              <a:rPr lang="zh-CN" altLang="en-US" sz="2000" dirty="0" smtClean="0">
                <a:latin typeface="楷体_GB2312" pitchFamily="49" charset="-122"/>
              </a:rPr>
              <a:t>，各种输入输出设备访问存储器</a:t>
            </a:r>
            <a:r>
              <a:rPr lang="en-US" altLang="zh-CN" sz="2000" dirty="0" smtClean="0">
                <a:latin typeface="楷体_GB2312" pitchFamily="49" charset="-122"/>
              </a:rPr>
              <a:t>1GW/s</a:t>
            </a:r>
            <a:r>
              <a:rPr lang="zh-CN" altLang="en-US" sz="2000" dirty="0" smtClean="0">
                <a:latin typeface="楷体_GB2312" pitchFamily="49" charset="-122"/>
              </a:rPr>
              <a:t>，三项相加，要求存储器的频带宽度不低于</a:t>
            </a:r>
            <a:r>
              <a:rPr lang="en-US" altLang="zh-CN" sz="2000" dirty="0" smtClean="0">
                <a:latin typeface="楷体_GB2312" pitchFamily="49" charset="-122"/>
              </a:rPr>
              <a:t>25GW/s</a:t>
            </a:r>
            <a:r>
              <a:rPr lang="zh-CN" altLang="en-US" sz="2000" dirty="0" smtClean="0">
                <a:latin typeface="楷体_GB2312" pitchFamily="49" charset="-122"/>
              </a:rPr>
              <a:t>。</a:t>
            </a:r>
          </a:p>
          <a:p>
            <a:pPr marL="838200" lvl="1" indent="-381000" eaLnBrk="1" hangingPunct="1">
              <a:lnSpc>
                <a:spcPct val="165000"/>
              </a:lnSpc>
              <a:spcBef>
                <a:spcPct val="0"/>
              </a:spcBef>
            </a:pPr>
            <a:r>
              <a:rPr lang="zh-CN" altLang="en-US" dirty="0" smtClean="0">
                <a:latin typeface="楷体_GB2312" pitchFamily="49" charset="-122"/>
              </a:rPr>
              <a:t>如果采用</a:t>
            </a:r>
            <a:r>
              <a:rPr lang="en-US" altLang="zh-CN" dirty="0" smtClean="0">
                <a:latin typeface="楷体_GB2312" pitchFamily="49" charset="-122"/>
              </a:rPr>
              <a:t>PC133</a:t>
            </a:r>
            <a:r>
              <a:rPr lang="zh-CN" altLang="en-US" dirty="0" smtClean="0">
                <a:latin typeface="楷体_GB2312" pitchFamily="49" charset="-122"/>
              </a:rPr>
              <a:t>内存，主存与</a:t>
            </a:r>
            <a:r>
              <a:rPr lang="en-US" altLang="zh-CN" dirty="0" smtClean="0">
                <a:latin typeface="楷体_GB2312" pitchFamily="49" charset="-122"/>
              </a:rPr>
              <a:t>CPU</a:t>
            </a:r>
            <a:r>
              <a:rPr lang="zh-CN" altLang="en-US" dirty="0" smtClean="0">
                <a:latin typeface="楷体_GB2312" pitchFamily="49" charset="-122"/>
              </a:rPr>
              <a:t>速度差</a:t>
            </a:r>
            <a:r>
              <a:rPr lang="en-US" altLang="zh-CN" dirty="0" smtClean="0">
                <a:latin typeface="楷体_GB2312" pitchFamily="49" charset="-122"/>
              </a:rPr>
              <a:t>188</a:t>
            </a:r>
            <a:r>
              <a:rPr lang="zh-CN" altLang="en-US" dirty="0" smtClean="0">
                <a:latin typeface="楷体_GB2312" pitchFamily="49" charset="-122"/>
              </a:rPr>
              <a:t>倍</a:t>
            </a:r>
          </a:p>
          <a:p>
            <a:pPr marL="838200" lvl="1" indent="-381000" eaLnBrk="1" hangingPunct="1">
              <a:lnSpc>
                <a:spcPct val="165000"/>
              </a:lnSpc>
              <a:spcBef>
                <a:spcPct val="0"/>
              </a:spcBef>
            </a:pPr>
            <a:r>
              <a:rPr lang="zh-CN" altLang="en-US" dirty="0" smtClean="0">
                <a:latin typeface="楷体_GB2312" pitchFamily="49" charset="-122"/>
              </a:rPr>
              <a:t>如果采用</a:t>
            </a:r>
            <a:r>
              <a:rPr lang="en-US" altLang="zh-CN" dirty="0" smtClean="0">
                <a:latin typeface="楷体_GB2312" pitchFamily="49" charset="-122"/>
              </a:rPr>
              <a:t>PC266</a:t>
            </a:r>
            <a:r>
              <a:rPr lang="zh-CN" altLang="en-US" dirty="0" smtClean="0">
                <a:latin typeface="楷体_GB2312" pitchFamily="49" charset="-122"/>
              </a:rPr>
              <a:t>内存，主存与</a:t>
            </a:r>
            <a:r>
              <a:rPr lang="en-US" altLang="zh-CN" dirty="0" smtClean="0">
                <a:latin typeface="楷体_GB2312" pitchFamily="49" charset="-122"/>
              </a:rPr>
              <a:t>CPU</a:t>
            </a:r>
            <a:r>
              <a:rPr lang="zh-CN" altLang="en-US" dirty="0" smtClean="0">
                <a:latin typeface="楷体_GB2312" pitchFamily="49" charset="-122"/>
              </a:rPr>
              <a:t>速度差</a:t>
            </a:r>
            <a:r>
              <a:rPr lang="en-US" altLang="zh-CN" dirty="0" smtClean="0">
                <a:latin typeface="楷体_GB2312" pitchFamily="49" charset="-122"/>
              </a:rPr>
              <a:t>94</a:t>
            </a:r>
            <a:r>
              <a:rPr lang="zh-CN" altLang="en-US" dirty="0" smtClean="0">
                <a:latin typeface="楷体_GB2312" pitchFamily="49" charset="-122"/>
              </a:rPr>
              <a:t>倍</a:t>
            </a:r>
          </a:p>
          <a:p>
            <a:pPr marL="457200" indent="-457200" eaLnBrk="1" hangingPunct="1">
              <a:lnSpc>
                <a:spcPct val="165000"/>
              </a:lnSpc>
              <a:spcBef>
                <a:spcPct val="0"/>
              </a:spcBef>
            </a:pPr>
            <a:r>
              <a:rPr lang="zh-CN" altLang="en-US" dirty="0" smtClean="0">
                <a:solidFill>
                  <a:srgbClr val="FF0000"/>
                </a:solidFill>
                <a:latin typeface="楷体_GB2312" pitchFamily="49" charset="-122"/>
              </a:rPr>
              <a:t>解决存储器频带平衡方法</a:t>
            </a:r>
          </a:p>
          <a:p>
            <a:pPr marL="838200" lvl="1" indent="-381000" eaLnBrk="1" hangingPunct="1">
              <a:lnSpc>
                <a:spcPct val="165000"/>
              </a:lnSpc>
              <a:spcBef>
                <a:spcPct val="0"/>
              </a:spcBef>
              <a:buFontTx/>
              <a:buAutoNum type="arabicPeriod"/>
            </a:pPr>
            <a:r>
              <a:rPr lang="zh-CN" altLang="en-US" dirty="0" smtClean="0">
                <a:solidFill>
                  <a:schemeClr val="tx2"/>
                </a:solidFill>
                <a:latin typeface="楷体_GB2312" pitchFamily="49" charset="-122"/>
              </a:rPr>
              <a:t>多个存储器并行工作</a:t>
            </a:r>
            <a:endParaRPr lang="en-US" altLang="zh-CN" dirty="0" smtClean="0">
              <a:solidFill>
                <a:schemeClr val="tx2"/>
              </a:solidFill>
              <a:latin typeface="楷体_GB2312" pitchFamily="49" charset="-122"/>
            </a:endParaRPr>
          </a:p>
          <a:p>
            <a:pPr marL="838200" lvl="1" indent="-381000" eaLnBrk="1" hangingPunct="1">
              <a:lnSpc>
                <a:spcPct val="165000"/>
              </a:lnSpc>
              <a:spcBef>
                <a:spcPct val="0"/>
              </a:spcBef>
              <a:buFontTx/>
              <a:buAutoNum type="arabicPeriod"/>
            </a:pPr>
            <a:r>
              <a:rPr lang="zh-CN" altLang="en-US" dirty="0" smtClean="0">
                <a:solidFill>
                  <a:schemeClr val="tx2"/>
                </a:solidFill>
                <a:latin typeface="楷体_GB2312" pitchFamily="49" charset="-122"/>
              </a:rPr>
              <a:t>设置各种缓冲存储器</a:t>
            </a:r>
            <a:endParaRPr lang="en-US" altLang="zh-CN" dirty="0" smtClean="0">
              <a:solidFill>
                <a:schemeClr val="tx2"/>
              </a:solidFill>
              <a:latin typeface="楷体_GB2312" pitchFamily="49" charset="-122"/>
            </a:endParaRPr>
          </a:p>
          <a:p>
            <a:pPr marL="838200" lvl="1" indent="-381000" eaLnBrk="1" hangingPunct="1">
              <a:lnSpc>
                <a:spcPct val="165000"/>
              </a:lnSpc>
              <a:spcBef>
                <a:spcPct val="0"/>
              </a:spcBef>
              <a:buFontTx/>
              <a:buAutoNum type="arabicPeriod"/>
            </a:pPr>
            <a:r>
              <a:rPr lang="zh-CN" altLang="en-US" dirty="0" smtClean="0">
                <a:solidFill>
                  <a:schemeClr val="tx2"/>
                </a:solidFill>
                <a:latin typeface="楷体_GB2312" pitchFamily="49" charset="-122"/>
              </a:rPr>
              <a:t>采用存储系统</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CA06DAB7-7456-401C-85A4-A68DC3A38AA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237">
                                            <p:txEl>
                                              <p:pRg st="3" end="3"/>
                                            </p:txEl>
                                          </p:spTgt>
                                        </p:tgtEl>
                                        <p:attrNameLst>
                                          <p:attrName>style.visibility</p:attrName>
                                        </p:attrNameLst>
                                      </p:cBhvr>
                                      <p:to>
                                        <p:strVal val="visible"/>
                                      </p:to>
                                    </p:set>
                                    <p:anim calcmode="lin" valueType="num">
                                      <p:cBhvr additive="base">
                                        <p:cTn id="7" dur="500" fill="hold"/>
                                        <p:tgtEl>
                                          <p:spTgt spid="22323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323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3237">
                                            <p:txEl>
                                              <p:pRg st="4" end="4"/>
                                            </p:txEl>
                                          </p:spTgt>
                                        </p:tgtEl>
                                        <p:attrNameLst>
                                          <p:attrName>style.visibility</p:attrName>
                                        </p:attrNameLst>
                                      </p:cBhvr>
                                      <p:to>
                                        <p:strVal val="visible"/>
                                      </p:to>
                                    </p:set>
                                    <p:anim calcmode="lin" valueType="num">
                                      <p:cBhvr additive="base">
                                        <p:cTn id="11" dur="500" fill="hold"/>
                                        <p:tgtEl>
                                          <p:spTgt spid="22323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323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3237">
                                            <p:txEl>
                                              <p:pRg st="5" end="5"/>
                                            </p:txEl>
                                          </p:spTgt>
                                        </p:tgtEl>
                                        <p:attrNameLst>
                                          <p:attrName>style.visibility</p:attrName>
                                        </p:attrNameLst>
                                      </p:cBhvr>
                                      <p:to>
                                        <p:strVal val="visible"/>
                                      </p:to>
                                    </p:set>
                                    <p:anim calcmode="lin" valueType="num">
                                      <p:cBhvr additive="base">
                                        <p:cTn id="15" dur="500" fill="hold"/>
                                        <p:tgtEl>
                                          <p:spTgt spid="22323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3237">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3237">
                                            <p:txEl>
                                              <p:pRg st="6" end="6"/>
                                            </p:txEl>
                                          </p:spTgt>
                                        </p:tgtEl>
                                        <p:attrNameLst>
                                          <p:attrName>style.visibility</p:attrName>
                                        </p:attrNameLst>
                                      </p:cBhvr>
                                      <p:to>
                                        <p:strVal val="visible"/>
                                      </p:to>
                                    </p:set>
                                    <p:anim calcmode="lin" valueType="num">
                                      <p:cBhvr additive="base">
                                        <p:cTn id="19" dur="500" fill="hold"/>
                                        <p:tgtEl>
                                          <p:spTgt spid="22323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323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2"/>
          <p:cNvSpPr>
            <a:spLocks noGrp="1" noChangeArrowheads="1"/>
          </p:cNvSpPr>
          <p:nvPr>
            <p:ph type="title"/>
          </p:nvPr>
        </p:nvSpPr>
        <p:spPr>
          <a:xfrm>
            <a:off x="576263" y="476250"/>
            <a:ext cx="8243887" cy="504825"/>
          </a:xfrm>
        </p:spPr>
        <p:txBody>
          <a:bodyPr/>
          <a:lstStyle/>
          <a:p>
            <a:pPr eaLnBrk="1" hangingPunct="1">
              <a:lnSpc>
                <a:spcPct val="105000"/>
              </a:lnSpc>
              <a:spcBef>
                <a:spcPct val="5000"/>
              </a:spcBef>
            </a:pPr>
            <a:r>
              <a:rPr lang="zh-CN" altLang="en-US" sz="3200" smtClean="0">
                <a:latin typeface="楷体_GB2312" pitchFamily="49" charset="-122"/>
              </a:rPr>
              <a:t>并行访问存储器</a:t>
            </a:r>
          </a:p>
        </p:txBody>
      </p:sp>
      <p:sp>
        <p:nvSpPr>
          <p:cNvPr id="224261" name="Rectangle 3"/>
          <p:cNvSpPr>
            <a:spLocks noGrp="1" noChangeArrowheads="1"/>
          </p:cNvSpPr>
          <p:nvPr>
            <p:ph type="body" idx="1"/>
          </p:nvPr>
        </p:nvSpPr>
        <p:spPr>
          <a:xfrm>
            <a:off x="381000" y="1219200"/>
            <a:ext cx="8458200" cy="5105400"/>
          </a:xfrm>
        </p:spPr>
        <p:txBody>
          <a:bodyPr/>
          <a:lstStyle/>
          <a:p>
            <a:pPr marL="457200" indent="-457200" eaLnBrk="1" hangingPunct="1">
              <a:lnSpc>
                <a:spcPct val="130000"/>
              </a:lnSpc>
              <a:spcBef>
                <a:spcPct val="15000"/>
              </a:spcBef>
              <a:buFontTx/>
              <a:buNone/>
            </a:pPr>
            <a:r>
              <a:rPr lang="zh-CN" altLang="en-US" sz="1800" dirty="0" smtClean="0">
                <a:solidFill>
                  <a:srgbClr val="FF00FF"/>
                </a:solidFill>
                <a:latin typeface="楷体_GB2312" pitchFamily="49" charset="-122"/>
              </a:rPr>
              <a:t>方法：</a:t>
            </a:r>
          </a:p>
          <a:p>
            <a:pPr marL="838200" lvl="1" indent="-381000" eaLnBrk="1" hangingPunct="1">
              <a:lnSpc>
                <a:spcPct val="130000"/>
              </a:lnSpc>
              <a:spcBef>
                <a:spcPct val="15000"/>
              </a:spcBef>
            </a:pPr>
            <a:r>
              <a:rPr lang="zh-CN" altLang="en-US" sz="1600" dirty="0" smtClean="0">
                <a:latin typeface="楷体_GB2312" pitchFamily="49" charset="-122"/>
              </a:rPr>
              <a:t>把</a:t>
            </a:r>
            <a:r>
              <a:rPr lang="en-US" altLang="zh-CN" sz="1600" dirty="0" smtClean="0">
                <a:latin typeface="楷体_GB2312" pitchFamily="49" charset="-122"/>
              </a:rPr>
              <a:t>m</a:t>
            </a:r>
            <a:r>
              <a:rPr lang="zh-CN" altLang="en-US" sz="1600" dirty="0" smtClean="0">
                <a:latin typeface="楷体_GB2312" pitchFamily="49" charset="-122"/>
              </a:rPr>
              <a:t>字</a:t>
            </a:r>
            <a:r>
              <a:rPr lang="en-US" altLang="zh-CN" sz="1600" dirty="0" smtClean="0">
                <a:latin typeface="楷体_GB2312" pitchFamily="49" charset="-122"/>
              </a:rPr>
              <a:t>,w</a:t>
            </a:r>
            <a:r>
              <a:rPr lang="zh-CN" altLang="en-US" sz="1600" dirty="0" smtClean="0">
                <a:latin typeface="楷体_GB2312" pitchFamily="49" charset="-122"/>
              </a:rPr>
              <a:t>位的存储器改变成为</a:t>
            </a:r>
            <a:r>
              <a:rPr lang="en-US" altLang="zh-CN" sz="1600" dirty="0" smtClean="0">
                <a:solidFill>
                  <a:srgbClr val="FF00FF"/>
                </a:solidFill>
                <a:latin typeface="楷体_GB2312" pitchFamily="49" charset="-122"/>
              </a:rPr>
              <a:t>m/n</a:t>
            </a:r>
            <a:r>
              <a:rPr lang="zh-CN" altLang="en-US" sz="1600" dirty="0" smtClean="0">
                <a:latin typeface="楷体_GB2312" pitchFamily="49" charset="-122"/>
              </a:rPr>
              <a:t>字</a:t>
            </a:r>
            <a:r>
              <a:rPr lang="en-US" altLang="zh-CN" sz="1600" dirty="0" smtClean="0">
                <a:latin typeface="楷体_GB2312" pitchFamily="49" charset="-122"/>
              </a:rPr>
              <a:t>,</a:t>
            </a:r>
            <a:r>
              <a:rPr lang="en-US" altLang="zh-CN" sz="1600" dirty="0" err="1" smtClean="0">
                <a:solidFill>
                  <a:srgbClr val="FF00FF"/>
                </a:solidFill>
                <a:latin typeface="楷体_GB2312" pitchFamily="49" charset="-122"/>
              </a:rPr>
              <a:t>n×w</a:t>
            </a:r>
            <a:r>
              <a:rPr lang="zh-CN" altLang="en-US" sz="1600" dirty="0" smtClean="0">
                <a:latin typeface="楷体_GB2312" pitchFamily="49" charset="-122"/>
              </a:rPr>
              <a:t>位的存储器</a:t>
            </a:r>
          </a:p>
          <a:p>
            <a:pPr marL="457200" indent="-457200" eaLnBrk="1" hangingPunct="1">
              <a:lnSpc>
                <a:spcPct val="130000"/>
              </a:lnSpc>
              <a:spcBef>
                <a:spcPct val="15000"/>
              </a:spcBef>
              <a:buFontTx/>
              <a:buNone/>
            </a:pPr>
            <a:r>
              <a:rPr lang="zh-CN" altLang="en-US" sz="1800" dirty="0" smtClean="0">
                <a:solidFill>
                  <a:srgbClr val="FF00FF"/>
                </a:solidFill>
                <a:latin typeface="楷体_GB2312" pitchFamily="49" charset="-122"/>
              </a:rPr>
              <a:t>逻辑实现：</a:t>
            </a:r>
          </a:p>
          <a:p>
            <a:pPr marL="838200" lvl="1" indent="-381000" eaLnBrk="1" hangingPunct="1">
              <a:lnSpc>
                <a:spcPct val="130000"/>
              </a:lnSpc>
              <a:spcBef>
                <a:spcPct val="15000"/>
              </a:spcBef>
            </a:pPr>
            <a:r>
              <a:rPr lang="zh-CN" altLang="en-US" sz="1600" dirty="0" smtClean="0">
                <a:latin typeface="楷体_GB2312" pitchFamily="49" charset="-122"/>
              </a:rPr>
              <a:t>把地址码分成两个部分，一部分作为存储器的</a:t>
            </a:r>
            <a:r>
              <a:rPr lang="zh-CN" altLang="en-US" sz="1600" dirty="0" smtClean="0">
                <a:latin typeface="楷体_GB2312" pitchFamily="49" charset="-122"/>
              </a:rPr>
              <a:t>地址</a:t>
            </a:r>
            <a:r>
              <a:rPr lang="en-US" altLang="zh-CN" sz="1600" dirty="0" smtClean="0">
                <a:latin typeface="楷体_GB2312" pitchFamily="49" charset="-122"/>
              </a:rPr>
              <a:t>,</a:t>
            </a:r>
            <a:r>
              <a:rPr lang="zh-CN" altLang="en-US" sz="1600" dirty="0" smtClean="0">
                <a:latin typeface="楷体_GB2312" pitchFamily="49" charset="-122"/>
              </a:rPr>
              <a:t>另</a:t>
            </a:r>
            <a:r>
              <a:rPr lang="zh-CN" altLang="en-US" sz="1600" dirty="0" smtClean="0">
                <a:latin typeface="楷体_GB2312" pitchFamily="49" charset="-122"/>
              </a:rPr>
              <a:t>一部分负责选择数据。</a:t>
            </a:r>
          </a:p>
          <a:p>
            <a:pPr marL="457200" indent="-457200" eaLnBrk="1" hangingPunct="1">
              <a:lnSpc>
                <a:spcPct val="130000"/>
              </a:lnSpc>
              <a:spcBef>
                <a:spcPct val="15000"/>
              </a:spcBef>
              <a:buFontTx/>
              <a:buNone/>
            </a:pPr>
            <a:r>
              <a:rPr lang="zh-CN" altLang="en-US" sz="1800" dirty="0" smtClean="0">
                <a:solidFill>
                  <a:srgbClr val="FF00FF"/>
                </a:solidFill>
                <a:latin typeface="楷体_GB2312" pitchFamily="49" charset="-122"/>
              </a:rPr>
              <a:t>主要缺点：访问冲突大</a:t>
            </a:r>
          </a:p>
          <a:p>
            <a:pPr marL="838200" lvl="1" indent="-381000" eaLnBrk="1" hangingPunct="1">
              <a:lnSpc>
                <a:spcPct val="130000"/>
              </a:lnSpc>
              <a:spcBef>
                <a:spcPct val="15000"/>
              </a:spcBef>
            </a:pPr>
            <a:r>
              <a:rPr lang="zh-CN" altLang="en-US" sz="1600" dirty="0" smtClean="0">
                <a:latin typeface="楷体_GB2312" pitchFamily="49" charset="-122"/>
              </a:rPr>
              <a:t>取指令冲突。</a:t>
            </a:r>
          </a:p>
          <a:p>
            <a:pPr marL="1257300" lvl="2" indent="-342900" eaLnBrk="1" hangingPunct="1">
              <a:lnSpc>
                <a:spcPct val="130000"/>
              </a:lnSpc>
              <a:spcBef>
                <a:spcPct val="15000"/>
              </a:spcBef>
            </a:pPr>
            <a:r>
              <a:rPr lang="zh-CN" altLang="en-US" sz="1400" dirty="0" smtClean="0">
                <a:solidFill>
                  <a:srgbClr val="339933"/>
                </a:solidFill>
                <a:latin typeface="楷体_GB2312" pitchFamily="49" charset="-122"/>
              </a:rPr>
              <a:t>遇到程序转移，且成功时，一个周期中读出的</a:t>
            </a:r>
            <a:r>
              <a:rPr lang="en-US" altLang="zh-CN" sz="1400" dirty="0" smtClean="0">
                <a:solidFill>
                  <a:srgbClr val="339933"/>
                </a:solidFill>
                <a:latin typeface="楷体_GB2312" pitchFamily="49" charset="-122"/>
              </a:rPr>
              <a:t>n</a:t>
            </a:r>
            <a:r>
              <a:rPr lang="zh-CN" altLang="en-US" sz="1400" dirty="0" smtClean="0">
                <a:solidFill>
                  <a:srgbClr val="339933"/>
                </a:solidFill>
                <a:latin typeface="楷体_GB2312" pitchFamily="49" charset="-122"/>
              </a:rPr>
              <a:t>条指令，后几条没有用。</a:t>
            </a:r>
          </a:p>
          <a:p>
            <a:pPr marL="838200" lvl="1" indent="-381000" eaLnBrk="1" hangingPunct="1">
              <a:lnSpc>
                <a:spcPct val="130000"/>
              </a:lnSpc>
              <a:spcBef>
                <a:spcPct val="15000"/>
              </a:spcBef>
            </a:pPr>
            <a:r>
              <a:rPr lang="zh-CN" altLang="en-US" sz="1600" dirty="0" smtClean="0">
                <a:latin typeface="楷体_GB2312" pitchFamily="49" charset="-122"/>
              </a:rPr>
              <a:t>读操作数冲突。</a:t>
            </a:r>
          </a:p>
          <a:p>
            <a:pPr marL="1257300" lvl="2" indent="-342900" eaLnBrk="1" hangingPunct="1">
              <a:lnSpc>
                <a:spcPct val="130000"/>
              </a:lnSpc>
              <a:spcBef>
                <a:spcPct val="15000"/>
              </a:spcBef>
            </a:pPr>
            <a:r>
              <a:rPr lang="zh-CN" altLang="en-US" sz="1400" dirty="0" smtClean="0">
                <a:solidFill>
                  <a:srgbClr val="339933"/>
                </a:solidFill>
                <a:latin typeface="楷体_GB2312" pitchFamily="49" charset="-122"/>
              </a:rPr>
              <a:t>一次读出</a:t>
            </a:r>
            <a:r>
              <a:rPr lang="en-US" altLang="zh-CN" sz="1400" dirty="0" smtClean="0">
                <a:solidFill>
                  <a:srgbClr val="339933"/>
                </a:solidFill>
                <a:latin typeface="楷体_GB2312" pitchFamily="49" charset="-122"/>
              </a:rPr>
              <a:t>n</a:t>
            </a:r>
            <a:r>
              <a:rPr lang="zh-CN" altLang="en-US" sz="1400" dirty="0" smtClean="0">
                <a:solidFill>
                  <a:srgbClr val="339933"/>
                </a:solidFill>
                <a:latin typeface="楷体_GB2312" pitchFamily="49" charset="-122"/>
              </a:rPr>
              <a:t>个操作数，不一定都有用。即需要的多个操作数不一定正好在同一个存储字中。</a:t>
            </a:r>
          </a:p>
          <a:p>
            <a:pPr marL="838200" lvl="1" indent="-381000" eaLnBrk="1" hangingPunct="1">
              <a:lnSpc>
                <a:spcPct val="130000"/>
              </a:lnSpc>
              <a:spcBef>
                <a:spcPct val="15000"/>
              </a:spcBef>
            </a:pPr>
            <a:r>
              <a:rPr lang="zh-CN" altLang="en-US" sz="1600" dirty="0" smtClean="0">
                <a:latin typeface="楷体_GB2312" pitchFamily="49" charset="-122"/>
              </a:rPr>
              <a:t>写数据冲突。</a:t>
            </a:r>
          </a:p>
          <a:p>
            <a:pPr marL="1257300" lvl="2" indent="-342900" eaLnBrk="1" hangingPunct="1">
              <a:lnSpc>
                <a:spcPct val="130000"/>
              </a:lnSpc>
              <a:spcBef>
                <a:spcPct val="15000"/>
              </a:spcBef>
            </a:pPr>
            <a:r>
              <a:rPr lang="zh-CN" altLang="en-US" sz="1400" dirty="0" smtClean="0">
                <a:solidFill>
                  <a:srgbClr val="339933"/>
                </a:solidFill>
                <a:latin typeface="楷体_GB2312" pitchFamily="49" charset="-122"/>
              </a:rPr>
              <a:t>必须凑齐了</a:t>
            </a:r>
            <a:r>
              <a:rPr lang="en-US" altLang="zh-CN" sz="1400" dirty="0" smtClean="0">
                <a:solidFill>
                  <a:srgbClr val="339933"/>
                </a:solidFill>
                <a:latin typeface="楷体_GB2312" pitchFamily="49" charset="-122"/>
              </a:rPr>
              <a:t>n</a:t>
            </a:r>
            <a:r>
              <a:rPr lang="zh-CN" altLang="en-US" sz="1400" dirty="0" smtClean="0">
                <a:solidFill>
                  <a:srgbClr val="339933"/>
                </a:solidFill>
                <a:latin typeface="楷体_GB2312" pitchFamily="49" charset="-122"/>
              </a:rPr>
              <a:t>个操作数，才能一起写入，如果只写一个字，必须先把同一个存储器字的</a:t>
            </a:r>
            <a:r>
              <a:rPr lang="en-US" altLang="zh-CN" sz="1400" dirty="0" smtClean="0">
                <a:solidFill>
                  <a:srgbClr val="339933"/>
                </a:solidFill>
                <a:latin typeface="楷体_GB2312" pitchFamily="49" charset="-122"/>
              </a:rPr>
              <a:t>n</a:t>
            </a:r>
            <a:r>
              <a:rPr lang="zh-CN" altLang="en-US" sz="1400" dirty="0" smtClean="0">
                <a:solidFill>
                  <a:srgbClr val="339933"/>
                </a:solidFill>
                <a:latin typeface="楷体_GB2312" pitchFamily="49" charset="-122"/>
              </a:rPr>
              <a:t>个数读到数据寄存器，在地址码的控制下修改其中的一个字，再把整个存储字写回。</a:t>
            </a:r>
          </a:p>
          <a:p>
            <a:pPr marL="838200" lvl="1" indent="-381000" eaLnBrk="1" hangingPunct="1">
              <a:lnSpc>
                <a:spcPct val="130000"/>
              </a:lnSpc>
              <a:spcBef>
                <a:spcPct val="15000"/>
              </a:spcBef>
            </a:pPr>
            <a:r>
              <a:rPr lang="zh-CN" altLang="en-US" sz="1600" dirty="0" smtClean="0">
                <a:latin typeface="楷体_GB2312" pitchFamily="49" charset="-122"/>
              </a:rPr>
              <a:t>读写冲突。</a:t>
            </a:r>
          </a:p>
          <a:p>
            <a:pPr marL="1257300" lvl="2" indent="-342900" eaLnBrk="1" hangingPunct="1">
              <a:lnSpc>
                <a:spcPct val="130000"/>
              </a:lnSpc>
              <a:spcBef>
                <a:spcPct val="15000"/>
              </a:spcBef>
            </a:pPr>
            <a:r>
              <a:rPr lang="zh-CN" altLang="en-US" sz="1400" dirty="0" smtClean="0">
                <a:solidFill>
                  <a:srgbClr val="339933"/>
                </a:solidFill>
                <a:latin typeface="楷体_GB2312" pitchFamily="49" charset="-122"/>
              </a:rPr>
              <a:t>要读出的一个字和要写入的一个字在同一个存储字内时，无法在</a:t>
            </a:r>
            <a:r>
              <a:rPr lang="zh-CN" altLang="en-US" sz="1400" dirty="0" smtClean="0">
                <a:solidFill>
                  <a:srgbClr val="FF0000"/>
                </a:solidFill>
                <a:latin typeface="楷体_GB2312" pitchFamily="49" charset="-122"/>
              </a:rPr>
              <a:t>一个存储周期</a:t>
            </a:r>
            <a:r>
              <a:rPr lang="zh-CN" altLang="en-US" sz="1400" dirty="0" smtClean="0">
                <a:solidFill>
                  <a:srgbClr val="339933"/>
                </a:solidFill>
                <a:latin typeface="楷体_GB2312" pitchFamily="49" charset="-122"/>
              </a:rPr>
              <a:t>完成。</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929F8EE-1221-4962-8BB9-A1384A5372C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43</a:t>
            </a:fld>
            <a:endParaRPr lang="en-US" altLang="zh-C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2"/>
          <p:cNvSpPr>
            <a:spLocks noGrp="1" noChangeArrowheads="1"/>
          </p:cNvSpPr>
          <p:nvPr>
            <p:ph type="title"/>
          </p:nvPr>
        </p:nvSpPr>
        <p:spPr/>
        <p:txBody>
          <a:bodyPr/>
          <a:lstStyle/>
          <a:p>
            <a:pPr eaLnBrk="1" hangingPunct="1"/>
            <a:r>
              <a:rPr lang="zh-CN" altLang="en-US" sz="3200" smtClean="0">
                <a:latin typeface="楷体_GB2312" pitchFamily="49" charset="-122"/>
              </a:rPr>
              <a:t>并行访问存储器</a:t>
            </a:r>
            <a:r>
              <a:rPr lang="zh-CN" altLang="en-US" sz="1600" smtClean="0">
                <a:latin typeface="楷体_GB2312" pitchFamily="49" charset="-122"/>
              </a:rPr>
              <a:t>（续）</a:t>
            </a:r>
          </a:p>
        </p:txBody>
      </p:sp>
      <p:sp>
        <p:nvSpPr>
          <p:cNvPr id="225285" name="Rectangle 3"/>
          <p:cNvSpPr>
            <a:spLocks noGrp="1" noChangeArrowheads="1"/>
          </p:cNvSpPr>
          <p:nvPr>
            <p:ph type="body" sz="half" idx="1"/>
          </p:nvPr>
        </p:nvSpPr>
        <p:spPr>
          <a:xfrm>
            <a:off x="457200" y="1235075"/>
            <a:ext cx="8218488" cy="5146675"/>
          </a:xfrm>
        </p:spPr>
        <p:txBody>
          <a:bodyPr/>
          <a:lstStyle/>
          <a:p>
            <a:pPr eaLnBrk="1" hangingPunct="1"/>
            <a:r>
              <a:rPr kumimoji="1" lang="zh-CN" altLang="en-US" smtClean="0">
                <a:solidFill>
                  <a:srgbClr val="FF00FF"/>
                </a:solidFill>
              </a:rPr>
              <a:t>并行访问存储器结构框图</a:t>
            </a:r>
          </a:p>
        </p:txBody>
      </p:sp>
      <p:graphicFrame>
        <p:nvGraphicFramePr>
          <p:cNvPr id="225286" name="Object 4"/>
          <p:cNvGraphicFramePr>
            <a:graphicFrameLocks noGrp="1" noChangeAspect="1"/>
          </p:cNvGraphicFramePr>
          <p:nvPr>
            <p:ph sz="half" idx="2"/>
          </p:nvPr>
        </p:nvGraphicFramePr>
        <p:xfrm>
          <a:off x="827088" y="1916113"/>
          <a:ext cx="7408862" cy="4103687"/>
        </p:xfrm>
        <a:graphic>
          <a:graphicData uri="http://schemas.openxmlformats.org/presentationml/2006/ole">
            <mc:AlternateContent xmlns:mc="http://schemas.openxmlformats.org/markup-compatibility/2006">
              <mc:Choice xmlns:v="urn:schemas-microsoft-com:vml" Requires="v">
                <p:oleObj spid="_x0000_s225376" name="文档" r:id="rId3" imgW="4009972" imgH="2038268" progId="Word.Document.8">
                  <p:embed/>
                </p:oleObj>
              </mc:Choice>
              <mc:Fallback>
                <p:oleObj name="文档" r:id="rId3" imgW="4009972" imgH="203826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916113"/>
                        <a:ext cx="7408862" cy="4103687"/>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ED0271A6-9100-4B93-9927-D7911E48295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44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2"/>
          <p:cNvSpPr>
            <a:spLocks noGrp="1" noChangeArrowheads="1"/>
          </p:cNvSpPr>
          <p:nvPr>
            <p:ph type="body" idx="1"/>
          </p:nvPr>
        </p:nvSpPr>
        <p:spPr>
          <a:xfrm>
            <a:off x="228600" y="1196975"/>
            <a:ext cx="8763000" cy="5356225"/>
          </a:xfrm>
        </p:spPr>
        <p:txBody>
          <a:bodyPr/>
          <a:lstStyle/>
          <a:p>
            <a:pPr eaLnBrk="1" hangingPunct="1">
              <a:lnSpc>
                <a:spcPct val="155000"/>
              </a:lnSpc>
              <a:spcBef>
                <a:spcPct val="5000"/>
              </a:spcBef>
            </a:pPr>
            <a:r>
              <a:rPr lang="en-US" altLang="zh-CN" smtClean="0">
                <a:solidFill>
                  <a:srgbClr val="FF00FF"/>
                </a:solidFill>
                <a:latin typeface="楷体_GB2312" pitchFamily="49" charset="-122"/>
              </a:rPr>
              <a:t>1. </a:t>
            </a:r>
            <a:r>
              <a:rPr lang="zh-CN" altLang="en-US" smtClean="0">
                <a:solidFill>
                  <a:srgbClr val="FF00FF"/>
                </a:solidFill>
                <a:latin typeface="楷体_GB2312" pitchFamily="49" charset="-122"/>
              </a:rPr>
              <a:t>高位交叉访问存储器</a:t>
            </a:r>
          </a:p>
          <a:p>
            <a:pPr lvl="1" eaLnBrk="1" hangingPunct="1">
              <a:lnSpc>
                <a:spcPct val="155000"/>
              </a:lnSpc>
              <a:spcBef>
                <a:spcPct val="0"/>
              </a:spcBef>
            </a:pPr>
            <a:r>
              <a:rPr lang="zh-CN" altLang="en-US" smtClean="0">
                <a:solidFill>
                  <a:srgbClr val="0000FF"/>
                </a:solidFill>
                <a:latin typeface="楷体_GB2312" pitchFamily="49" charset="-122"/>
              </a:rPr>
              <a:t>主要目的：</a:t>
            </a:r>
            <a:r>
              <a:rPr lang="zh-CN" altLang="en-US" smtClean="0">
                <a:solidFill>
                  <a:srgbClr val="FF0000"/>
                </a:solidFill>
                <a:latin typeface="楷体_GB2312" pitchFamily="49" charset="-122"/>
              </a:rPr>
              <a:t>扩大存储器容量</a:t>
            </a:r>
            <a:endParaRPr lang="zh-CN" altLang="en-US" smtClean="0">
              <a:latin typeface="楷体_GB2312" pitchFamily="49" charset="-122"/>
            </a:endParaRPr>
          </a:p>
          <a:p>
            <a:pPr lvl="1" eaLnBrk="1" hangingPunct="1">
              <a:lnSpc>
                <a:spcPct val="155000"/>
              </a:lnSpc>
              <a:spcBef>
                <a:spcPct val="0"/>
              </a:spcBef>
            </a:pPr>
            <a:r>
              <a:rPr lang="zh-CN" altLang="en-US" smtClean="0">
                <a:solidFill>
                  <a:srgbClr val="0000FF"/>
                </a:solidFill>
                <a:latin typeface="楷体_GB2312" pitchFamily="49" charset="-122"/>
              </a:rPr>
              <a:t>实现方法：</a:t>
            </a:r>
            <a:r>
              <a:rPr lang="zh-CN" altLang="en-US" smtClean="0">
                <a:solidFill>
                  <a:srgbClr val="FF0000"/>
                </a:solidFill>
                <a:latin typeface="楷体_GB2312" pitchFamily="49" charset="-122"/>
              </a:rPr>
              <a:t>用地址码的高位部分区分存储体号</a:t>
            </a:r>
            <a:endParaRPr lang="zh-CN" altLang="en-US" smtClean="0">
              <a:latin typeface="楷体_GB2312" pitchFamily="49" charset="-122"/>
            </a:endParaRPr>
          </a:p>
          <a:p>
            <a:pPr lvl="1" eaLnBrk="1" hangingPunct="1">
              <a:lnSpc>
                <a:spcPct val="155000"/>
              </a:lnSpc>
              <a:spcBef>
                <a:spcPct val="0"/>
              </a:spcBef>
            </a:pPr>
            <a:r>
              <a:rPr lang="zh-CN" altLang="en-US" smtClean="0">
                <a:solidFill>
                  <a:srgbClr val="0000FF"/>
                </a:solidFill>
                <a:latin typeface="楷体_GB2312" pitchFamily="49" charset="-122"/>
              </a:rPr>
              <a:t>参数计算方法</a:t>
            </a:r>
            <a:r>
              <a:rPr lang="en-US" altLang="zh-CN" smtClean="0">
                <a:solidFill>
                  <a:srgbClr val="0000FF"/>
                </a:solidFill>
                <a:latin typeface="楷体_GB2312" pitchFamily="49" charset="-122"/>
              </a:rPr>
              <a:t>:</a:t>
            </a:r>
          </a:p>
          <a:p>
            <a:pPr lvl="2" eaLnBrk="1" hangingPunct="1">
              <a:lnSpc>
                <a:spcPct val="155000"/>
              </a:lnSpc>
              <a:spcBef>
                <a:spcPct val="0"/>
              </a:spcBef>
            </a:pPr>
            <a:r>
              <a:rPr lang="en-US" altLang="zh-CN" smtClean="0">
                <a:latin typeface="楷体_GB2312" pitchFamily="49" charset="-122"/>
              </a:rPr>
              <a:t>m</a:t>
            </a:r>
            <a:r>
              <a:rPr lang="zh-CN" altLang="en-US" smtClean="0">
                <a:latin typeface="楷体_GB2312" pitchFamily="49" charset="-122"/>
              </a:rPr>
              <a:t>：每个存储体的容量，</a:t>
            </a:r>
          </a:p>
          <a:p>
            <a:pPr lvl="2" eaLnBrk="1" hangingPunct="1">
              <a:lnSpc>
                <a:spcPct val="155000"/>
              </a:lnSpc>
              <a:spcBef>
                <a:spcPct val="0"/>
              </a:spcBef>
            </a:pPr>
            <a:r>
              <a:rPr lang="en-US" altLang="zh-CN" smtClean="0">
                <a:latin typeface="楷体_GB2312" pitchFamily="49" charset="-122"/>
              </a:rPr>
              <a:t>n</a:t>
            </a:r>
            <a:r>
              <a:rPr lang="zh-CN" altLang="en-US" smtClean="0">
                <a:latin typeface="楷体_GB2312" pitchFamily="49" charset="-122"/>
              </a:rPr>
              <a:t>：总共的存储体个数，</a:t>
            </a:r>
          </a:p>
          <a:p>
            <a:pPr lvl="2" eaLnBrk="1" hangingPunct="1">
              <a:lnSpc>
                <a:spcPct val="155000"/>
              </a:lnSpc>
              <a:spcBef>
                <a:spcPct val="0"/>
              </a:spcBef>
            </a:pPr>
            <a:r>
              <a:rPr lang="en-US" altLang="zh-CN" smtClean="0">
                <a:latin typeface="楷体_GB2312" pitchFamily="49" charset="-122"/>
              </a:rPr>
              <a:t>j</a:t>
            </a:r>
            <a:r>
              <a:rPr lang="zh-CN" altLang="en-US" smtClean="0">
                <a:latin typeface="楷体_GB2312" pitchFamily="49" charset="-122"/>
              </a:rPr>
              <a:t>：存储体的体内地址，</a:t>
            </a:r>
            <a:r>
              <a:rPr lang="en-US" altLang="zh-CN" smtClean="0">
                <a:latin typeface="楷体_GB2312" pitchFamily="49" charset="-122"/>
              </a:rPr>
              <a:t>j</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a:t>
            </a:r>
            <a:r>
              <a:rPr lang="zh-CN" altLang="en-US" smtClean="0">
                <a:latin typeface="楷体_GB2312" pitchFamily="49" charset="-122"/>
              </a:rPr>
              <a:t>，</a:t>
            </a:r>
            <a:r>
              <a:rPr lang="en-US" altLang="zh-CN" smtClean="0">
                <a:latin typeface="楷体_GB2312" pitchFamily="49" charset="-122"/>
              </a:rPr>
              <a:t>m-1</a:t>
            </a:r>
          </a:p>
          <a:p>
            <a:pPr lvl="2" eaLnBrk="1" hangingPunct="1">
              <a:lnSpc>
                <a:spcPct val="155000"/>
              </a:lnSpc>
              <a:spcBef>
                <a:spcPct val="0"/>
              </a:spcBef>
            </a:pPr>
            <a:r>
              <a:rPr lang="en-US" altLang="zh-CN" smtClean="0">
                <a:latin typeface="楷体_GB2312" pitchFamily="49" charset="-122"/>
              </a:rPr>
              <a:t>k</a:t>
            </a:r>
            <a:r>
              <a:rPr lang="zh-CN" altLang="en-US" smtClean="0">
                <a:latin typeface="楷体_GB2312" pitchFamily="49" charset="-122"/>
              </a:rPr>
              <a:t>：存储体的体号，</a:t>
            </a:r>
            <a:r>
              <a:rPr lang="en-US" altLang="zh-CN" smtClean="0">
                <a:latin typeface="楷体_GB2312" pitchFamily="49" charset="-122"/>
              </a:rPr>
              <a:t>k</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a:t>
            </a:r>
            <a:r>
              <a:rPr lang="zh-CN" altLang="en-US" smtClean="0">
                <a:latin typeface="楷体_GB2312" pitchFamily="49" charset="-122"/>
              </a:rPr>
              <a:t>，</a:t>
            </a:r>
            <a:r>
              <a:rPr lang="en-US" altLang="zh-CN" smtClean="0">
                <a:latin typeface="楷体_GB2312" pitchFamily="49" charset="-122"/>
              </a:rPr>
              <a:t>n-1</a:t>
            </a:r>
          </a:p>
          <a:p>
            <a:pPr lvl="2" eaLnBrk="1" hangingPunct="1">
              <a:lnSpc>
                <a:spcPct val="155000"/>
              </a:lnSpc>
              <a:spcBef>
                <a:spcPct val="0"/>
              </a:spcBef>
            </a:pPr>
            <a:r>
              <a:rPr lang="zh-CN" altLang="en-US" smtClean="0">
                <a:latin typeface="楷体_GB2312" pitchFamily="49" charset="-122"/>
              </a:rPr>
              <a:t>存储器的地址：</a:t>
            </a:r>
            <a:r>
              <a:rPr lang="en-US" altLang="zh-CN" smtClean="0">
                <a:latin typeface="楷体_GB2312" pitchFamily="49" charset="-122"/>
              </a:rPr>
              <a:t>A</a:t>
            </a:r>
            <a:r>
              <a:rPr lang="zh-CN" altLang="en-US" smtClean="0">
                <a:latin typeface="楷体_GB2312" pitchFamily="49" charset="-122"/>
              </a:rPr>
              <a:t>＝</a:t>
            </a:r>
            <a:r>
              <a:rPr lang="en-US" altLang="zh-CN" smtClean="0">
                <a:latin typeface="楷体_GB2312" pitchFamily="49" charset="-122"/>
              </a:rPr>
              <a:t>m×k</a:t>
            </a:r>
            <a:r>
              <a:rPr lang="zh-CN" altLang="en-US" smtClean="0">
                <a:latin typeface="楷体_GB2312" pitchFamily="49" charset="-122"/>
              </a:rPr>
              <a:t>＋</a:t>
            </a:r>
            <a:r>
              <a:rPr lang="en-US" altLang="zh-CN" smtClean="0">
                <a:latin typeface="楷体_GB2312" pitchFamily="49" charset="-122"/>
              </a:rPr>
              <a:t>j</a:t>
            </a:r>
          </a:p>
          <a:p>
            <a:pPr lvl="2" eaLnBrk="1" hangingPunct="1">
              <a:lnSpc>
                <a:spcPct val="155000"/>
              </a:lnSpc>
              <a:spcBef>
                <a:spcPct val="0"/>
              </a:spcBef>
            </a:pPr>
            <a:r>
              <a:rPr lang="zh-CN" altLang="en-US" smtClean="0">
                <a:latin typeface="楷体_GB2312" pitchFamily="49" charset="-122"/>
              </a:rPr>
              <a:t>存储器的体内地址：</a:t>
            </a:r>
            <a:r>
              <a:rPr lang="en-US" altLang="zh-CN" smtClean="0">
                <a:latin typeface="楷体_GB2312" pitchFamily="49" charset="-122"/>
              </a:rPr>
              <a:t>A</a:t>
            </a:r>
            <a:r>
              <a:rPr lang="en-US" altLang="zh-CN" baseline="-25000" smtClean="0">
                <a:latin typeface="楷体_GB2312" pitchFamily="49" charset="-122"/>
              </a:rPr>
              <a:t>j</a:t>
            </a:r>
            <a:r>
              <a:rPr lang="zh-CN" altLang="en-US" smtClean="0">
                <a:latin typeface="楷体_GB2312" pitchFamily="49" charset="-122"/>
              </a:rPr>
              <a:t>＝</a:t>
            </a:r>
            <a:r>
              <a:rPr lang="en-US" altLang="zh-CN" smtClean="0">
                <a:latin typeface="楷体_GB2312" pitchFamily="49" charset="-122"/>
              </a:rPr>
              <a:t>A mod m</a:t>
            </a:r>
            <a:r>
              <a:rPr lang="zh-CN" altLang="en-US" smtClean="0">
                <a:latin typeface="楷体_GB2312" pitchFamily="49" charset="-122"/>
              </a:rPr>
              <a:t>。</a:t>
            </a:r>
          </a:p>
          <a:p>
            <a:pPr lvl="2" eaLnBrk="1" hangingPunct="1">
              <a:lnSpc>
                <a:spcPct val="155000"/>
              </a:lnSpc>
              <a:spcBef>
                <a:spcPct val="0"/>
              </a:spcBef>
            </a:pPr>
            <a:r>
              <a:rPr lang="zh-CN" altLang="en-US" smtClean="0">
                <a:latin typeface="楷体_GB2312" pitchFamily="49" charset="-122"/>
              </a:rPr>
              <a:t>存储器的体号：  </a:t>
            </a:r>
            <a:r>
              <a:rPr lang="en-US" altLang="zh-CN" smtClean="0">
                <a:latin typeface="楷体_GB2312" pitchFamily="49" charset="-122"/>
              </a:rPr>
              <a:t>A</a:t>
            </a:r>
            <a:r>
              <a:rPr lang="en-US" altLang="zh-CN" baseline="-25000" smtClean="0">
                <a:latin typeface="楷体_GB2312" pitchFamily="49" charset="-122"/>
              </a:rPr>
              <a:t>k</a:t>
            </a:r>
            <a:r>
              <a:rPr lang="zh-CN" altLang="en-US" smtClean="0">
                <a:latin typeface="楷体_GB2312" pitchFamily="49" charset="-122"/>
              </a:rPr>
              <a:t>＝</a:t>
            </a:r>
          </a:p>
        </p:txBody>
      </p:sp>
      <p:graphicFrame>
        <p:nvGraphicFramePr>
          <p:cNvPr id="226309" name="Object 3"/>
          <p:cNvGraphicFramePr>
            <a:graphicFrameLocks noChangeAspect="1"/>
          </p:cNvGraphicFramePr>
          <p:nvPr/>
        </p:nvGraphicFramePr>
        <p:xfrm>
          <a:off x="3779838" y="5876925"/>
          <a:ext cx="504825" cy="454025"/>
        </p:xfrm>
        <a:graphic>
          <a:graphicData uri="http://schemas.openxmlformats.org/presentationml/2006/ole">
            <mc:AlternateContent xmlns:mc="http://schemas.openxmlformats.org/markup-compatibility/2006">
              <mc:Choice xmlns:v="urn:schemas-microsoft-com:vml" Requires="v">
                <p:oleObj spid="_x0000_s226399" name="公式" r:id="rId3" imgW="333377" imgH="485880" progId="Equation.3">
                  <p:embed/>
                </p:oleObj>
              </mc:Choice>
              <mc:Fallback>
                <p:oleObj name="公式" r:id="rId3" imgW="333377" imgH="4858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5876925"/>
                        <a:ext cx="5048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6310" name="Rectangle 4"/>
          <p:cNvSpPr>
            <a:spLocks noGrp="1" noChangeArrowheads="1"/>
          </p:cNvSpPr>
          <p:nvPr>
            <p:ph type="title"/>
          </p:nvPr>
        </p:nvSpPr>
        <p:spPr>
          <a:xfrm>
            <a:off x="609600" y="549275"/>
            <a:ext cx="8001000" cy="4413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05000"/>
              </a:lnSpc>
              <a:spcBef>
                <a:spcPct val="5000"/>
              </a:spcBef>
            </a:pPr>
            <a:r>
              <a:rPr lang="zh-CN" altLang="en-US" sz="3200" smtClean="0">
                <a:latin typeface="楷体_GB2312" pitchFamily="49" charset="-122"/>
              </a:rPr>
              <a:t>交叉访问存储器</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ACA18A6F-9827-4B68-9FB8-DC455DD036D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Rectangle 2"/>
          <p:cNvSpPr>
            <a:spLocks noGrp="1" noChangeArrowheads="1"/>
          </p:cNvSpPr>
          <p:nvPr>
            <p:ph type="title"/>
          </p:nvPr>
        </p:nvSpPr>
        <p:spPr/>
        <p:txBody>
          <a:bodyPr/>
          <a:lstStyle/>
          <a:p>
            <a:pPr eaLnBrk="1" hangingPunct="1"/>
            <a:r>
              <a:rPr lang="zh-CN" altLang="en-US" sz="3200" smtClean="0">
                <a:latin typeface="楷体_GB2312" pitchFamily="49" charset="-122"/>
              </a:rPr>
              <a:t>交叉访问存储器</a:t>
            </a:r>
            <a:r>
              <a:rPr lang="en-US" altLang="zh-CN" sz="1600" smtClean="0">
                <a:latin typeface="楷体_GB2312" pitchFamily="49" charset="-122"/>
              </a:rPr>
              <a:t>(</a:t>
            </a:r>
            <a:r>
              <a:rPr lang="zh-CN" altLang="en-US" sz="1600" smtClean="0">
                <a:latin typeface="楷体_GB2312" pitchFamily="49" charset="-122"/>
              </a:rPr>
              <a:t>续</a:t>
            </a:r>
            <a:r>
              <a:rPr lang="en-US" altLang="zh-CN" sz="1600" smtClean="0">
                <a:latin typeface="楷体_GB2312" pitchFamily="49" charset="-122"/>
              </a:rPr>
              <a:t>)</a:t>
            </a:r>
          </a:p>
        </p:txBody>
      </p:sp>
      <p:sp>
        <p:nvSpPr>
          <p:cNvPr id="230405" name="Rectangle 3"/>
          <p:cNvSpPr>
            <a:spLocks noGrp="1" noChangeArrowheads="1"/>
          </p:cNvSpPr>
          <p:nvPr>
            <p:ph type="body" sz="half" idx="1"/>
          </p:nvPr>
        </p:nvSpPr>
        <p:spPr>
          <a:xfrm>
            <a:off x="457200" y="1235075"/>
            <a:ext cx="8218488" cy="5146675"/>
          </a:xfrm>
        </p:spPr>
        <p:txBody>
          <a:bodyPr/>
          <a:lstStyle/>
          <a:p>
            <a:pPr eaLnBrk="1" hangingPunct="1">
              <a:lnSpc>
                <a:spcPct val="145000"/>
              </a:lnSpc>
              <a:spcBef>
                <a:spcPct val="5000"/>
              </a:spcBef>
            </a:pPr>
            <a:r>
              <a:rPr lang="en-US" altLang="zh-CN" smtClean="0">
                <a:solidFill>
                  <a:srgbClr val="FF00FF"/>
                </a:solidFill>
                <a:latin typeface="楷体_GB2312" pitchFamily="49" charset="-122"/>
              </a:rPr>
              <a:t>2. </a:t>
            </a:r>
            <a:r>
              <a:rPr lang="zh-CN" altLang="en-US" smtClean="0">
                <a:solidFill>
                  <a:srgbClr val="FF00FF"/>
                </a:solidFill>
                <a:latin typeface="楷体_GB2312" pitchFamily="49" charset="-122"/>
              </a:rPr>
              <a:t>低位交叉访问存储器</a:t>
            </a:r>
          </a:p>
          <a:p>
            <a:pPr lvl="1" eaLnBrk="1" hangingPunct="1">
              <a:lnSpc>
                <a:spcPct val="145000"/>
              </a:lnSpc>
              <a:spcBef>
                <a:spcPct val="10000"/>
              </a:spcBef>
            </a:pPr>
            <a:r>
              <a:rPr lang="zh-CN" altLang="en-US" sz="1800" smtClean="0">
                <a:solidFill>
                  <a:srgbClr val="0000FF"/>
                </a:solidFill>
                <a:latin typeface="楷体_GB2312" pitchFamily="49" charset="-122"/>
              </a:rPr>
              <a:t> </a:t>
            </a:r>
            <a:r>
              <a:rPr lang="zh-CN" altLang="en-US" smtClean="0">
                <a:solidFill>
                  <a:srgbClr val="0000FF"/>
                </a:solidFill>
                <a:latin typeface="楷体_GB2312" pitchFamily="49" charset="-122"/>
              </a:rPr>
              <a:t>主要目的：</a:t>
            </a:r>
            <a:r>
              <a:rPr lang="zh-CN" altLang="en-US" smtClean="0">
                <a:solidFill>
                  <a:srgbClr val="FF0000"/>
                </a:solidFill>
                <a:latin typeface="楷体_GB2312" pitchFamily="49" charset="-122"/>
              </a:rPr>
              <a:t>提高存储器访问速度</a:t>
            </a:r>
            <a:endParaRPr lang="zh-CN" altLang="en-US" smtClean="0">
              <a:latin typeface="楷体_GB2312" pitchFamily="49" charset="-122"/>
            </a:endParaRPr>
          </a:p>
          <a:p>
            <a:pPr lvl="1" eaLnBrk="1" hangingPunct="1">
              <a:lnSpc>
                <a:spcPct val="145000"/>
              </a:lnSpc>
              <a:spcBef>
                <a:spcPct val="10000"/>
              </a:spcBef>
            </a:pPr>
            <a:r>
              <a:rPr lang="zh-CN" altLang="en-US" smtClean="0">
                <a:solidFill>
                  <a:srgbClr val="0000FF"/>
                </a:solidFill>
                <a:latin typeface="楷体_GB2312" pitchFamily="49" charset="-122"/>
              </a:rPr>
              <a:t> 实现方法：</a:t>
            </a:r>
            <a:r>
              <a:rPr lang="zh-CN" altLang="en-US" smtClean="0">
                <a:solidFill>
                  <a:srgbClr val="FF0000"/>
                </a:solidFill>
                <a:latin typeface="楷体_GB2312" pitchFamily="49" charset="-122"/>
              </a:rPr>
              <a:t>用地址码的低位部分区分存储体号</a:t>
            </a:r>
            <a:endParaRPr lang="zh-CN" altLang="en-US" smtClean="0">
              <a:latin typeface="楷体_GB2312" pitchFamily="49" charset="-122"/>
            </a:endParaRPr>
          </a:p>
          <a:p>
            <a:pPr lvl="1" eaLnBrk="1" hangingPunct="1">
              <a:lnSpc>
                <a:spcPct val="145000"/>
              </a:lnSpc>
              <a:spcBef>
                <a:spcPct val="10000"/>
              </a:spcBef>
            </a:pPr>
            <a:r>
              <a:rPr lang="zh-CN" altLang="en-US" smtClean="0">
                <a:solidFill>
                  <a:srgbClr val="0000FF"/>
                </a:solidFill>
                <a:latin typeface="楷体_GB2312" pitchFamily="49" charset="-122"/>
              </a:rPr>
              <a:t> 参数计算</a:t>
            </a:r>
            <a:r>
              <a:rPr lang="en-US" altLang="zh-CN" smtClean="0">
                <a:solidFill>
                  <a:srgbClr val="0000FF"/>
                </a:solidFill>
                <a:latin typeface="楷体_GB2312" pitchFamily="49" charset="-122"/>
              </a:rPr>
              <a:t>:</a:t>
            </a:r>
          </a:p>
          <a:p>
            <a:pPr lvl="2" eaLnBrk="1" hangingPunct="1">
              <a:lnSpc>
                <a:spcPct val="145000"/>
              </a:lnSpc>
              <a:spcBef>
                <a:spcPct val="5000"/>
              </a:spcBef>
            </a:pPr>
            <a:r>
              <a:rPr lang="en-US" altLang="zh-CN" smtClean="0">
                <a:latin typeface="楷体_GB2312" pitchFamily="49" charset="-122"/>
              </a:rPr>
              <a:t>m</a:t>
            </a:r>
            <a:r>
              <a:rPr lang="zh-CN" altLang="en-US" smtClean="0">
                <a:latin typeface="楷体_GB2312" pitchFamily="49" charset="-122"/>
              </a:rPr>
              <a:t>：每个存储体的容量，</a:t>
            </a:r>
          </a:p>
          <a:p>
            <a:pPr lvl="2" eaLnBrk="1" hangingPunct="1">
              <a:lnSpc>
                <a:spcPct val="145000"/>
              </a:lnSpc>
              <a:spcBef>
                <a:spcPct val="5000"/>
              </a:spcBef>
            </a:pPr>
            <a:r>
              <a:rPr lang="en-US" altLang="zh-CN" smtClean="0">
                <a:latin typeface="楷体_GB2312" pitchFamily="49" charset="-122"/>
              </a:rPr>
              <a:t>n</a:t>
            </a:r>
            <a:r>
              <a:rPr lang="zh-CN" altLang="en-US" smtClean="0">
                <a:latin typeface="楷体_GB2312" pitchFamily="49" charset="-122"/>
              </a:rPr>
              <a:t>：总共的存储体个数，</a:t>
            </a:r>
          </a:p>
          <a:p>
            <a:pPr lvl="2" eaLnBrk="1" hangingPunct="1">
              <a:lnSpc>
                <a:spcPct val="145000"/>
              </a:lnSpc>
              <a:spcBef>
                <a:spcPct val="5000"/>
              </a:spcBef>
            </a:pPr>
            <a:r>
              <a:rPr lang="en-US" altLang="zh-CN" smtClean="0">
                <a:latin typeface="楷体_GB2312" pitchFamily="49" charset="-122"/>
              </a:rPr>
              <a:t>j</a:t>
            </a:r>
            <a:r>
              <a:rPr lang="zh-CN" altLang="en-US" smtClean="0">
                <a:latin typeface="楷体_GB2312" pitchFamily="49" charset="-122"/>
              </a:rPr>
              <a:t>：存储体的体内地址，</a:t>
            </a:r>
            <a:r>
              <a:rPr lang="en-US" altLang="zh-CN" smtClean="0">
                <a:latin typeface="楷体_GB2312" pitchFamily="49" charset="-122"/>
              </a:rPr>
              <a:t>j</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a:t>
            </a:r>
            <a:r>
              <a:rPr lang="zh-CN" altLang="en-US" smtClean="0">
                <a:latin typeface="楷体_GB2312" pitchFamily="49" charset="-122"/>
              </a:rPr>
              <a:t>，</a:t>
            </a:r>
            <a:r>
              <a:rPr lang="en-US" altLang="zh-CN" smtClean="0">
                <a:latin typeface="楷体_GB2312" pitchFamily="49" charset="-122"/>
              </a:rPr>
              <a:t>m-1</a:t>
            </a:r>
          </a:p>
          <a:p>
            <a:pPr lvl="2" eaLnBrk="1" hangingPunct="1">
              <a:lnSpc>
                <a:spcPct val="145000"/>
              </a:lnSpc>
              <a:spcBef>
                <a:spcPct val="5000"/>
              </a:spcBef>
            </a:pPr>
            <a:r>
              <a:rPr lang="en-US" altLang="zh-CN" smtClean="0">
                <a:latin typeface="楷体_GB2312" pitchFamily="49" charset="-122"/>
              </a:rPr>
              <a:t>k</a:t>
            </a:r>
            <a:r>
              <a:rPr lang="zh-CN" altLang="en-US" smtClean="0">
                <a:latin typeface="楷体_GB2312" pitchFamily="49" charset="-122"/>
              </a:rPr>
              <a:t>：存储体的体号，</a:t>
            </a:r>
            <a:r>
              <a:rPr lang="en-US" altLang="zh-CN" smtClean="0">
                <a:latin typeface="楷体_GB2312" pitchFamily="49" charset="-122"/>
              </a:rPr>
              <a:t>k</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a:t>
            </a:r>
            <a:r>
              <a:rPr lang="en-US" altLang="zh-CN" smtClean="0">
                <a:latin typeface="楷体_GB2312" pitchFamily="49" charset="-122"/>
              </a:rPr>
              <a:t>1</a:t>
            </a:r>
            <a:r>
              <a:rPr lang="zh-CN" altLang="en-US" smtClean="0">
                <a:latin typeface="楷体_GB2312" pitchFamily="49" charset="-122"/>
              </a:rPr>
              <a:t>，</a:t>
            </a:r>
            <a:r>
              <a:rPr lang="en-US" altLang="zh-CN" smtClean="0">
                <a:latin typeface="楷体_GB2312" pitchFamily="49" charset="-122"/>
              </a:rPr>
              <a:t>2</a:t>
            </a:r>
            <a:r>
              <a:rPr lang="zh-CN" altLang="en-US" smtClean="0">
                <a:latin typeface="楷体_GB2312" pitchFamily="49" charset="-122"/>
              </a:rPr>
              <a:t>，</a:t>
            </a:r>
            <a:r>
              <a:rPr lang="en-US" altLang="zh-CN" smtClean="0">
                <a:latin typeface="楷体_GB2312" pitchFamily="49" charset="-122"/>
              </a:rPr>
              <a:t>...</a:t>
            </a:r>
            <a:r>
              <a:rPr lang="zh-CN" altLang="en-US" smtClean="0">
                <a:latin typeface="楷体_GB2312" pitchFamily="49" charset="-122"/>
              </a:rPr>
              <a:t>，</a:t>
            </a:r>
            <a:r>
              <a:rPr lang="en-US" altLang="zh-CN" smtClean="0">
                <a:latin typeface="楷体_GB2312" pitchFamily="49" charset="-122"/>
              </a:rPr>
              <a:t>n-1</a:t>
            </a:r>
          </a:p>
          <a:p>
            <a:pPr lvl="2" eaLnBrk="1" hangingPunct="1">
              <a:lnSpc>
                <a:spcPct val="145000"/>
              </a:lnSpc>
              <a:spcBef>
                <a:spcPct val="5000"/>
              </a:spcBef>
            </a:pPr>
            <a:r>
              <a:rPr lang="zh-CN" altLang="en-US" smtClean="0">
                <a:latin typeface="楷体_GB2312" pitchFamily="49" charset="-122"/>
              </a:rPr>
              <a:t>存储器地址</a:t>
            </a:r>
            <a:r>
              <a:rPr lang="en-US" altLang="zh-CN" smtClean="0">
                <a:latin typeface="楷体_GB2312" pitchFamily="49" charset="-122"/>
              </a:rPr>
              <a:t>A</a:t>
            </a:r>
            <a:r>
              <a:rPr lang="zh-CN" altLang="en-US" smtClean="0">
                <a:latin typeface="楷体_GB2312" pitchFamily="49" charset="-122"/>
              </a:rPr>
              <a:t>的计算公式为：</a:t>
            </a:r>
            <a:r>
              <a:rPr lang="en-US" altLang="zh-CN" smtClean="0">
                <a:latin typeface="楷体_GB2312" pitchFamily="49" charset="-122"/>
              </a:rPr>
              <a:t>A</a:t>
            </a:r>
            <a:r>
              <a:rPr lang="zh-CN" altLang="en-US" smtClean="0">
                <a:latin typeface="楷体_GB2312" pitchFamily="49" charset="-122"/>
              </a:rPr>
              <a:t>＝</a:t>
            </a:r>
            <a:r>
              <a:rPr lang="en-US" altLang="zh-CN" smtClean="0">
                <a:latin typeface="楷体_GB2312" pitchFamily="49" charset="-122"/>
              </a:rPr>
              <a:t>n×j</a:t>
            </a:r>
            <a:r>
              <a:rPr lang="zh-CN" altLang="en-US" smtClean="0">
                <a:latin typeface="楷体_GB2312" pitchFamily="49" charset="-122"/>
              </a:rPr>
              <a:t>＋</a:t>
            </a:r>
            <a:r>
              <a:rPr lang="en-US" altLang="zh-CN" smtClean="0">
                <a:latin typeface="楷体_GB2312" pitchFamily="49" charset="-122"/>
              </a:rPr>
              <a:t>k</a:t>
            </a:r>
          </a:p>
          <a:p>
            <a:pPr lvl="2" eaLnBrk="1" hangingPunct="1">
              <a:lnSpc>
                <a:spcPct val="145000"/>
              </a:lnSpc>
            </a:pPr>
            <a:r>
              <a:rPr lang="zh-CN" altLang="en-US" smtClean="0">
                <a:latin typeface="楷体_GB2312" pitchFamily="49" charset="-122"/>
              </a:rPr>
              <a:t>存储器的体内地址：</a:t>
            </a:r>
            <a:r>
              <a:rPr lang="en-US" altLang="zh-CN" smtClean="0">
                <a:latin typeface="楷体_GB2312" pitchFamily="49" charset="-122"/>
              </a:rPr>
              <a:t>A</a:t>
            </a:r>
            <a:r>
              <a:rPr lang="en-US" altLang="zh-CN" baseline="-25000" smtClean="0">
                <a:latin typeface="楷体_GB2312" pitchFamily="49" charset="-122"/>
              </a:rPr>
              <a:t>j</a:t>
            </a:r>
            <a:r>
              <a:rPr lang="zh-CN" altLang="en-US" smtClean="0">
                <a:latin typeface="楷体_GB2312" pitchFamily="49" charset="-122"/>
              </a:rPr>
              <a:t>＝</a:t>
            </a:r>
          </a:p>
          <a:p>
            <a:pPr lvl="2" eaLnBrk="1" hangingPunct="1">
              <a:lnSpc>
                <a:spcPct val="145000"/>
              </a:lnSpc>
              <a:spcBef>
                <a:spcPct val="40000"/>
              </a:spcBef>
            </a:pPr>
            <a:r>
              <a:rPr lang="zh-CN" altLang="en-US" smtClean="0">
                <a:latin typeface="楷体_GB2312" pitchFamily="49" charset="-122"/>
              </a:rPr>
              <a:t>存储器的体号：</a:t>
            </a:r>
            <a:r>
              <a:rPr lang="en-US" altLang="zh-CN" smtClean="0">
                <a:latin typeface="楷体_GB2312" pitchFamily="49" charset="-122"/>
              </a:rPr>
              <a:t>A</a:t>
            </a:r>
            <a:r>
              <a:rPr lang="en-US" altLang="zh-CN" baseline="-25000" smtClean="0">
                <a:latin typeface="楷体_GB2312" pitchFamily="49" charset="-122"/>
              </a:rPr>
              <a:t>k</a:t>
            </a:r>
            <a:r>
              <a:rPr lang="zh-CN" altLang="en-US" smtClean="0">
                <a:latin typeface="楷体_GB2312" pitchFamily="49" charset="-122"/>
              </a:rPr>
              <a:t>＝</a:t>
            </a:r>
            <a:r>
              <a:rPr lang="en-US" altLang="zh-CN" smtClean="0">
                <a:latin typeface="楷体_GB2312" pitchFamily="49" charset="-122"/>
              </a:rPr>
              <a:t>A mod n</a:t>
            </a:r>
          </a:p>
        </p:txBody>
      </p:sp>
      <p:graphicFrame>
        <p:nvGraphicFramePr>
          <p:cNvPr id="230406" name="Object 4"/>
          <p:cNvGraphicFramePr>
            <a:graphicFrameLocks noGrp="1" noChangeAspect="1"/>
          </p:cNvGraphicFramePr>
          <p:nvPr>
            <p:ph sz="half" idx="2"/>
          </p:nvPr>
        </p:nvGraphicFramePr>
        <p:xfrm>
          <a:off x="4211638" y="5373688"/>
          <a:ext cx="431800" cy="503237"/>
        </p:xfrm>
        <a:graphic>
          <a:graphicData uri="http://schemas.openxmlformats.org/presentationml/2006/ole">
            <mc:AlternateContent xmlns:mc="http://schemas.openxmlformats.org/markup-compatibility/2006">
              <mc:Choice xmlns:v="urn:schemas-microsoft-com:vml" Requires="v">
                <p:oleObj spid="_x0000_s230495" name="公式" r:id="rId3" imgW="333377" imgH="485880" progId="Equation.3">
                  <p:embed/>
                </p:oleObj>
              </mc:Choice>
              <mc:Fallback>
                <p:oleObj name="公式" r:id="rId3" imgW="333377" imgH="4858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5373688"/>
                        <a:ext cx="4318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8689284-DA07-434C-8E2E-E5D465816D0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46</a:t>
            </a:fld>
            <a:endParaRPr lang="en-US" altLang="zh-C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6" name="Rectangle 2"/>
          <p:cNvSpPr>
            <a:spLocks noGrp="1" noChangeArrowheads="1"/>
          </p:cNvSpPr>
          <p:nvPr>
            <p:ph type="title"/>
          </p:nvPr>
        </p:nvSpPr>
        <p:spPr/>
        <p:txBody>
          <a:bodyPr/>
          <a:lstStyle/>
          <a:p>
            <a:pPr eaLnBrk="1" hangingPunct="1"/>
            <a:r>
              <a:rPr lang="zh-CN" altLang="en-US" sz="3200" smtClean="0">
                <a:latin typeface="楷体_GB2312" pitchFamily="49" charset="-122"/>
              </a:rPr>
              <a:t>交叉访问存储器</a:t>
            </a:r>
            <a:r>
              <a:rPr lang="en-US" altLang="zh-CN" sz="1600" smtClean="0">
                <a:latin typeface="楷体_GB2312" pitchFamily="49" charset="-122"/>
              </a:rPr>
              <a:t>(</a:t>
            </a:r>
            <a:r>
              <a:rPr lang="zh-CN" altLang="en-US" sz="1600" smtClean="0">
                <a:latin typeface="楷体_GB2312" pitchFamily="49" charset="-122"/>
              </a:rPr>
              <a:t>续</a:t>
            </a:r>
            <a:r>
              <a:rPr lang="en-US" altLang="zh-CN" sz="1600" smtClean="0">
                <a:latin typeface="楷体_GB2312" pitchFamily="49" charset="-122"/>
              </a:rPr>
              <a:t>)</a:t>
            </a:r>
          </a:p>
        </p:txBody>
      </p:sp>
      <p:sp>
        <p:nvSpPr>
          <p:cNvPr id="233477" name="Rectangle 3"/>
          <p:cNvSpPr>
            <a:spLocks noGrp="1" noChangeArrowheads="1"/>
          </p:cNvSpPr>
          <p:nvPr>
            <p:ph type="body" idx="1"/>
          </p:nvPr>
        </p:nvSpPr>
        <p:spPr/>
        <p:txBody>
          <a:bodyPr/>
          <a:lstStyle/>
          <a:p>
            <a:pPr eaLnBrk="1" hangingPunct="1">
              <a:lnSpc>
                <a:spcPct val="130000"/>
              </a:lnSpc>
              <a:spcBef>
                <a:spcPct val="0"/>
              </a:spcBef>
            </a:pPr>
            <a:r>
              <a:rPr lang="en-US" altLang="zh-CN" smtClean="0">
                <a:solidFill>
                  <a:srgbClr val="0000FF"/>
                </a:solidFill>
                <a:latin typeface="楷体_GB2312" pitchFamily="49" charset="-122"/>
              </a:rPr>
              <a:t>n</a:t>
            </a:r>
            <a:r>
              <a:rPr lang="zh-CN" altLang="en-US" smtClean="0">
                <a:solidFill>
                  <a:srgbClr val="0000FF"/>
                </a:solidFill>
                <a:latin typeface="楷体_GB2312" pitchFamily="49" charset="-122"/>
              </a:rPr>
              <a:t>个存储体分时启动</a:t>
            </a:r>
          </a:p>
          <a:p>
            <a:pPr lvl="1" eaLnBrk="1" hangingPunct="1">
              <a:lnSpc>
                <a:spcPct val="130000"/>
              </a:lnSpc>
              <a:spcBef>
                <a:spcPct val="0"/>
              </a:spcBef>
            </a:pPr>
            <a:r>
              <a:rPr lang="zh-CN" altLang="en-US" smtClean="0">
                <a:latin typeface="楷体_GB2312" pitchFamily="49" charset="-122"/>
              </a:rPr>
              <a:t>一种采用流水线方式工作的并行存储器</a:t>
            </a:r>
          </a:p>
          <a:p>
            <a:pPr lvl="1" eaLnBrk="1" hangingPunct="1">
              <a:lnSpc>
                <a:spcPct val="130000"/>
              </a:lnSpc>
            </a:pPr>
            <a:r>
              <a:rPr lang="zh-CN" altLang="en-US" smtClean="0">
                <a:latin typeface="楷体_GB2312" pitchFamily="49" charset="-122"/>
              </a:rPr>
              <a:t>每个存储体的启动间隔为：</a:t>
            </a:r>
            <a:r>
              <a:rPr lang="en-US" altLang="zh-CN" smtClean="0">
                <a:solidFill>
                  <a:srgbClr val="FF0000"/>
                </a:solidFill>
                <a:latin typeface="楷体_GB2312" pitchFamily="49" charset="-122"/>
              </a:rPr>
              <a:t>t</a:t>
            </a:r>
            <a:r>
              <a:rPr lang="zh-CN" altLang="en-US" smtClean="0">
                <a:solidFill>
                  <a:srgbClr val="FF0000"/>
                </a:solidFill>
                <a:latin typeface="楷体_GB2312" pitchFamily="49" charset="-122"/>
              </a:rPr>
              <a:t>＝</a:t>
            </a:r>
          </a:p>
          <a:p>
            <a:pPr lvl="2" eaLnBrk="1" hangingPunct="1">
              <a:lnSpc>
                <a:spcPct val="130000"/>
              </a:lnSpc>
              <a:buFontTx/>
              <a:buNone/>
            </a:pPr>
            <a:r>
              <a:rPr lang="zh-CN" altLang="en-US" smtClean="0">
                <a:latin typeface="楷体_GB2312" pitchFamily="49" charset="-122"/>
              </a:rPr>
              <a:t>其中： </a:t>
            </a:r>
            <a:r>
              <a:rPr lang="en-US" altLang="zh-CN" smtClean="0">
                <a:latin typeface="楷体_GB2312" pitchFamily="49" charset="-122"/>
              </a:rPr>
              <a:t>T</a:t>
            </a:r>
            <a:r>
              <a:rPr lang="en-US" altLang="zh-CN" baseline="-25000" smtClean="0">
                <a:latin typeface="楷体_GB2312" pitchFamily="49" charset="-122"/>
              </a:rPr>
              <a:t>m</a:t>
            </a:r>
            <a:r>
              <a:rPr lang="zh-CN" altLang="en-US" smtClean="0">
                <a:latin typeface="楷体_GB2312" pitchFamily="49" charset="-122"/>
              </a:rPr>
              <a:t>为每个存储体的访问周期</a:t>
            </a:r>
            <a:r>
              <a:rPr lang="en-US" altLang="zh-CN" smtClean="0">
                <a:latin typeface="楷体_GB2312" pitchFamily="49" charset="-122"/>
              </a:rPr>
              <a:t>,</a:t>
            </a:r>
          </a:p>
          <a:p>
            <a:pPr lvl="2" eaLnBrk="1" hangingPunct="1">
              <a:lnSpc>
                <a:spcPct val="130000"/>
              </a:lnSpc>
              <a:buFontTx/>
              <a:buNone/>
            </a:pPr>
            <a:r>
              <a:rPr lang="en-US" altLang="zh-CN" smtClean="0">
                <a:latin typeface="楷体_GB2312" pitchFamily="49" charset="-122"/>
              </a:rPr>
              <a:t>       n</a:t>
            </a:r>
            <a:r>
              <a:rPr lang="zh-CN" altLang="en-US" smtClean="0">
                <a:latin typeface="楷体_GB2312" pitchFamily="49" charset="-122"/>
              </a:rPr>
              <a:t>为存储体个数。</a:t>
            </a:r>
          </a:p>
          <a:p>
            <a:pPr eaLnBrk="1" hangingPunct="1">
              <a:lnSpc>
                <a:spcPct val="130000"/>
              </a:lnSpc>
            </a:pPr>
            <a:endParaRPr lang="en-US" altLang="zh-CN" smtClean="0">
              <a:latin typeface="楷体_GB2312" pitchFamily="49" charset="-122"/>
            </a:endParaRPr>
          </a:p>
        </p:txBody>
      </p:sp>
      <p:graphicFrame>
        <p:nvGraphicFramePr>
          <p:cNvPr id="233478" name="Object 4"/>
          <p:cNvGraphicFramePr>
            <a:graphicFrameLocks noChangeAspect="1"/>
          </p:cNvGraphicFramePr>
          <p:nvPr/>
        </p:nvGraphicFramePr>
        <p:xfrm>
          <a:off x="1116013" y="3575050"/>
          <a:ext cx="6327775" cy="2185988"/>
        </p:xfrm>
        <a:graphic>
          <a:graphicData uri="http://schemas.openxmlformats.org/presentationml/2006/ole">
            <mc:AlternateContent xmlns:mc="http://schemas.openxmlformats.org/markup-compatibility/2006">
              <mc:Choice xmlns:v="urn:schemas-microsoft-com:vml" Requires="v">
                <p:oleObj spid="_x0000_s233657" name="文档" r:id="rId3" imgW="5448217" imgH="1876308" progId="Word.Document.8">
                  <p:embed/>
                </p:oleObj>
              </mc:Choice>
              <mc:Fallback>
                <p:oleObj name="文档" r:id="rId3" imgW="5448217" imgH="187630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575050"/>
                        <a:ext cx="6327775" cy="21859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3479" name="Object 5"/>
          <p:cNvGraphicFramePr>
            <a:graphicFrameLocks noChangeAspect="1"/>
          </p:cNvGraphicFramePr>
          <p:nvPr/>
        </p:nvGraphicFramePr>
        <p:xfrm>
          <a:off x="4716463" y="2133600"/>
          <a:ext cx="793750" cy="639763"/>
        </p:xfrm>
        <a:graphic>
          <a:graphicData uri="http://schemas.openxmlformats.org/presentationml/2006/ole">
            <mc:AlternateContent xmlns:mc="http://schemas.openxmlformats.org/markup-compatibility/2006">
              <mc:Choice xmlns:v="urn:schemas-microsoft-com:vml" Requires="v">
                <p:oleObj spid="_x0000_s233658" name="公式" r:id="rId5" imgW="380887" imgH="485880" progId="Equation.3">
                  <p:embed/>
                </p:oleObj>
              </mc:Choice>
              <mc:Fallback>
                <p:oleObj name="公式" r:id="rId5" imgW="380887" imgH="4858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2133600"/>
                        <a:ext cx="7937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E1DDE23-01BF-4C33-82C2-DEC965C8C6F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stretch>
            <a:fillRect/>
          </a:stretch>
        </p:blipFill>
        <p:spPr>
          <a:xfrm>
            <a:off x="576262" y="1684337"/>
            <a:ext cx="7991475" cy="4248150"/>
          </a:xfrm>
          <a:prstGeom prst="rect">
            <a:avLst/>
          </a:prstGeom>
        </p:spPr>
      </p:pic>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3" name="日期占位符 2"/>
          <p:cNvSpPr>
            <a:spLocks noGrp="1"/>
          </p:cNvSpPr>
          <p:nvPr>
            <p:ph type="dt" sz="half" idx="10"/>
          </p:nvPr>
        </p:nvSpPr>
        <p:spPr/>
        <p:txBody>
          <a:bodyPr/>
          <a:lstStyle/>
          <a:p>
            <a:pPr>
              <a:defRPr/>
            </a:pPr>
            <a:fld id="{4D005A5F-0FE9-4C2E-9A21-26A0F3E54FED}" type="datetime2">
              <a:rPr lang="zh-CN" altLang="en-US" smtClean="0"/>
              <a:t>2021年10月14日</a:t>
            </a:fld>
            <a:endParaRPr lang="en-US" altLang="zh-CN"/>
          </a:p>
        </p:txBody>
      </p:sp>
      <p:sp>
        <p:nvSpPr>
          <p:cNvPr id="9" name="灯片编号占位符 8"/>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48</a:t>
            </a:fld>
            <a:endParaRPr lang="en-US" altLang="zh-CN" dirty="0"/>
          </a:p>
        </p:txBody>
      </p:sp>
    </p:spTree>
    <p:extLst>
      <p:ext uri="{BB962C8B-B14F-4D97-AF65-F5344CB8AC3E}">
        <p14:creationId xmlns:p14="http://schemas.microsoft.com/office/powerpoint/2010/main" val="292587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2"/>
          <p:cNvSpPr>
            <a:spLocks noGrp="1" noChangeArrowheads="1"/>
          </p:cNvSpPr>
          <p:nvPr>
            <p:ph type="body" idx="1"/>
          </p:nvPr>
        </p:nvSpPr>
        <p:spPr>
          <a:xfrm>
            <a:off x="381000" y="1196975"/>
            <a:ext cx="8458200" cy="5127625"/>
          </a:xfrm>
        </p:spPr>
        <p:txBody>
          <a:bodyPr/>
          <a:lstStyle/>
          <a:p>
            <a:pPr eaLnBrk="1" hangingPunct="1">
              <a:lnSpc>
                <a:spcPct val="135000"/>
              </a:lnSpc>
              <a:spcBef>
                <a:spcPct val="5000"/>
              </a:spcBef>
            </a:pPr>
            <a:r>
              <a:rPr lang="zh-CN" altLang="en-US" smtClean="0">
                <a:latin typeface="楷体_GB2312" pitchFamily="49" charset="-122"/>
              </a:rPr>
              <a:t>例：</a:t>
            </a:r>
            <a:r>
              <a:rPr lang="en-US" altLang="zh-CN" smtClean="0">
                <a:latin typeface="楷体_GB2312" pitchFamily="49" charset="-122"/>
              </a:rPr>
              <a:t>Star-100</a:t>
            </a:r>
            <a:r>
              <a:rPr lang="zh-CN" altLang="en-US" smtClean="0">
                <a:latin typeface="楷体_GB2312" pitchFamily="49" charset="-122"/>
              </a:rPr>
              <a:t>巨型机存储系统采用并行和交叉相结合的方式工作，有</a:t>
            </a:r>
            <a:r>
              <a:rPr lang="en-US" altLang="zh-CN" smtClean="0">
                <a:latin typeface="楷体_GB2312" pitchFamily="49" charset="-122"/>
              </a:rPr>
              <a:t>32</a:t>
            </a:r>
            <a:r>
              <a:rPr lang="zh-CN" altLang="en-US" smtClean="0">
                <a:latin typeface="楷体_GB2312" pitchFamily="49" charset="-122"/>
              </a:rPr>
              <a:t>个存储体低位交叉，每次并行读写</a:t>
            </a:r>
            <a:r>
              <a:rPr lang="en-US" altLang="zh-CN" smtClean="0">
                <a:latin typeface="楷体_GB2312" pitchFamily="49" charset="-122"/>
              </a:rPr>
              <a:t>512</a:t>
            </a:r>
            <a:r>
              <a:rPr lang="zh-CN" altLang="en-US" smtClean="0">
                <a:latin typeface="楷体_GB2312" pitchFamily="49" charset="-122"/>
              </a:rPr>
              <a:t>位，存储周期为</a:t>
            </a:r>
            <a:r>
              <a:rPr lang="en-US" altLang="zh-CN" smtClean="0">
                <a:latin typeface="楷体_GB2312" pitchFamily="49" charset="-122"/>
              </a:rPr>
              <a:t>1280ns</a:t>
            </a:r>
            <a:r>
              <a:rPr lang="zh-CN" altLang="en-US" smtClean="0">
                <a:latin typeface="楷体_GB2312" pitchFamily="49" charset="-122"/>
              </a:rPr>
              <a:t>，处理机字长</a:t>
            </a:r>
            <a:r>
              <a:rPr lang="en-US" altLang="zh-CN" smtClean="0">
                <a:latin typeface="楷体_GB2312" pitchFamily="49" charset="-122"/>
              </a:rPr>
              <a:t>32</a:t>
            </a:r>
            <a:r>
              <a:rPr lang="zh-CN" altLang="en-US" smtClean="0">
                <a:latin typeface="楷体_GB2312" pitchFamily="49" charset="-122"/>
              </a:rPr>
              <a:t>位，计算它的频带宽度</a:t>
            </a:r>
            <a:r>
              <a:rPr lang="en-US" altLang="zh-CN" smtClean="0">
                <a:latin typeface="楷体_GB2312" pitchFamily="49" charset="-122"/>
              </a:rPr>
              <a:t>B</a:t>
            </a:r>
            <a:r>
              <a:rPr lang="en-US" altLang="zh-CN" baseline="-25000" smtClean="0">
                <a:latin typeface="楷体_GB2312" pitchFamily="49" charset="-122"/>
              </a:rPr>
              <a:t>m</a:t>
            </a:r>
            <a:r>
              <a:rPr lang="zh-CN" altLang="en-US" smtClean="0">
                <a:latin typeface="楷体_GB2312" pitchFamily="49" charset="-122"/>
              </a:rPr>
              <a:t>和峰值速度</a:t>
            </a:r>
            <a:r>
              <a:rPr lang="en-US" altLang="zh-CN" smtClean="0">
                <a:latin typeface="楷体_GB2312" pitchFamily="49" charset="-122"/>
              </a:rPr>
              <a:t>T</a:t>
            </a:r>
            <a:r>
              <a:rPr lang="zh-CN" altLang="en-US" smtClean="0">
                <a:latin typeface="楷体_GB2312" pitchFamily="49" charset="-122"/>
              </a:rPr>
              <a:t>。</a:t>
            </a:r>
          </a:p>
          <a:p>
            <a:pPr lvl="1" eaLnBrk="1" hangingPunct="1">
              <a:lnSpc>
                <a:spcPct val="135000"/>
              </a:lnSpc>
              <a:spcBef>
                <a:spcPct val="5000"/>
              </a:spcBef>
            </a:pPr>
            <a:r>
              <a:rPr lang="zh-CN" altLang="en-US" smtClean="0">
                <a:latin typeface="楷体_GB2312" pitchFamily="49" charset="-122"/>
              </a:rPr>
              <a:t>解：</a:t>
            </a:r>
          </a:p>
          <a:p>
            <a:pPr lvl="2" eaLnBrk="1" hangingPunct="1">
              <a:lnSpc>
                <a:spcPct val="135000"/>
              </a:lnSpc>
              <a:spcBef>
                <a:spcPct val="5000"/>
              </a:spcBef>
              <a:buFontTx/>
              <a:buNone/>
            </a:pPr>
            <a:r>
              <a:rPr lang="zh-CN" altLang="en-US" smtClean="0">
                <a:latin typeface="楷体_GB2312" pitchFamily="49" charset="-122"/>
              </a:rPr>
              <a:t>因为：</a:t>
            </a:r>
            <a:r>
              <a:rPr lang="en-US" altLang="zh-CN" smtClean="0">
                <a:latin typeface="楷体_GB2312" pitchFamily="49" charset="-122"/>
              </a:rPr>
              <a:t>n</a:t>
            </a:r>
            <a:r>
              <a:rPr lang="zh-CN" altLang="en-US" smtClean="0">
                <a:latin typeface="楷体_GB2312" pitchFamily="49" charset="-122"/>
              </a:rPr>
              <a:t>＝</a:t>
            </a:r>
            <a:r>
              <a:rPr lang="en-US" altLang="zh-CN" smtClean="0">
                <a:latin typeface="楷体_GB2312" pitchFamily="49" charset="-122"/>
              </a:rPr>
              <a:t>32</a:t>
            </a:r>
            <a:r>
              <a:rPr lang="zh-CN" altLang="en-US" smtClean="0">
                <a:latin typeface="楷体_GB2312" pitchFamily="49" charset="-122"/>
              </a:rPr>
              <a:t>，</a:t>
            </a:r>
            <a:r>
              <a:rPr lang="en-US" altLang="zh-CN" smtClean="0">
                <a:latin typeface="楷体_GB2312" pitchFamily="49" charset="-122"/>
              </a:rPr>
              <a:t>w</a:t>
            </a:r>
            <a:r>
              <a:rPr lang="zh-CN" altLang="en-US" smtClean="0">
                <a:latin typeface="楷体_GB2312" pitchFamily="49" charset="-122"/>
              </a:rPr>
              <a:t>＝</a:t>
            </a:r>
            <a:r>
              <a:rPr lang="en-US" altLang="zh-CN" smtClean="0">
                <a:latin typeface="楷体_GB2312" pitchFamily="49" charset="-122"/>
              </a:rPr>
              <a:t>512</a:t>
            </a:r>
            <a:r>
              <a:rPr lang="zh-CN" altLang="en-US" smtClean="0">
                <a:latin typeface="楷体_GB2312" pitchFamily="49" charset="-122"/>
              </a:rPr>
              <a:t>，</a:t>
            </a:r>
            <a:r>
              <a:rPr lang="en-US" altLang="zh-CN" smtClean="0">
                <a:latin typeface="楷体_GB2312" pitchFamily="49" charset="-122"/>
              </a:rPr>
              <a:t>T</a:t>
            </a:r>
            <a:r>
              <a:rPr lang="en-US" altLang="zh-CN" baseline="-25000" smtClean="0">
                <a:latin typeface="楷体_GB2312" pitchFamily="49" charset="-122"/>
              </a:rPr>
              <a:t>m</a:t>
            </a:r>
            <a:r>
              <a:rPr lang="zh-CN" altLang="en-US" smtClean="0">
                <a:latin typeface="楷体_GB2312" pitchFamily="49" charset="-122"/>
              </a:rPr>
              <a:t>＝</a:t>
            </a:r>
            <a:r>
              <a:rPr lang="en-US" altLang="zh-CN" smtClean="0">
                <a:latin typeface="楷体_GB2312" pitchFamily="49" charset="-122"/>
              </a:rPr>
              <a:t>1280ns</a:t>
            </a:r>
            <a:r>
              <a:rPr lang="zh-CN" altLang="en-US" smtClean="0">
                <a:latin typeface="楷体_GB2312" pitchFamily="49" charset="-122"/>
              </a:rPr>
              <a:t>，</a:t>
            </a:r>
          </a:p>
          <a:p>
            <a:pPr lvl="2" eaLnBrk="1" hangingPunct="1">
              <a:lnSpc>
                <a:spcPct val="135000"/>
              </a:lnSpc>
              <a:spcBef>
                <a:spcPct val="5000"/>
              </a:spcBef>
              <a:buFontTx/>
              <a:buNone/>
            </a:pPr>
            <a:r>
              <a:rPr lang="zh-CN" altLang="en-US" smtClean="0">
                <a:latin typeface="楷体_GB2312" pitchFamily="49" charset="-122"/>
              </a:rPr>
              <a:t>      </a:t>
            </a:r>
            <a:r>
              <a:rPr lang="en-US" altLang="zh-CN" smtClean="0">
                <a:latin typeface="楷体_GB2312" pitchFamily="49" charset="-122"/>
              </a:rPr>
              <a:t>B</a:t>
            </a:r>
            <a:r>
              <a:rPr lang="en-US" altLang="zh-CN" baseline="-25000" smtClean="0">
                <a:latin typeface="楷体_GB2312" pitchFamily="49" charset="-122"/>
              </a:rPr>
              <a:t>m</a:t>
            </a:r>
            <a:r>
              <a:rPr lang="zh-CN" altLang="en-US" smtClean="0">
                <a:latin typeface="楷体_GB2312" pitchFamily="49" charset="-122"/>
              </a:rPr>
              <a:t>＝</a:t>
            </a:r>
            <a:r>
              <a:rPr lang="en-US" altLang="zh-CN" smtClean="0">
                <a:latin typeface="楷体_GB2312" pitchFamily="49" charset="-122"/>
              </a:rPr>
              <a:t>n w/t</a:t>
            </a:r>
            <a:r>
              <a:rPr lang="en-US" altLang="zh-CN" baseline="-25000" smtClean="0">
                <a:latin typeface="楷体_GB2312" pitchFamily="49" charset="-122"/>
              </a:rPr>
              <a:t>m</a:t>
            </a:r>
            <a:r>
              <a:rPr lang="zh-CN" altLang="en-US" smtClean="0">
                <a:latin typeface="楷体_GB2312" pitchFamily="49" charset="-122"/>
              </a:rPr>
              <a:t>＝</a:t>
            </a:r>
            <a:r>
              <a:rPr lang="en-US" altLang="zh-CN" smtClean="0">
                <a:latin typeface="楷体_GB2312" pitchFamily="49" charset="-122"/>
              </a:rPr>
              <a:t>32</a:t>
            </a:r>
            <a:r>
              <a:rPr lang="en-US" altLang="zh-CN" smtClean="0">
                <a:latin typeface="楷体_GB2312" pitchFamily="49" charset="-122"/>
                <a:sym typeface="Symbol" pitchFamily="18" charset="2"/>
              </a:rPr>
              <a:t></a:t>
            </a:r>
            <a:r>
              <a:rPr lang="en-US" altLang="zh-CN" smtClean="0">
                <a:latin typeface="楷体_GB2312" pitchFamily="49" charset="-122"/>
              </a:rPr>
              <a:t>512b/1280ns</a:t>
            </a:r>
          </a:p>
          <a:p>
            <a:pPr lvl="2" eaLnBrk="1" hangingPunct="1">
              <a:lnSpc>
                <a:spcPct val="135000"/>
              </a:lnSpc>
              <a:spcBef>
                <a:spcPct val="5000"/>
              </a:spcBef>
              <a:buFontTx/>
              <a:buNone/>
            </a:pPr>
            <a:r>
              <a:rPr lang="en-US" altLang="zh-CN" smtClean="0">
                <a:latin typeface="楷体_GB2312" pitchFamily="49" charset="-122"/>
              </a:rPr>
              <a:t>      </a:t>
            </a:r>
            <a:r>
              <a:rPr lang="zh-CN" altLang="en-US" smtClean="0">
                <a:latin typeface="楷体_GB2312" pitchFamily="49" charset="-122"/>
              </a:rPr>
              <a:t>＝</a:t>
            </a:r>
            <a:r>
              <a:rPr lang="en-US" altLang="zh-CN" smtClean="0">
                <a:latin typeface="楷体_GB2312" pitchFamily="49" charset="-122"/>
              </a:rPr>
              <a:t>12.8Gb/s</a:t>
            </a:r>
            <a:r>
              <a:rPr lang="zh-CN" altLang="en-US" smtClean="0">
                <a:latin typeface="楷体_GB2312" pitchFamily="49" charset="-122"/>
              </a:rPr>
              <a:t>＝</a:t>
            </a:r>
            <a:r>
              <a:rPr lang="en-US" altLang="zh-CN" smtClean="0">
                <a:latin typeface="楷体_GB2312" pitchFamily="49" charset="-122"/>
              </a:rPr>
              <a:t>1.6GB/s</a:t>
            </a:r>
            <a:r>
              <a:rPr lang="zh-CN" altLang="en-US" smtClean="0">
                <a:latin typeface="楷体_GB2312" pitchFamily="49" charset="-122"/>
              </a:rPr>
              <a:t>＝</a:t>
            </a:r>
            <a:r>
              <a:rPr lang="en-US" altLang="zh-CN" smtClean="0">
                <a:latin typeface="楷体_GB2312" pitchFamily="49" charset="-122"/>
              </a:rPr>
              <a:t>400MW/s</a:t>
            </a:r>
          </a:p>
          <a:p>
            <a:pPr lvl="2" eaLnBrk="1" hangingPunct="1">
              <a:lnSpc>
                <a:spcPct val="135000"/>
              </a:lnSpc>
              <a:spcBef>
                <a:spcPct val="5000"/>
              </a:spcBef>
              <a:buFontTx/>
              <a:buNone/>
            </a:pPr>
            <a:r>
              <a:rPr lang="en-US" altLang="zh-CN" smtClean="0">
                <a:latin typeface="楷体_GB2312" pitchFamily="49" charset="-122"/>
              </a:rPr>
              <a:t>      T</a:t>
            </a:r>
            <a:r>
              <a:rPr lang="zh-CN" altLang="en-US" smtClean="0">
                <a:latin typeface="楷体_GB2312" pitchFamily="49" charset="-122"/>
              </a:rPr>
              <a:t>＝</a:t>
            </a:r>
            <a:r>
              <a:rPr lang="en-US" altLang="zh-CN" smtClean="0">
                <a:latin typeface="楷体_GB2312" pitchFamily="49" charset="-122"/>
              </a:rPr>
              <a:t>2.5ns</a:t>
            </a:r>
          </a:p>
          <a:p>
            <a:pPr lvl="1" eaLnBrk="1" hangingPunct="1">
              <a:lnSpc>
                <a:spcPct val="135000"/>
              </a:lnSpc>
              <a:spcBef>
                <a:spcPct val="5000"/>
              </a:spcBef>
            </a:pPr>
            <a:r>
              <a:rPr lang="zh-CN" altLang="en-US" smtClean="0">
                <a:solidFill>
                  <a:srgbClr val="FF00FF"/>
                </a:solidFill>
                <a:latin typeface="楷体_GB2312" pitchFamily="49" charset="-122"/>
              </a:rPr>
              <a:t>与</a:t>
            </a:r>
            <a:r>
              <a:rPr lang="en-US" altLang="zh-CN" smtClean="0">
                <a:solidFill>
                  <a:srgbClr val="FF00FF"/>
                </a:solidFill>
                <a:latin typeface="楷体_GB2312" pitchFamily="49" charset="-122"/>
              </a:rPr>
              <a:t>T</a:t>
            </a:r>
            <a:r>
              <a:rPr lang="en-US" altLang="zh-CN" baseline="-25000" smtClean="0">
                <a:solidFill>
                  <a:srgbClr val="FF00FF"/>
                </a:solidFill>
                <a:latin typeface="楷体_GB2312" pitchFamily="49" charset="-122"/>
              </a:rPr>
              <a:t>m</a:t>
            </a:r>
            <a:r>
              <a:rPr lang="zh-CN" altLang="en-US" smtClean="0">
                <a:solidFill>
                  <a:srgbClr val="FF00FF"/>
                </a:solidFill>
                <a:latin typeface="楷体_GB2312" pitchFamily="49" charset="-122"/>
              </a:rPr>
              <a:t>相比，峰值速度提高</a:t>
            </a:r>
            <a:r>
              <a:rPr lang="en-US" altLang="zh-CN" smtClean="0">
                <a:solidFill>
                  <a:srgbClr val="FF00FF"/>
                </a:solidFill>
                <a:latin typeface="楷体_GB2312" pitchFamily="49" charset="-122"/>
              </a:rPr>
              <a:t>512</a:t>
            </a:r>
            <a:r>
              <a:rPr lang="zh-CN" altLang="en-US" smtClean="0">
                <a:solidFill>
                  <a:srgbClr val="FF00FF"/>
                </a:solidFill>
                <a:latin typeface="楷体_GB2312" pitchFamily="49" charset="-122"/>
              </a:rPr>
              <a:t>倍。</a:t>
            </a:r>
          </a:p>
          <a:p>
            <a:pPr lvl="1" eaLnBrk="1" hangingPunct="1">
              <a:lnSpc>
                <a:spcPct val="135000"/>
              </a:lnSpc>
              <a:spcBef>
                <a:spcPct val="5000"/>
              </a:spcBef>
            </a:pPr>
            <a:r>
              <a:rPr lang="zh-CN" altLang="en-US" smtClean="0">
                <a:solidFill>
                  <a:srgbClr val="FF00FF"/>
                </a:solidFill>
                <a:latin typeface="楷体_GB2312" pitchFamily="49" charset="-122"/>
              </a:rPr>
              <a:t>实际速度的提高要远远小于这个数字。</a:t>
            </a:r>
          </a:p>
        </p:txBody>
      </p:sp>
      <p:sp>
        <p:nvSpPr>
          <p:cNvPr id="240645" name="Rectangle 3"/>
          <p:cNvSpPr>
            <a:spLocks noGrp="1" noChangeArrowheads="1"/>
          </p:cNvSpPr>
          <p:nvPr>
            <p:ph type="title"/>
          </p:nvPr>
        </p:nvSpPr>
        <p:spPr>
          <a:noFill/>
        </p:spPr>
        <p:txBody>
          <a:bodyPr/>
          <a:lstStyle/>
          <a:p>
            <a:pPr eaLnBrk="1" hangingPunct="1"/>
            <a:r>
              <a:rPr lang="zh-CN" altLang="en-US" sz="3200" smtClean="0"/>
              <a:t>交叉访问存储器</a:t>
            </a:r>
            <a:r>
              <a:rPr lang="en-US" altLang="zh-CN" sz="3200" smtClean="0"/>
              <a:t>(</a:t>
            </a:r>
            <a:r>
              <a:rPr lang="zh-CN" altLang="en-US" sz="3200" smtClean="0"/>
              <a:t>续</a:t>
            </a:r>
            <a:r>
              <a:rPr lang="en-US" altLang="zh-CN" sz="3200" smtClean="0"/>
              <a:t>)</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80A57E8-C53F-4ED6-B09B-01F6AF9B43D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49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2"/>
          <p:cNvSpPr>
            <a:spLocks noGrp="1" noChangeArrowheads="1"/>
          </p:cNvSpPr>
          <p:nvPr>
            <p:ph type="title"/>
          </p:nvPr>
        </p:nvSpPr>
        <p:spPr>
          <a:xfrm>
            <a:off x="270409" y="-190500"/>
            <a:ext cx="7772400" cy="1143000"/>
          </a:xfrm>
        </p:spPr>
        <p:txBody>
          <a:bodyPr/>
          <a:lstStyle/>
          <a:p>
            <a:pPr eaLnBrk="1" hangingPunct="1">
              <a:lnSpc>
                <a:spcPct val="105000"/>
              </a:lnSpc>
              <a:spcBef>
                <a:spcPct val="5000"/>
              </a:spcBef>
            </a:pPr>
            <a:r>
              <a:rPr lang="zh-CN" altLang="en-US" sz="3200" dirty="0" smtClean="0">
                <a:solidFill>
                  <a:srgbClr val="0000CC"/>
                </a:solidFill>
                <a:latin typeface="宋体" pitchFamily="2" charset="-122"/>
              </a:rPr>
              <a:t>存储系统概述</a:t>
            </a:r>
            <a:endParaRPr lang="zh-CN" altLang="en-US" sz="3200" dirty="0" smtClean="0">
              <a:solidFill>
                <a:srgbClr val="0000CC"/>
              </a:solidFill>
              <a:latin typeface="宋体" pitchFamily="2" charset="-122"/>
            </a:endParaRPr>
          </a:p>
        </p:txBody>
      </p:sp>
      <p:sp>
        <p:nvSpPr>
          <p:cNvPr id="199685" name="Rectangle 3"/>
          <p:cNvSpPr>
            <a:spLocks noGrp="1" noChangeArrowheads="1"/>
          </p:cNvSpPr>
          <p:nvPr>
            <p:ph type="body" idx="1"/>
          </p:nvPr>
        </p:nvSpPr>
        <p:spPr>
          <a:xfrm>
            <a:off x="457200" y="1235075"/>
            <a:ext cx="8229600" cy="4910138"/>
          </a:xfrm>
          <a:extLst>
            <a:ext uri="{91240B29-F687-4F45-9708-019B960494DF}">
              <a14:hiddenLine xmlns:a14="http://schemas.microsoft.com/office/drawing/2010/main" w="9525">
                <a:solidFill>
                  <a:schemeClr val="accent1"/>
                </a:solidFill>
                <a:miter lim="800000"/>
                <a:headEnd/>
                <a:tailEnd/>
              </a14:hiddenLine>
            </a:ext>
          </a:extLst>
        </p:spPr>
        <p:txBody>
          <a:bodyPr/>
          <a:lstStyle/>
          <a:p>
            <a:pPr eaLnBrk="1" hangingPunct="1">
              <a:lnSpc>
                <a:spcPct val="180000"/>
              </a:lnSpc>
              <a:spcBef>
                <a:spcPct val="10000"/>
              </a:spcBef>
            </a:pPr>
            <a:r>
              <a:rPr lang="zh-CN" altLang="en-US" sz="2400" dirty="0" smtClean="0">
                <a:latin typeface="微软雅黑" panose="020B0503020204020204" pitchFamily="34" charset="-122"/>
                <a:ea typeface="微软雅黑" panose="020B0503020204020204" pitchFamily="34" charset="-122"/>
              </a:rPr>
              <a:t>在一台计算机中，通常有多种存储器</a:t>
            </a:r>
          </a:p>
          <a:p>
            <a:pPr lvl="1" eaLnBrk="1" hangingPunct="1">
              <a:lnSpc>
                <a:spcPct val="180000"/>
              </a:lnSpc>
              <a:spcBef>
                <a:spcPct val="10000"/>
              </a:spcBef>
            </a:pPr>
            <a:r>
              <a:rPr lang="zh-CN" altLang="en-US" sz="2000" dirty="0" smtClean="0">
                <a:solidFill>
                  <a:srgbClr val="FF00FF"/>
                </a:solidFill>
                <a:latin typeface="微软雅黑" panose="020B0503020204020204" pitchFamily="34" charset="-122"/>
                <a:ea typeface="微软雅黑" panose="020B0503020204020204" pitchFamily="34" charset="-122"/>
              </a:rPr>
              <a:t>种类：</a:t>
            </a:r>
            <a:r>
              <a:rPr lang="zh-CN" altLang="en-US" sz="2000" dirty="0" smtClean="0">
                <a:latin typeface="微软雅黑" panose="020B0503020204020204" pitchFamily="34" charset="-122"/>
                <a:ea typeface="微软雅黑" panose="020B0503020204020204" pitchFamily="34" charset="-122"/>
              </a:rPr>
              <a:t>主存储器、</a:t>
            </a:r>
            <a:r>
              <a:rPr lang="en-US" altLang="zh-CN" sz="2000" dirty="0" smtClean="0">
                <a:latin typeface="微软雅黑" panose="020B0503020204020204" pitchFamily="34" charset="-122"/>
                <a:ea typeface="微软雅黑" panose="020B0503020204020204" pitchFamily="34" charset="-122"/>
              </a:rPr>
              <a:t>Cache</a:t>
            </a:r>
            <a:r>
              <a:rPr lang="zh-CN" altLang="en-US" sz="2000" dirty="0" smtClean="0">
                <a:latin typeface="微软雅黑" panose="020B0503020204020204" pitchFamily="34" charset="-122"/>
                <a:ea typeface="微软雅黑" panose="020B0503020204020204" pitchFamily="34" charset="-122"/>
              </a:rPr>
              <a:t>、通用寄存器、缓冲存储器、磁盘存储器、磁带存储器、光盘存储器等。</a:t>
            </a:r>
          </a:p>
          <a:p>
            <a:pPr lvl="1" eaLnBrk="1" hangingPunct="1">
              <a:lnSpc>
                <a:spcPct val="180000"/>
              </a:lnSpc>
              <a:spcBef>
                <a:spcPct val="10000"/>
              </a:spcBef>
            </a:pPr>
            <a:endParaRPr lang="zh-CN" altLang="en-US" sz="2000" dirty="0" smtClean="0">
              <a:latin typeface="微软雅黑" panose="020B0503020204020204" pitchFamily="34" charset="-122"/>
              <a:ea typeface="微软雅黑" panose="020B0503020204020204" pitchFamily="34" charset="-122"/>
            </a:endParaRPr>
          </a:p>
          <a:p>
            <a:pPr lvl="1" eaLnBrk="1" hangingPunct="1">
              <a:lnSpc>
                <a:spcPct val="180000"/>
              </a:lnSpc>
              <a:spcBef>
                <a:spcPct val="10000"/>
              </a:spcBef>
            </a:pPr>
            <a:r>
              <a:rPr lang="zh-CN" altLang="en-US" sz="2000" dirty="0" smtClean="0">
                <a:solidFill>
                  <a:srgbClr val="FF00FF"/>
                </a:solidFill>
                <a:latin typeface="微软雅黑" panose="020B0503020204020204" pitchFamily="34" charset="-122"/>
                <a:ea typeface="微软雅黑" panose="020B0503020204020204" pitchFamily="34" charset="-122"/>
              </a:rPr>
              <a:t>材料工艺：</a:t>
            </a:r>
            <a:r>
              <a:rPr lang="en-US" altLang="zh-CN" sz="2000" dirty="0" smtClean="0">
                <a:latin typeface="微软雅黑" panose="020B0503020204020204" pitchFamily="34" charset="-122"/>
                <a:ea typeface="微软雅黑" panose="020B0503020204020204" pitchFamily="34" charset="-122"/>
              </a:rPr>
              <a:t>ECL</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TTL</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MOS</a:t>
            </a:r>
            <a:r>
              <a:rPr lang="zh-CN" altLang="en-US" sz="2000" dirty="0" smtClean="0">
                <a:latin typeface="微软雅黑" panose="020B0503020204020204" pitchFamily="34" charset="-122"/>
                <a:ea typeface="微软雅黑" panose="020B0503020204020204" pitchFamily="34" charset="-122"/>
              </a:rPr>
              <a:t>、磁表面、激光，</a:t>
            </a:r>
            <a:r>
              <a:rPr lang="en-US" altLang="zh-CN" sz="2000" dirty="0" smtClean="0">
                <a:latin typeface="微软雅黑" panose="020B0503020204020204" pitchFamily="34" charset="-122"/>
                <a:ea typeface="微软雅黑" panose="020B0503020204020204" pitchFamily="34" charset="-122"/>
              </a:rPr>
              <a:t>SRAM</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DRAM</a:t>
            </a:r>
            <a:r>
              <a:rPr lang="zh-CN" altLang="en-US" sz="2000" dirty="0" smtClean="0">
                <a:latin typeface="微软雅黑" panose="020B0503020204020204" pitchFamily="34" charset="-122"/>
                <a:ea typeface="微软雅黑" panose="020B0503020204020204" pitchFamily="34" charset="-122"/>
              </a:rPr>
              <a:t>。</a:t>
            </a:r>
          </a:p>
          <a:p>
            <a:pPr lvl="1" eaLnBrk="1" hangingPunct="1">
              <a:lnSpc>
                <a:spcPct val="180000"/>
              </a:lnSpc>
              <a:spcBef>
                <a:spcPct val="10000"/>
              </a:spcBef>
            </a:pPr>
            <a:endParaRPr lang="zh-CN" altLang="en-US" sz="2000" dirty="0" smtClean="0">
              <a:latin typeface="微软雅黑" panose="020B0503020204020204" pitchFamily="34" charset="-122"/>
              <a:ea typeface="微软雅黑" panose="020B0503020204020204" pitchFamily="34" charset="-122"/>
            </a:endParaRPr>
          </a:p>
          <a:p>
            <a:pPr lvl="1" eaLnBrk="1" hangingPunct="1">
              <a:lnSpc>
                <a:spcPct val="180000"/>
              </a:lnSpc>
              <a:spcBef>
                <a:spcPct val="10000"/>
              </a:spcBef>
            </a:pPr>
            <a:r>
              <a:rPr lang="zh-CN" altLang="en-US" sz="2000" dirty="0" smtClean="0">
                <a:solidFill>
                  <a:srgbClr val="FF00FF"/>
                </a:solidFill>
                <a:latin typeface="微软雅黑" panose="020B0503020204020204" pitchFamily="34" charset="-122"/>
                <a:ea typeface="微软雅黑" panose="020B0503020204020204" pitchFamily="34" charset="-122"/>
              </a:rPr>
              <a:t>访问方式：</a:t>
            </a:r>
            <a:r>
              <a:rPr lang="zh-CN" altLang="en-US" sz="2000" dirty="0" smtClean="0">
                <a:latin typeface="微软雅黑" panose="020B0503020204020204" pitchFamily="34" charset="-122"/>
                <a:ea typeface="微软雅黑" panose="020B0503020204020204" pitchFamily="34" charset="-122"/>
              </a:rPr>
              <a:t>随机访问、直接译码、先进先出、 相联访问、 块传送、文件组。</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63C72E0-8228-4049-A36A-154A03DAC7A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a:t>
            </a:fld>
            <a:endParaRPr lang="en-US" altLang="zh-CN" dirty="0"/>
          </a:p>
        </p:txBody>
      </p:sp>
    </p:spTree>
    <p:extLst>
      <p:ext uri="{BB962C8B-B14F-4D97-AF65-F5344CB8AC3E}">
        <p14:creationId xmlns:p14="http://schemas.microsoft.com/office/powerpoint/2010/main" val="561127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9685">
                                            <p:txEl>
                                              <p:pRg st="0" end="0"/>
                                            </p:txEl>
                                          </p:spTgt>
                                        </p:tgtEl>
                                        <p:attrNameLst>
                                          <p:attrName>style.visibility</p:attrName>
                                        </p:attrNameLst>
                                      </p:cBhvr>
                                      <p:to>
                                        <p:strVal val="visible"/>
                                      </p:to>
                                    </p:set>
                                    <p:anim calcmode="lin" valueType="num">
                                      <p:cBhvr additive="base">
                                        <p:cTn id="7" dur="500" fill="hold"/>
                                        <p:tgtEl>
                                          <p:spTgt spid="1996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968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9685">
                                            <p:txEl>
                                              <p:pRg st="1" end="1"/>
                                            </p:txEl>
                                          </p:spTgt>
                                        </p:tgtEl>
                                        <p:attrNameLst>
                                          <p:attrName>style.visibility</p:attrName>
                                        </p:attrNameLst>
                                      </p:cBhvr>
                                      <p:to>
                                        <p:strVal val="visible"/>
                                      </p:to>
                                    </p:set>
                                    <p:anim calcmode="lin" valueType="num">
                                      <p:cBhvr additive="base">
                                        <p:cTn id="11" dur="500" fill="hold"/>
                                        <p:tgtEl>
                                          <p:spTgt spid="19968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968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9685">
                                            <p:txEl>
                                              <p:pRg st="3" end="3"/>
                                            </p:txEl>
                                          </p:spTgt>
                                        </p:tgtEl>
                                        <p:attrNameLst>
                                          <p:attrName>style.visibility</p:attrName>
                                        </p:attrNameLst>
                                      </p:cBhvr>
                                      <p:to>
                                        <p:strVal val="visible"/>
                                      </p:to>
                                    </p:set>
                                    <p:anim calcmode="lin" valueType="num">
                                      <p:cBhvr additive="base">
                                        <p:cTn id="15" dur="500" fill="hold"/>
                                        <p:tgtEl>
                                          <p:spTgt spid="19968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968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9685">
                                            <p:txEl>
                                              <p:pRg st="5" end="5"/>
                                            </p:txEl>
                                          </p:spTgt>
                                        </p:tgtEl>
                                        <p:attrNameLst>
                                          <p:attrName>style.visibility</p:attrName>
                                        </p:attrNameLst>
                                      </p:cBhvr>
                                      <p:to>
                                        <p:strVal val="visible"/>
                                      </p:to>
                                    </p:set>
                                    <p:anim calcmode="lin" valueType="num">
                                      <p:cBhvr additive="base">
                                        <p:cTn id="19" dur="500" fill="hold"/>
                                        <p:tgtEl>
                                          <p:spTgt spid="19968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968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2"/>
          <p:cNvSpPr>
            <a:spLocks noGrp="1" noChangeArrowheads="1"/>
          </p:cNvSpPr>
          <p:nvPr>
            <p:ph type="body" idx="1"/>
          </p:nvPr>
        </p:nvSpPr>
        <p:spPr>
          <a:xfrm>
            <a:off x="762000" y="1268413"/>
            <a:ext cx="7123113" cy="4751387"/>
          </a:xfrm>
        </p:spPr>
        <p:txBody>
          <a:bodyPr/>
          <a:lstStyle/>
          <a:p>
            <a:pPr eaLnBrk="1" hangingPunct="1">
              <a:lnSpc>
                <a:spcPct val="230000"/>
              </a:lnSpc>
              <a:buFontTx/>
              <a:buNone/>
            </a:pPr>
            <a:r>
              <a:rPr lang="en-US" altLang="zh-CN" dirty="0" smtClean="0">
                <a:latin typeface="楷体_GB2312" pitchFamily="49" charset="-122"/>
              </a:rPr>
              <a:t>3.2.1 </a:t>
            </a:r>
            <a:r>
              <a:rPr lang="zh-CN" altLang="en-US" dirty="0" smtClean="0">
                <a:latin typeface="楷体_GB2312" pitchFamily="49" charset="-122"/>
                <a:hlinkClick r:id="rId2" action="ppaction://hlinksldjump"/>
              </a:rPr>
              <a:t>虚拟存储器工作原理</a:t>
            </a:r>
            <a:endParaRPr lang="zh-CN" altLang="en-US" dirty="0" smtClean="0">
              <a:latin typeface="楷体_GB2312" pitchFamily="49" charset="-122"/>
            </a:endParaRPr>
          </a:p>
          <a:p>
            <a:pPr eaLnBrk="1" hangingPunct="1">
              <a:lnSpc>
                <a:spcPct val="230000"/>
              </a:lnSpc>
              <a:buFontTx/>
              <a:buNone/>
            </a:pPr>
            <a:r>
              <a:rPr lang="en-US" altLang="zh-CN" dirty="0" smtClean="0">
                <a:latin typeface="楷体_GB2312" pitchFamily="49" charset="-122"/>
              </a:rPr>
              <a:t>3.2.2 </a:t>
            </a:r>
            <a:r>
              <a:rPr lang="zh-CN" altLang="en-US" dirty="0" smtClean="0">
                <a:latin typeface="楷体_GB2312" pitchFamily="49" charset="-122"/>
                <a:hlinkClick r:id="rId3" action="ppaction://hlinksldjump"/>
              </a:rPr>
              <a:t>地址的映象和变换方法</a:t>
            </a:r>
            <a:endParaRPr lang="zh-CN" altLang="en-US" dirty="0" smtClean="0">
              <a:latin typeface="楷体_GB2312" pitchFamily="49" charset="-122"/>
            </a:endParaRPr>
          </a:p>
          <a:p>
            <a:pPr eaLnBrk="1" hangingPunct="1">
              <a:lnSpc>
                <a:spcPct val="230000"/>
              </a:lnSpc>
              <a:buFontTx/>
              <a:buNone/>
            </a:pPr>
            <a:r>
              <a:rPr lang="en-US" altLang="zh-CN" dirty="0" smtClean="0">
                <a:latin typeface="楷体_GB2312" pitchFamily="49" charset="-122"/>
              </a:rPr>
              <a:t>3.2.3 </a:t>
            </a:r>
            <a:r>
              <a:rPr lang="zh-CN" altLang="en-US" dirty="0" smtClean="0">
                <a:latin typeface="楷体_GB2312" pitchFamily="49" charset="-122"/>
                <a:hlinkClick r:id="rId4" action="ppaction://hlinksldjump"/>
              </a:rPr>
              <a:t>加快内部地址变换的方法</a:t>
            </a:r>
            <a:endParaRPr lang="zh-CN" altLang="en-US" dirty="0" smtClean="0">
              <a:latin typeface="楷体_GB2312" pitchFamily="49" charset="-122"/>
            </a:endParaRPr>
          </a:p>
          <a:p>
            <a:pPr eaLnBrk="1" hangingPunct="1">
              <a:lnSpc>
                <a:spcPct val="230000"/>
              </a:lnSpc>
              <a:buFontTx/>
              <a:buNone/>
            </a:pPr>
            <a:r>
              <a:rPr lang="en-US" altLang="zh-CN" dirty="0" smtClean="0">
                <a:latin typeface="楷体_GB2312" pitchFamily="49" charset="-122"/>
              </a:rPr>
              <a:t>3.2.4 </a:t>
            </a:r>
            <a:r>
              <a:rPr lang="zh-CN" altLang="en-US" dirty="0" smtClean="0">
                <a:latin typeface="楷体_GB2312" pitchFamily="49" charset="-122"/>
                <a:hlinkClick r:id="rId5" action="ppaction://hlinksldjump"/>
              </a:rPr>
              <a:t>页面替换算法及其实现</a:t>
            </a:r>
            <a:endParaRPr lang="zh-CN" altLang="en-US" dirty="0" smtClean="0">
              <a:latin typeface="楷体_GB2312" pitchFamily="49" charset="-122"/>
            </a:endParaRPr>
          </a:p>
          <a:p>
            <a:pPr eaLnBrk="1" hangingPunct="1">
              <a:lnSpc>
                <a:spcPct val="230000"/>
              </a:lnSpc>
              <a:buFontTx/>
              <a:buNone/>
            </a:pPr>
            <a:r>
              <a:rPr lang="en-US" altLang="zh-CN" dirty="0" smtClean="0">
                <a:latin typeface="楷体_GB2312" pitchFamily="49" charset="-122"/>
              </a:rPr>
              <a:t>3.2.5 </a:t>
            </a:r>
            <a:r>
              <a:rPr lang="zh-CN" altLang="en-US" dirty="0" smtClean="0">
                <a:latin typeface="楷体_GB2312" pitchFamily="49" charset="-122"/>
                <a:hlinkClick r:id="rId6" action="ppaction://hlinksldjump"/>
              </a:rPr>
              <a:t>提高主存命中率的方法</a:t>
            </a:r>
            <a:endParaRPr lang="zh-CN" altLang="en-US" dirty="0" smtClean="0">
              <a:latin typeface="楷体_GB2312" pitchFamily="49" charset="-122"/>
            </a:endParaRPr>
          </a:p>
        </p:txBody>
      </p:sp>
      <p:sp>
        <p:nvSpPr>
          <p:cNvPr id="251909" name="Rectangle 3"/>
          <p:cNvSpPr>
            <a:spLocks noGrp="1" noChangeArrowheads="1"/>
          </p:cNvSpPr>
          <p:nvPr>
            <p:ph type="title"/>
          </p:nvPr>
        </p:nvSpPr>
        <p:spPr>
          <a:xfrm>
            <a:off x="685800" y="477838"/>
            <a:ext cx="7467600" cy="503237"/>
          </a:xfrm>
        </p:spPr>
        <p:txBody>
          <a:bodyPr/>
          <a:lstStyle/>
          <a:p>
            <a:pPr eaLnBrk="1" hangingPunct="1">
              <a:lnSpc>
                <a:spcPct val="105000"/>
              </a:lnSpc>
              <a:spcBef>
                <a:spcPct val="5000"/>
              </a:spcBef>
            </a:pPr>
            <a:r>
              <a:rPr lang="en-US" altLang="zh-CN" sz="3200" smtClean="0">
                <a:latin typeface="楷体_GB2312" pitchFamily="49" charset="-122"/>
              </a:rPr>
              <a:t>3.2 </a:t>
            </a:r>
            <a:r>
              <a:rPr lang="zh-CN" altLang="en-US" sz="3200" smtClean="0">
                <a:latin typeface="楷体_GB2312" pitchFamily="49" charset="-122"/>
              </a:rPr>
              <a:t>虚拟存储器</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768F761-BFD3-41DF-AC71-5803082E042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50</a:t>
            </a:fld>
            <a:endParaRPr lang="en-US" altLang="zh-CN" dirty="0"/>
          </a:p>
        </p:txBody>
      </p:sp>
      <p:sp>
        <p:nvSpPr>
          <p:cNvPr id="2" name="动作按钮: 前进或下一项 1">
            <a:hlinkClick r:id="rId7" action="ppaction://hlinksldjump" highlightClick="1"/>
          </p:cNvPr>
          <p:cNvSpPr/>
          <p:nvPr/>
        </p:nvSpPr>
        <p:spPr bwMode="auto">
          <a:xfrm>
            <a:off x="8028384" y="5733256"/>
            <a:ext cx="792088" cy="504056"/>
          </a:xfrm>
          <a:prstGeom prst="actionButtonForwardNext">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1908">
                                            <p:txEl>
                                              <p:pRg st="0" end="0"/>
                                            </p:txEl>
                                          </p:spTgt>
                                        </p:tgtEl>
                                        <p:attrNameLst>
                                          <p:attrName>style.visibility</p:attrName>
                                        </p:attrNameLst>
                                      </p:cBhvr>
                                      <p:to>
                                        <p:strVal val="visible"/>
                                      </p:to>
                                    </p:set>
                                    <p:anim calcmode="lin" valueType="num">
                                      <p:cBhvr additive="base">
                                        <p:cTn id="7" dur="500" fill="hold"/>
                                        <p:tgtEl>
                                          <p:spTgt spid="2519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19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1908">
                                            <p:txEl>
                                              <p:pRg st="1" end="1"/>
                                            </p:txEl>
                                          </p:spTgt>
                                        </p:tgtEl>
                                        <p:attrNameLst>
                                          <p:attrName>style.visibility</p:attrName>
                                        </p:attrNameLst>
                                      </p:cBhvr>
                                      <p:to>
                                        <p:strVal val="visible"/>
                                      </p:to>
                                    </p:set>
                                    <p:anim calcmode="lin" valueType="num">
                                      <p:cBhvr additive="base">
                                        <p:cTn id="13" dur="500" fill="hold"/>
                                        <p:tgtEl>
                                          <p:spTgt spid="25190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19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1908">
                                            <p:txEl>
                                              <p:pRg st="2" end="2"/>
                                            </p:txEl>
                                          </p:spTgt>
                                        </p:tgtEl>
                                        <p:attrNameLst>
                                          <p:attrName>style.visibility</p:attrName>
                                        </p:attrNameLst>
                                      </p:cBhvr>
                                      <p:to>
                                        <p:strVal val="visible"/>
                                      </p:to>
                                    </p:set>
                                    <p:anim calcmode="lin" valueType="num">
                                      <p:cBhvr additive="base">
                                        <p:cTn id="19" dur="500" fill="hold"/>
                                        <p:tgtEl>
                                          <p:spTgt spid="25190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19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1908">
                                            <p:txEl>
                                              <p:pRg st="3" end="3"/>
                                            </p:txEl>
                                          </p:spTgt>
                                        </p:tgtEl>
                                        <p:attrNameLst>
                                          <p:attrName>style.visibility</p:attrName>
                                        </p:attrNameLst>
                                      </p:cBhvr>
                                      <p:to>
                                        <p:strVal val="visible"/>
                                      </p:to>
                                    </p:set>
                                    <p:anim calcmode="lin" valueType="num">
                                      <p:cBhvr additive="base">
                                        <p:cTn id="25" dur="500" fill="hold"/>
                                        <p:tgtEl>
                                          <p:spTgt spid="25190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190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1908">
                                            <p:txEl>
                                              <p:pRg st="4" end="4"/>
                                            </p:txEl>
                                          </p:spTgt>
                                        </p:tgtEl>
                                        <p:attrNameLst>
                                          <p:attrName>style.visibility</p:attrName>
                                        </p:attrNameLst>
                                      </p:cBhvr>
                                      <p:to>
                                        <p:strVal val="visible"/>
                                      </p:to>
                                    </p:set>
                                    <p:anim calcmode="lin" valueType="num">
                                      <p:cBhvr additive="base">
                                        <p:cTn id="31" dur="500" fill="hold"/>
                                        <p:tgtEl>
                                          <p:spTgt spid="25190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190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build="p"/>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2"/>
          <p:cNvSpPr>
            <a:spLocks noGrp="1" noChangeArrowheads="1"/>
          </p:cNvSpPr>
          <p:nvPr>
            <p:ph type="title"/>
          </p:nvPr>
        </p:nvSpPr>
        <p:spPr>
          <a:xfrm>
            <a:off x="442913" y="476250"/>
            <a:ext cx="8243887" cy="500063"/>
          </a:xfrm>
        </p:spPr>
        <p:txBody>
          <a:bodyPr/>
          <a:lstStyle/>
          <a:p>
            <a:pPr eaLnBrk="1" hangingPunct="1">
              <a:lnSpc>
                <a:spcPct val="105000"/>
              </a:lnSpc>
              <a:spcBef>
                <a:spcPct val="5000"/>
              </a:spcBef>
            </a:pPr>
            <a:r>
              <a:rPr lang="zh-CN" altLang="en-US" sz="3200" smtClean="0">
                <a:solidFill>
                  <a:schemeClr val="tx1"/>
                </a:solidFill>
                <a:latin typeface="宋体" pitchFamily="2" charset="-122"/>
              </a:rPr>
              <a:t>虚拟存储器工作原理</a:t>
            </a:r>
          </a:p>
        </p:txBody>
      </p:sp>
      <p:sp>
        <p:nvSpPr>
          <p:cNvPr id="252933" name="Rectangle 3"/>
          <p:cNvSpPr>
            <a:spLocks noGrp="1" noChangeArrowheads="1"/>
          </p:cNvSpPr>
          <p:nvPr>
            <p:ph type="body" idx="1"/>
          </p:nvPr>
        </p:nvSpPr>
        <p:spPr>
          <a:xfrm>
            <a:off x="381000" y="1219200"/>
            <a:ext cx="8007350" cy="4953000"/>
          </a:xfrm>
        </p:spPr>
        <p:txBody>
          <a:bodyPr/>
          <a:lstStyle/>
          <a:p>
            <a:pPr eaLnBrk="1" hangingPunct="1">
              <a:lnSpc>
                <a:spcPct val="200000"/>
              </a:lnSpc>
              <a:spcBef>
                <a:spcPct val="0"/>
              </a:spcBef>
            </a:pPr>
            <a:r>
              <a:rPr lang="zh-CN" altLang="en-US" dirty="0" smtClean="0">
                <a:latin typeface="楷体_GB2312" pitchFamily="49" charset="-122"/>
              </a:rPr>
              <a:t>也称为虚拟存储系统、虚拟存储体系等。</a:t>
            </a:r>
          </a:p>
          <a:p>
            <a:pPr eaLnBrk="1" hangingPunct="1">
              <a:lnSpc>
                <a:spcPct val="200000"/>
              </a:lnSpc>
              <a:spcBef>
                <a:spcPct val="0"/>
              </a:spcBef>
            </a:pPr>
            <a:r>
              <a:rPr lang="zh-CN" altLang="en-US" dirty="0" smtClean="0">
                <a:solidFill>
                  <a:srgbClr val="FF00FF"/>
                </a:solidFill>
                <a:latin typeface="楷体_GB2312" pitchFamily="49" charset="-122"/>
              </a:rPr>
              <a:t>概念</a:t>
            </a:r>
            <a:r>
              <a:rPr lang="zh-CN" altLang="en-US" dirty="0" smtClean="0">
                <a:latin typeface="楷体_GB2312" pitchFamily="49" charset="-122"/>
              </a:rPr>
              <a:t>由英国曼彻斯特大学的</a:t>
            </a:r>
            <a:r>
              <a:rPr lang="en-US" altLang="zh-CN" dirty="0" err="1" smtClean="0">
                <a:latin typeface="楷体_GB2312" pitchFamily="49" charset="-122"/>
              </a:rPr>
              <a:t>Kilbrn</a:t>
            </a:r>
            <a:r>
              <a:rPr lang="zh-CN" altLang="en-US" dirty="0" smtClean="0">
                <a:latin typeface="楷体_GB2312" pitchFamily="49" charset="-122"/>
              </a:rPr>
              <a:t>等人于</a:t>
            </a:r>
            <a:r>
              <a:rPr lang="en-US" altLang="zh-CN" dirty="0" smtClean="0">
                <a:latin typeface="楷体_GB2312" pitchFamily="49" charset="-122"/>
              </a:rPr>
              <a:t>1961</a:t>
            </a:r>
            <a:r>
              <a:rPr lang="zh-CN" altLang="en-US" dirty="0" smtClean="0">
                <a:latin typeface="楷体_GB2312" pitchFamily="49" charset="-122"/>
              </a:rPr>
              <a:t>年提出。</a:t>
            </a:r>
          </a:p>
          <a:p>
            <a:pPr eaLnBrk="1" hangingPunct="1">
              <a:lnSpc>
                <a:spcPct val="200000"/>
              </a:lnSpc>
              <a:spcBef>
                <a:spcPct val="0"/>
              </a:spcBef>
            </a:pPr>
            <a:r>
              <a:rPr lang="zh-CN" altLang="en-US" dirty="0" smtClean="0">
                <a:latin typeface="楷体_GB2312" pitchFamily="49" charset="-122"/>
              </a:rPr>
              <a:t>到</a:t>
            </a:r>
            <a:r>
              <a:rPr lang="en-US" altLang="zh-CN" dirty="0" smtClean="0">
                <a:latin typeface="楷体_GB2312" pitchFamily="49" charset="-122"/>
              </a:rPr>
              <a:t>70</a:t>
            </a:r>
            <a:r>
              <a:rPr lang="zh-CN" altLang="en-US" dirty="0" smtClean="0">
                <a:latin typeface="楷体_GB2312" pitchFamily="49" charset="-122"/>
              </a:rPr>
              <a:t>年代广泛应用于大中型计算机系统。</a:t>
            </a:r>
          </a:p>
          <a:p>
            <a:pPr eaLnBrk="1" hangingPunct="1">
              <a:lnSpc>
                <a:spcPct val="200000"/>
              </a:lnSpc>
              <a:spcBef>
                <a:spcPct val="0"/>
              </a:spcBef>
            </a:pPr>
            <a:r>
              <a:rPr lang="zh-CN" altLang="en-US" dirty="0" smtClean="0">
                <a:latin typeface="楷体_GB2312" pitchFamily="49" charset="-122"/>
              </a:rPr>
              <a:t>目前，许多微型机也使用虚拟存储器。</a:t>
            </a:r>
          </a:p>
          <a:p>
            <a:pPr lvl="1" eaLnBrk="1" hangingPunct="1">
              <a:lnSpc>
                <a:spcPct val="200000"/>
              </a:lnSpc>
              <a:spcBef>
                <a:spcPct val="0"/>
              </a:spcBef>
            </a:pPr>
            <a:r>
              <a:rPr lang="zh-CN" altLang="en-US" dirty="0" smtClean="0">
                <a:latin typeface="楷体_GB2312" pitchFamily="49" charset="-122"/>
              </a:rPr>
              <a:t>把主存储器、磁盘存储器和虚拟存储器都划分成固定大小的页。</a:t>
            </a:r>
          </a:p>
          <a:p>
            <a:pPr lvl="2" eaLnBrk="1" hangingPunct="1">
              <a:lnSpc>
                <a:spcPct val="200000"/>
              </a:lnSpc>
              <a:spcBef>
                <a:spcPct val="0"/>
              </a:spcBef>
            </a:pPr>
            <a:r>
              <a:rPr lang="zh-CN" altLang="en-US" dirty="0" smtClean="0">
                <a:solidFill>
                  <a:srgbClr val="FF0000"/>
                </a:solidFill>
                <a:latin typeface="楷体_GB2312" pitchFamily="49" charset="-122"/>
              </a:rPr>
              <a:t>主存储器的页称为实页。</a:t>
            </a:r>
          </a:p>
          <a:p>
            <a:pPr lvl="2" eaLnBrk="1" hangingPunct="1">
              <a:lnSpc>
                <a:spcPct val="200000"/>
              </a:lnSpc>
              <a:spcBef>
                <a:spcPct val="0"/>
              </a:spcBef>
            </a:pPr>
            <a:r>
              <a:rPr lang="zh-CN" altLang="en-US" dirty="0" smtClean="0">
                <a:solidFill>
                  <a:srgbClr val="FF0000"/>
                </a:solidFill>
                <a:latin typeface="楷体_GB2312" pitchFamily="49" charset="-122"/>
              </a:rPr>
              <a:t>虚拟存储器中的页称为虚页。</a:t>
            </a:r>
            <a:endParaRPr lang="zh-CN" altLang="en-US" dirty="0"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E5370DC0-A584-4657-A0BB-46C6C7A4D45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51</a:t>
            </a:fld>
            <a:endParaRPr lang="en-US" altLang="zh-C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3956" name="Picture 2"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13768"/>
            <a:ext cx="81534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1CCF7857-D8C1-4063-B3AC-5C2659C48B6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047FBE7A-0759-4C5F-BE00-C51C37E6B1E1}" type="slidenum">
              <a:rPr lang="en-US" altLang="zh-CN" smtClean="0"/>
              <a:pPr>
                <a:defRPr/>
              </a:pPr>
              <a:t>52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80" name="Picture 3"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8424862"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29EAE6FF-81A9-4CFB-A079-82BE3D74904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047FBE7A-0759-4C5F-BE00-C51C37E6B1E1}" type="slidenum">
              <a:rPr lang="en-US" altLang="zh-CN" smtClean="0"/>
              <a:pPr>
                <a:defRPr/>
              </a:pPr>
              <a:t>53</a:t>
            </a:fld>
            <a:endParaRPr lang="en-US"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2050"/>
          <p:cNvSpPr>
            <a:spLocks noGrp="1" noChangeArrowheads="1"/>
          </p:cNvSpPr>
          <p:nvPr>
            <p:ph type="title"/>
          </p:nvPr>
        </p:nvSpPr>
        <p:spPr>
          <a:xfrm>
            <a:off x="457200" y="0"/>
            <a:ext cx="8077200" cy="1143000"/>
          </a:xfrm>
        </p:spPr>
        <p:txBody>
          <a:bodyPr/>
          <a:lstStyle/>
          <a:p>
            <a:pPr eaLnBrk="1" hangingPunct="1"/>
            <a:r>
              <a:rPr lang="en-US" altLang="zh-CN" smtClean="0"/>
              <a:t>Virtual/Physical Memory Mapping</a:t>
            </a:r>
          </a:p>
        </p:txBody>
      </p:sp>
      <p:sp>
        <p:nvSpPr>
          <p:cNvPr id="256005" name="Line 2051"/>
          <p:cNvSpPr>
            <a:spLocks noChangeShapeType="1"/>
          </p:cNvSpPr>
          <p:nvPr/>
        </p:nvSpPr>
        <p:spPr bwMode="auto">
          <a:xfrm>
            <a:off x="381000" y="10668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06" name="Rectangle 2052"/>
          <p:cNvSpPr>
            <a:spLocks noChangeArrowheads="1"/>
          </p:cNvSpPr>
          <p:nvPr/>
        </p:nvSpPr>
        <p:spPr bwMode="auto">
          <a:xfrm>
            <a:off x="1981200" y="1905000"/>
            <a:ext cx="15240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07" name="Line 2053"/>
          <p:cNvSpPr>
            <a:spLocks noChangeShapeType="1"/>
          </p:cNvSpPr>
          <p:nvPr/>
        </p:nvSpPr>
        <p:spPr bwMode="auto">
          <a:xfrm>
            <a:off x="1981200" y="2667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08" name="Line 2054"/>
          <p:cNvSpPr>
            <a:spLocks noChangeShapeType="1"/>
          </p:cNvSpPr>
          <p:nvPr/>
        </p:nvSpPr>
        <p:spPr bwMode="auto">
          <a:xfrm>
            <a:off x="1981200" y="2286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09" name="Line 2055"/>
          <p:cNvSpPr>
            <a:spLocks noChangeShapeType="1"/>
          </p:cNvSpPr>
          <p:nvPr/>
        </p:nvSpPr>
        <p:spPr bwMode="auto">
          <a:xfrm>
            <a:off x="1981200" y="3048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10" name="Text Box 2056"/>
          <p:cNvSpPr txBox="1">
            <a:spLocks noChangeArrowheads="1"/>
          </p:cNvSpPr>
          <p:nvPr/>
        </p:nvSpPr>
        <p:spPr bwMode="auto">
          <a:xfrm>
            <a:off x="2133600" y="1905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0</a:t>
            </a:r>
          </a:p>
        </p:txBody>
      </p:sp>
      <p:sp>
        <p:nvSpPr>
          <p:cNvPr id="256011" name="Text Box 2057"/>
          <p:cNvSpPr txBox="1">
            <a:spLocks noChangeArrowheads="1"/>
          </p:cNvSpPr>
          <p:nvPr/>
        </p:nvSpPr>
        <p:spPr bwMode="auto">
          <a:xfrm>
            <a:off x="2133600" y="2286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1</a:t>
            </a:r>
          </a:p>
        </p:txBody>
      </p:sp>
      <p:sp>
        <p:nvSpPr>
          <p:cNvPr id="256012" name="Text Box 2058"/>
          <p:cNvSpPr txBox="1">
            <a:spLocks noChangeArrowheads="1"/>
          </p:cNvSpPr>
          <p:nvPr/>
        </p:nvSpPr>
        <p:spPr bwMode="auto">
          <a:xfrm>
            <a:off x="2133600" y="2667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2</a:t>
            </a:r>
          </a:p>
        </p:txBody>
      </p:sp>
      <p:sp>
        <p:nvSpPr>
          <p:cNvPr id="256013" name="Text Box 2059"/>
          <p:cNvSpPr txBox="1">
            <a:spLocks noChangeArrowheads="1"/>
          </p:cNvSpPr>
          <p:nvPr/>
        </p:nvSpPr>
        <p:spPr bwMode="auto">
          <a:xfrm>
            <a:off x="2133600" y="3048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3</a:t>
            </a:r>
          </a:p>
        </p:txBody>
      </p:sp>
      <p:sp>
        <p:nvSpPr>
          <p:cNvPr id="256014" name="Rectangle 2060"/>
          <p:cNvSpPr>
            <a:spLocks noChangeArrowheads="1"/>
          </p:cNvSpPr>
          <p:nvPr/>
        </p:nvSpPr>
        <p:spPr bwMode="auto">
          <a:xfrm>
            <a:off x="1981200" y="4191000"/>
            <a:ext cx="1524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15" name="Line 2061"/>
          <p:cNvSpPr>
            <a:spLocks noChangeShapeType="1"/>
          </p:cNvSpPr>
          <p:nvPr/>
        </p:nvSpPr>
        <p:spPr bwMode="auto">
          <a:xfrm>
            <a:off x="1981200" y="4953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16" name="Line 2062"/>
          <p:cNvSpPr>
            <a:spLocks noChangeShapeType="1"/>
          </p:cNvSpPr>
          <p:nvPr/>
        </p:nvSpPr>
        <p:spPr bwMode="auto">
          <a:xfrm>
            <a:off x="1981200" y="4572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17" name="Line 2063"/>
          <p:cNvSpPr>
            <a:spLocks noChangeShapeType="1"/>
          </p:cNvSpPr>
          <p:nvPr/>
        </p:nvSpPr>
        <p:spPr bwMode="auto">
          <a:xfrm>
            <a:off x="1981200" y="5334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18" name="Text Box 2064"/>
          <p:cNvSpPr txBox="1">
            <a:spLocks noChangeArrowheads="1"/>
          </p:cNvSpPr>
          <p:nvPr/>
        </p:nvSpPr>
        <p:spPr bwMode="auto">
          <a:xfrm>
            <a:off x="2133600" y="4191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0</a:t>
            </a:r>
          </a:p>
        </p:txBody>
      </p:sp>
      <p:sp>
        <p:nvSpPr>
          <p:cNvPr id="256019" name="Text Box 2065"/>
          <p:cNvSpPr txBox="1">
            <a:spLocks noChangeArrowheads="1"/>
          </p:cNvSpPr>
          <p:nvPr/>
        </p:nvSpPr>
        <p:spPr bwMode="auto">
          <a:xfrm>
            <a:off x="2133600" y="4572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1</a:t>
            </a:r>
          </a:p>
        </p:txBody>
      </p:sp>
      <p:sp>
        <p:nvSpPr>
          <p:cNvPr id="256020" name="Text Box 2066"/>
          <p:cNvSpPr txBox="1">
            <a:spLocks noChangeArrowheads="1"/>
          </p:cNvSpPr>
          <p:nvPr/>
        </p:nvSpPr>
        <p:spPr bwMode="auto">
          <a:xfrm>
            <a:off x="2133600" y="4953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2</a:t>
            </a:r>
          </a:p>
        </p:txBody>
      </p:sp>
      <p:sp>
        <p:nvSpPr>
          <p:cNvPr id="256021" name="Text Box 2067"/>
          <p:cNvSpPr txBox="1">
            <a:spLocks noChangeArrowheads="1"/>
          </p:cNvSpPr>
          <p:nvPr/>
        </p:nvSpPr>
        <p:spPr bwMode="auto">
          <a:xfrm>
            <a:off x="2133600" y="5334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3</a:t>
            </a:r>
          </a:p>
        </p:txBody>
      </p:sp>
      <p:sp>
        <p:nvSpPr>
          <p:cNvPr id="256022" name="Text Box 2068"/>
          <p:cNvSpPr txBox="1">
            <a:spLocks noChangeArrowheads="1"/>
          </p:cNvSpPr>
          <p:nvPr/>
        </p:nvSpPr>
        <p:spPr bwMode="auto">
          <a:xfrm>
            <a:off x="609600" y="1295400"/>
            <a:ext cx="1371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1600">
                <a:latin typeface="Times New Roman" pitchFamily="18" charset="0"/>
                <a:ea typeface="宋体" pitchFamily="2" charset="-122"/>
              </a:rPr>
              <a:t>Virtual addresses</a:t>
            </a:r>
          </a:p>
        </p:txBody>
      </p:sp>
      <p:sp>
        <p:nvSpPr>
          <p:cNvPr id="256023" name="Text Box 2069"/>
          <p:cNvSpPr txBox="1">
            <a:spLocks noChangeArrowheads="1"/>
          </p:cNvSpPr>
          <p:nvPr/>
        </p:nvSpPr>
        <p:spPr bwMode="auto">
          <a:xfrm>
            <a:off x="1905000" y="38100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Process n</a:t>
            </a:r>
          </a:p>
        </p:txBody>
      </p:sp>
      <p:sp>
        <p:nvSpPr>
          <p:cNvPr id="256024" name="Text Box 2070"/>
          <p:cNvSpPr txBox="1">
            <a:spLocks noChangeArrowheads="1"/>
          </p:cNvSpPr>
          <p:nvPr/>
        </p:nvSpPr>
        <p:spPr bwMode="auto">
          <a:xfrm>
            <a:off x="2057400" y="3352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400">
                <a:latin typeface="Times New Roman" pitchFamily="18" charset="0"/>
                <a:ea typeface="宋体" pitchFamily="2" charset="-122"/>
              </a:rPr>
              <a:t>. . .</a:t>
            </a:r>
          </a:p>
        </p:txBody>
      </p:sp>
      <p:sp>
        <p:nvSpPr>
          <p:cNvPr id="256025" name="Text Box 2071"/>
          <p:cNvSpPr txBox="1">
            <a:spLocks noChangeArrowheads="1"/>
          </p:cNvSpPr>
          <p:nvPr/>
        </p:nvSpPr>
        <p:spPr bwMode="auto">
          <a:xfrm>
            <a:off x="2133600" y="57150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Page 4</a:t>
            </a:r>
          </a:p>
        </p:txBody>
      </p:sp>
      <p:sp>
        <p:nvSpPr>
          <p:cNvPr id="256026" name="Line 2072"/>
          <p:cNvSpPr>
            <a:spLocks noChangeShapeType="1"/>
          </p:cNvSpPr>
          <p:nvPr/>
        </p:nvSpPr>
        <p:spPr bwMode="auto">
          <a:xfrm>
            <a:off x="1981200" y="5715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27" name="Rectangle 2073"/>
          <p:cNvSpPr>
            <a:spLocks noChangeArrowheads="1"/>
          </p:cNvSpPr>
          <p:nvPr/>
        </p:nvSpPr>
        <p:spPr bwMode="auto">
          <a:xfrm>
            <a:off x="5715000" y="1905000"/>
            <a:ext cx="15240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28" name="Line 2074"/>
          <p:cNvSpPr>
            <a:spLocks noChangeShapeType="1"/>
          </p:cNvSpPr>
          <p:nvPr/>
        </p:nvSpPr>
        <p:spPr bwMode="auto">
          <a:xfrm>
            <a:off x="5715000" y="2667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29" name="Line 2075"/>
          <p:cNvSpPr>
            <a:spLocks noChangeShapeType="1"/>
          </p:cNvSpPr>
          <p:nvPr/>
        </p:nvSpPr>
        <p:spPr bwMode="auto">
          <a:xfrm>
            <a:off x="5715000" y="2286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30" name="Line 2076"/>
          <p:cNvSpPr>
            <a:spLocks noChangeShapeType="1"/>
          </p:cNvSpPr>
          <p:nvPr/>
        </p:nvSpPr>
        <p:spPr bwMode="auto">
          <a:xfrm>
            <a:off x="5715000" y="3048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31" name="Text Box 2077"/>
          <p:cNvSpPr txBox="1">
            <a:spLocks noChangeArrowheads="1"/>
          </p:cNvSpPr>
          <p:nvPr/>
        </p:nvSpPr>
        <p:spPr bwMode="auto">
          <a:xfrm>
            <a:off x="5715000" y="1905000"/>
            <a:ext cx="1524000" cy="369332"/>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dirty="0">
                <a:latin typeface="Times New Roman" pitchFamily="18" charset="0"/>
                <a:ea typeface="宋体" pitchFamily="2" charset="-122"/>
              </a:rPr>
              <a:t>Page frame 0</a:t>
            </a:r>
          </a:p>
        </p:txBody>
      </p:sp>
      <p:sp>
        <p:nvSpPr>
          <p:cNvPr id="256032" name="Line 2078"/>
          <p:cNvSpPr>
            <a:spLocks noChangeShapeType="1"/>
          </p:cNvSpPr>
          <p:nvPr/>
        </p:nvSpPr>
        <p:spPr bwMode="auto">
          <a:xfrm>
            <a:off x="5715000" y="3429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33" name="Line 2079"/>
          <p:cNvSpPr>
            <a:spLocks noChangeShapeType="1"/>
          </p:cNvSpPr>
          <p:nvPr/>
        </p:nvSpPr>
        <p:spPr bwMode="auto">
          <a:xfrm>
            <a:off x="5715000" y="3810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34" name="Line 2080"/>
          <p:cNvSpPr>
            <a:spLocks noChangeShapeType="1"/>
          </p:cNvSpPr>
          <p:nvPr/>
        </p:nvSpPr>
        <p:spPr bwMode="auto">
          <a:xfrm>
            <a:off x="5715000" y="4191000"/>
            <a:ext cx="152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35" name="Text Box 2081"/>
          <p:cNvSpPr txBox="1">
            <a:spLocks noChangeArrowheads="1"/>
          </p:cNvSpPr>
          <p:nvPr/>
        </p:nvSpPr>
        <p:spPr bwMode="auto">
          <a:xfrm>
            <a:off x="5715000" y="2286000"/>
            <a:ext cx="1524000" cy="369332"/>
          </a:xfrm>
          <a:prstGeom prst="rect">
            <a:avLst/>
          </a:prstGeom>
          <a:solidFill>
            <a:srgbClr val="FF7C8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latin typeface="Times New Roman" pitchFamily="18" charset="0"/>
                <a:ea typeface="宋体" pitchFamily="2" charset="-122"/>
              </a:rPr>
              <a:t>Page frame 1</a:t>
            </a:r>
          </a:p>
        </p:txBody>
      </p:sp>
      <p:sp>
        <p:nvSpPr>
          <p:cNvPr id="256036" name="Text Box 2082"/>
          <p:cNvSpPr txBox="1">
            <a:spLocks noChangeArrowheads="1"/>
          </p:cNvSpPr>
          <p:nvPr/>
        </p:nvSpPr>
        <p:spPr bwMode="auto">
          <a:xfrm>
            <a:off x="5715000" y="2667000"/>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latin typeface="Times New Roman" pitchFamily="18" charset="0"/>
                <a:ea typeface="宋体" pitchFamily="2" charset="-122"/>
              </a:rPr>
              <a:t>Page frame 2</a:t>
            </a:r>
          </a:p>
        </p:txBody>
      </p:sp>
      <p:sp>
        <p:nvSpPr>
          <p:cNvPr id="256037" name="Text Box 2083"/>
          <p:cNvSpPr txBox="1">
            <a:spLocks noChangeArrowheads="1"/>
          </p:cNvSpPr>
          <p:nvPr/>
        </p:nvSpPr>
        <p:spPr bwMode="auto">
          <a:xfrm>
            <a:off x="5715000" y="3048000"/>
            <a:ext cx="1524000" cy="369332"/>
          </a:xfrm>
          <a:prstGeom prst="rect">
            <a:avLst/>
          </a:prstGeom>
          <a:solidFill>
            <a:srgbClr val="FF7C8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latin typeface="Times New Roman" pitchFamily="18" charset="0"/>
                <a:ea typeface="宋体" pitchFamily="2" charset="-122"/>
              </a:rPr>
              <a:t>Page frame 3</a:t>
            </a:r>
          </a:p>
        </p:txBody>
      </p:sp>
      <p:sp>
        <p:nvSpPr>
          <p:cNvPr id="256038" name="Text Box 2084"/>
          <p:cNvSpPr txBox="1">
            <a:spLocks noChangeArrowheads="1"/>
          </p:cNvSpPr>
          <p:nvPr/>
        </p:nvSpPr>
        <p:spPr bwMode="auto">
          <a:xfrm>
            <a:off x="5715000" y="3429000"/>
            <a:ext cx="1524000" cy="369332"/>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latin typeface="Times New Roman" pitchFamily="18" charset="0"/>
                <a:ea typeface="宋体" pitchFamily="2" charset="-122"/>
              </a:rPr>
              <a:t>Page frame 4</a:t>
            </a:r>
          </a:p>
        </p:txBody>
      </p:sp>
      <p:sp>
        <p:nvSpPr>
          <p:cNvPr id="256039" name="Text Box 2085"/>
          <p:cNvSpPr txBox="1">
            <a:spLocks noChangeArrowheads="1"/>
          </p:cNvSpPr>
          <p:nvPr/>
        </p:nvSpPr>
        <p:spPr bwMode="auto">
          <a:xfrm>
            <a:off x="5715000" y="3810000"/>
            <a:ext cx="1524000" cy="369332"/>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latin typeface="Times New Roman" pitchFamily="18" charset="0"/>
                <a:ea typeface="宋体" pitchFamily="2" charset="-122"/>
              </a:rPr>
              <a:t>Page frame 5</a:t>
            </a:r>
          </a:p>
        </p:txBody>
      </p:sp>
      <p:sp>
        <p:nvSpPr>
          <p:cNvPr id="256040" name="Text Box 2086"/>
          <p:cNvSpPr txBox="1">
            <a:spLocks noChangeArrowheads="1"/>
          </p:cNvSpPr>
          <p:nvPr/>
        </p:nvSpPr>
        <p:spPr bwMode="auto">
          <a:xfrm>
            <a:off x="5715000" y="4191000"/>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a:latin typeface="Times New Roman" pitchFamily="18" charset="0"/>
                <a:ea typeface="宋体" pitchFamily="2" charset="-122"/>
              </a:rPr>
              <a:t>Page frame 6</a:t>
            </a:r>
          </a:p>
        </p:txBody>
      </p:sp>
      <p:sp>
        <p:nvSpPr>
          <p:cNvPr id="256041" name="Text Box 2087"/>
          <p:cNvSpPr txBox="1">
            <a:spLocks noChangeArrowheads="1"/>
          </p:cNvSpPr>
          <p:nvPr/>
        </p:nvSpPr>
        <p:spPr bwMode="auto">
          <a:xfrm>
            <a:off x="7239000" y="1219200"/>
            <a:ext cx="1371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1600">
                <a:latin typeface="Times New Roman" pitchFamily="18" charset="0"/>
                <a:ea typeface="宋体" pitchFamily="2" charset="-122"/>
              </a:rPr>
              <a:t>Physical addresses</a:t>
            </a:r>
          </a:p>
        </p:txBody>
      </p:sp>
      <p:sp>
        <p:nvSpPr>
          <p:cNvPr id="256042" name="Text Box 2088"/>
          <p:cNvSpPr txBox="1">
            <a:spLocks noChangeArrowheads="1"/>
          </p:cNvSpPr>
          <p:nvPr/>
        </p:nvSpPr>
        <p:spPr bwMode="auto">
          <a:xfrm>
            <a:off x="533400" y="1905000"/>
            <a:ext cx="13716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r" eaLnBrk="1" hangingPunct="1">
              <a:spcBef>
                <a:spcPct val="45000"/>
              </a:spcBef>
            </a:pPr>
            <a:r>
              <a:rPr lang="en-US" altLang="zh-CN">
                <a:latin typeface="Times New Roman" pitchFamily="18" charset="0"/>
                <a:ea typeface="宋体" pitchFamily="2" charset="-122"/>
              </a:rPr>
              <a:t>0 – 1023</a:t>
            </a:r>
          </a:p>
          <a:p>
            <a:pPr algn="r" eaLnBrk="1" hangingPunct="1">
              <a:spcBef>
                <a:spcPct val="45000"/>
              </a:spcBef>
            </a:pPr>
            <a:r>
              <a:rPr lang="en-US" altLang="zh-CN">
                <a:latin typeface="Times New Roman" pitchFamily="18" charset="0"/>
                <a:ea typeface="宋体" pitchFamily="2" charset="-122"/>
              </a:rPr>
              <a:t>1024 – 2047</a:t>
            </a:r>
          </a:p>
          <a:p>
            <a:pPr algn="r" eaLnBrk="1" hangingPunct="1">
              <a:spcBef>
                <a:spcPct val="45000"/>
              </a:spcBef>
            </a:pPr>
            <a:r>
              <a:rPr lang="en-US" altLang="zh-CN">
                <a:latin typeface="Times New Roman" pitchFamily="18" charset="0"/>
                <a:ea typeface="宋体" pitchFamily="2" charset="-122"/>
              </a:rPr>
              <a:t>2048 – 3071</a:t>
            </a:r>
          </a:p>
          <a:p>
            <a:pPr algn="r" eaLnBrk="1" hangingPunct="1">
              <a:spcBef>
                <a:spcPct val="45000"/>
              </a:spcBef>
            </a:pPr>
            <a:r>
              <a:rPr lang="en-US" altLang="zh-CN">
                <a:latin typeface="Times New Roman" pitchFamily="18" charset="0"/>
                <a:ea typeface="宋体" pitchFamily="2" charset="-122"/>
              </a:rPr>
              <a:t>3072 - 4095</a:t>
            </a:r>
          </a:p>
        </p:txBody>
      </p:sp>
      <p:sp>
        <p:nvSpPr>
          <p:cNvPr id="256043" name="Text Box 2089"/>
          <p:cNvSpPr txBox="1">
            <a:spLocks noChangeArrowheads="1"/>
          </p:cNvSpPr>
          <p:nvPr/>
        </p:nvSpPr>
        <p:spPr bwMode="auto">
          <a:xfrm>
            <a:off x="609600" y="4191000"/>
            <a:ext cx="137160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algn="r" eaLnBrk="1" hangingPunct="1">
              <a:spcBef>
                <a:spcPct val="40000"/>
              </a:spcBef>
            </a:pPr>
            <a:r>
              <a:rPr lang="en-US" altLang="zh-CN">
                <a:latin typeface="Times New Roman" pitchFamily="18" charset="0"/>
                <a:ea typeface="宋体" pitchFamily="2" charset="-122"/>
              </a:rPr>
              <a:t>0 – 1023</a:t>
            </a:r>
          </a:p>
          <a:p>
            <a:pPr algn="r" eaLnBrk="1" hangingPunct="1">
              <a:spcBef>
                <a:spcPct val="40000"/>
              </a:spcBef>
            </a:pPr>
            <a:r>
              <a:rPr lang="en-US" altLang="zh-CN">
                <a:latin typeface="Times New Roman" pitchFamily="18" charset="0"/>
                <a:ea typeface="宋体" pitchFamily="2" charset="-122"/>
              </a:rPr>
              <a:t>1024 – 2047</a:t>
            </a:r>
          </a:p>
          <a:p>
            <a:pPr algn="r" eaLnBrk="1" hangingPunct="1">
              <a:spcBef>
                <a:spcPct val="40000"/>
              </a:spcBef>
            </a:pPr>
            <a:r>
              <a:rPr lang="en-US" altLang="zh-CN">
                <a:latin typeface="Times New Roman" pitchFamily="18" charset="0"/>
                <a:ea typeface="宋体" pitchFamily="2" charset="-122"/>
              </a:rPr>
              <a:t>2048 – 3071</a:t>
            </a:r>
          </a:p>
          <a:p>
            <a:pPr algn="r" eaLnBrk="1" hangingPunct="1">
              <a:spcBef>
                <a:spcPct val="40000"/>
              </a:spcBef>
            </a:pPr>
            <a:r>
              <a:rPr lang="en-US" altLang="zh-CN">
                <a:latin typeface="Times New Roman" pitchFamily="18" charset="0"/>
                <a:ea typeface="宋体" pitchFamily="2" charset="-122"/>
              </a:rPr>
              <a:t>3072 – 4095</a:t>
            </a:r>
          </a:p>
          <a:p>
            <a:pPr algn="r" eaLnBrk="1" hangingPunct="1">
              <a:spcBef>
                <a:spcPct val="40000"/>
              </a:spcBef>
            </a:pPr>
            <a:r>
              <a:rPr lang="en-US" altLang="zh-CN">
                <a:latin typeface="Times New Roman" pitchFamily="18" charset="0"/>
                <a:ea typeface="宋体" pitchFamily="2" charset="-122"/>
              </a:rPr>
              <a:t>4096 - 5119</a:t>
            </a:r>
          </a:p>
        </p:txBody>
      </p:sp>
      <p:sp>
        <p:nvSpPr>
          <p:cNvPr id="256044" name="Text Box 2090"/>
          <p:cNvSpPr txBox="1">
            <a:spLocks noChangeArrowheads="1"/>
          </p:cNvSpPr>
          <p:nvPr/>
        </p:nvSpPr>
        <p:spPr bwMode="auto">
          <a:xfrm>
            <a:off x="7315200" y="1905000"/>
            <a:ext cx="137160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40000"/>
              </a:spcBef>
            </a:pPr>
            <a:r>
              <a:rPr lang="en-US" altLang="zh-CN">
                <a:latin typeface="Times New Roman" pitchFamily="18" charset="0"/>
                <a:ea typeface="宋体" pitchFamily="2" charset="-122"/>
              </a:rPr>
              <a:t>0 – 1023</a:t>
            </a:r>
          </a:p>
          <a:p>
            <a:pPr eaLnBrk="1" hangingPunct="1">
              <a:spcBef>
                <a:spcPct val="40000"/>
              </a:spcBef>
            </a:pPr>
            <a:r>
              <a:rPr lang="en-US" altLang="zh-CN">
                <a:latin typeface="Times New Roman" pitchFamily="18" charset="0"/>
                <a:ea typeface="宋体" pitchFamily="2" charset="-122"/>
              </a:rPr>
              <a:t>1024 – 2047</a:t>
            </a:r>
          </a:p>
          <a:p>
            <a:pPr eaLnBrk="1" hangingPunct="1">
              <a:spcBef>
                <a:spcPct val="40000"/>
              </a:spcBef>
            </a:pPr>
            <a:r>
              <a:rPr lang="en-US" altLang="zh-CN">
                <a:latin typeface="Times New Roman" pitchFamily="18" charset="0"/>
                <a:ea typeface="宋体" pitchFamily="2" charset="-122"/>
              </a:rPr>
              <a:t>2048 – 3071</a:t>
            </a:r>
          </a:p>
          <a:p>
            <a:pPr eaLnBrk="1" hangingPunct="1">
              <a:spcBef>
                <a:spcPct val="40000"/>
              </a:spcBef>
            </a:pPr>
            <a:r>
              <a:rPr lang="en-US" altLang="zh-CN">
                <a:latin typeface="Times New Roman" pitchFamily="18" charset="0"/>
                <a:ea typeface="宋体" pitchFamily="2" charset="-122"/>
              </a:rPr>
              <a:t>3072 – 4095</a:t>
            </a:r>
          </a:p>
          <a:p>
            <a:pPr eaLnBrk="1" hangingPunct="1">
              <a:spcBef>
                <a:spcPct val="40000"/>
              </a:spcBef>
            </a:pPr>
            <a:r>
              <a:rPr lang="en-US" altLang="zh-CN">
                <a:latin typeface="Times New Roman" pitchFamily="18" charset="0"/>
                <a:ea typeface="宋体" pitchFamily="2" charset="-122"/>
              </a:rPr>
              <a:t>4096 – 5119</a:t>
            </a:r>
          </a:p>
          <a:p>
            <a:pPr eaLnBrk="1" hangingPunct="1">
              <a:spcBef>
                <a:spcPct val="40000"/>
              </a:spcBef>
            </a:pPr>
            <a:r>
              <a:rPr lang="en-US" altLang="zh-CN">
                <a:latin typeface="Times New Roman" pitchFamily="18" charset="0"/>
                <a:ea typeface="宋体" pitchFamily="2" charset="-122"/>
              </a:rPr>
              <a:t>5120 – 6143</a:t>
            </a:r>
          </a:p>
          <a:p>
            <a:pPr eaLnBrk="1" hangingPunct="1">
              <a:spcBef>
                <a:spcPct val="40000"/>
              </a:spcBef>
            </a:pPr>
            <a:r>
              <a:rPr lang="en-US" altLang="zh-CN">
                <a:latin typeface="Times New Roman" pitchFamily="18" charset="0"/>
                <a:ea typeface="宋体" pitchFamily="2" charset="-122"/>
              </a:rPr>
              <a:t>6144 - 7167</a:t>
            </a:r>
          </a:p>
        </p:txBody>
      </p:sp>
      <p:sp>
        <p:nvSpPr>
          <p:cNvPr id="256045" name="Text Box 2091"/>
          <p:cNvSpPr txBox="1">
            <a:spLocks noChangeArrowheads="1"/>
          </p:cNvSpPr>
          <p:nvPr/>
        </p:nvSpPr>
        <p:spPr bwMode="auto">
          <a:xfrm>
            <a:off x="1752600" y="14478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Virtual memory</a:t>
            </a:r>
          </a:p>
        </p:txBody>
      </p:sp>
      <p:sp>
        <p:nvSpPr>
          <p:cNvPr id="256046" name="Text Box 2092"/>
          <p:cNvSpPr txBox="1">
            <a:spLocks noChangeArrowheads="1"/>
          </p:cNvSpPr>
          <p:nvPr/>
        </p:nvSpPr>
        <p:spPr bwMode="auto">
          <a:xfrm>
            <a:off x="5257800" y="14478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000">
                <a:latin typeface="Times New Roman" pitchFamily="18" charset="0"/>
                <a:ea typeface="宋体" pitchFamily="2" charset="-122"/>
              </a:rPr>
              <a:t>Physical memory</a:t>
            </a:r>
          </a:p>
        </p:txBody>
      </p:sp>
      <p:sp>
        <p:nvSpPr>
          <p:cNvPr id="256047" name="AutoShape 2093"/>
          <p:cNvSpPr>
            <a:spLocks noChangeArrowheads="1"/>
          </p:cNvSpPr>
          <p:nvPr/>
        </p:nvSpPr>
        <p:spPr bwMode="auto">
          <a:xfrm>
            <a:off x="5638800" y="5105400"/>
            <a:ext cx="2057400" cy="1524000"/>
          </a:xfrm>
          <a:prstGeom prst="flowChartMagneticDisk">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8" name="Line 2094"/>
          <p:cNvSpPr>
            <a:spLocks noChangeShapeType="1"/>
          </p:cNvSpPr>
          <p:nvPr/>
        </p:nvSpPr>
        <p:spPr bwMode="auto">
          <a:xfrm flipV="1">
            <a:off x="3505200" y="2514600"/>
            <a:ext cx="2209800" cy="381000"/>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49" name="Line 2095"/>
          <p:cNvSpPr>
            <a:spLocks noChangeShapeType="1"/>
          </p:cNvSpPr>
          <p:nvPr/>
        </p:nvSpPr>
        <p:spPr bwMode="auto">
          <a:xfrm>
            <a:off x="3505200" y="2133600"/>
            <a:ext cx="2209800" cy="1066800"/>
          </a:xfrm>
          <a:prstGeom prst="line">
            <a:avLst/>
          </a:prstGeom>
          <a:noFill/>
          <a:ln w="254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50" name="Rectangle 2096"/>
          <p:cNvSpPr>
            <a:spLocks noChangeArrowheads="1"/>
          </p:cNvSpPr>
          <p:nvPr/>
        </p:nvSpPr>
        <p:spPr bwMode="auto">
          <a:xfrm>
            <a:off x="5791200" y="5638800"/>
            <a:ext cx="381000" cy="228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56051" name="Rectangle 2097"/>
          <p:cNvSpPr>
            <a:spLocks noChangeArrowheads="1"/>
          </p:cNvSpPr>
          <p:nvPr/>
        </p:nvSpPr>
        <p:spPr bwMode="auto">
          <a:xfrm>
            <a:off x="5791200" y="5943600"/>
            <a:ext cx="381000" cy="228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56052" name="Rectangle 2098"/>
          <p:cNvSpPr>
            <a:spLocks noChangeArrowheads="1"/>
          </p:cNvSpPr>
          <p:nvPr/>
        </p:nvSpPr>
        <p:spPr bwMode="auto">
          <a:xfrm>
            <a:off x="7162800" y="5943600"/>
            <a:ext cx="381000" cy="228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56053" name="Rectangle 2099"/>
          <p:cNvSpPr>
            <a:spLocks noChangeArrowheads="1"/>
          </p:cNvSpPr>
          <p:nvPr/>
        </p:nvSpPr>
        <p:spPr bwMode="auto">
          <a:xfrm>
            <a:off x="7162800" y="5638800"/>
            <a:ext cx="381000" cy="228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56054" name="Rectangle 2100"/>
          <p:cNvSpPr>
            <a:spLocks noChangeArrowheads="1"/>
          </p:cNvSpPr>
          <p:nvPr/>
        </p:nvSpPr>
        <p:spPr bwMode="auto">
          <a:xfrm>
            <a:off x="7162800" y="6248400"/>
            <a:ext cx="381000" cy="228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56055" name="Rectangle 2101"/>
          <p:cNvSpPr>
            <a:spLocks noChangeArrowheads="1"/>
          </p:cNvSpPr>
          <p:nvPr/>
        </p:nvSpPr>
        <p:spPr bwMode="auto">
          <a:xfrm>
            <a:off x="5791200" y="6248400"/>
            <a:ext cx="381000" cy="228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56056" name="Line 2102"/>
          <p:cNvSpPr>
            <a:spLocks noChangeShapeType="1"/>
          </p:cNvSpPr>
          <p:nvPr/>
        </p:nvSpPr>
        <p:spPr bwMode="auto">
          <a:xfrm>
            <a:off x="3505200" y="2514600"/>
            <a:ext cx="3657600" cy="3124200"/>
          </a:xfrm>
          <a:prstGeom prst="line">
            <a:avLst/>
          </a:prstGeom>
          <a:noFill/>
          <a:ln w="25400">
            <a:solidFill>
              <a:srgbClr val="FF0000"/>
            </a:solidFill>
            <a:prstDash val="dash"/>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57" name="Line 2103"/>
          <p:cNvSpPr>
            <a:spLocks noChangeShapeType="1"/>
          </p:cNvSpPr>
          <p:nvPr/>
        </p:nvSpPr>
        <p:spPr bwMode="auto">
          <a:xfrm>
            <a:off x="3505200" y="3200400"/>
            <a:ext cx="3657600" cy="3124200"/>
          </a:xfrm>
          <a:prstGeom prst="line">
            <a:avLst/>
          </a:prstGeom>
          <a:noFill/>
          <a:ln w="25400">
            <a:solidFill>
              <a:srgbClr val="FF0000"/>
            </a:solidFill>
            <a:prstDash val="dash"/>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58" name="Line 2104"/>
          <p:cNvSpPr>
            <a:spLocks noChangeShapeType="1"/>
          </p:cNvSpPr>
          <p:nvPr/>
        </p:nvSpPr>
        <p:spPr bwMode="auto">
          <a:xfrm flipV="1">
            <a:off x="3505200" y="2133600"/>
            <a:ext cx="2209800" cy="2286000"/>
          </a:xfrm>
          <a:prstGeom prst="line">
            <a:avLst/>
          </a:prstGeom>
          <a:noFill/>
          <a:ln w="25400">
            <a:solidFill>
              <a:schemeClr val="accent2"/>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59" name="Line 2105"/>
          <p:cNvSpPr>
            <a:spLocks noChangeShapeType="1"/>
          </p:cNvSpPr>
          <p:nvPr/>
        </p:nvSpPr>
        <p:spPr bwMode="auto">
          <a:xfrm flipV="1">
            <a:off x="3505200" y="3581400"/>
            <a:ext cx="2209800" cy="1219200"/>
          </a:xfrm>
          <a:prstGeom prst="line">
            <a:avLst/>
          </a:prstGeom>
          <a:noFill/>
          <a:ln w="25400">
            <a:solidFill>
              <a:schemeClr val="accent2"/>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60" name="Line 2106"/>
          <p:cNvSpPr>
            <a:spLocks noChangeShapeType="1"/>
          </p:cNvSpPr>
          <p:nvPr/>
        </p:nvSpPr>
        <p:spPr bwMode="auto">
          <a:xfrm flipV="1">
            <a:off x="3505200" y="3962400"/>
            <a:ext cx="2209800" cy="1524000"/>
          </a:xfrm>
          <a:prstGeom prst="line">
            <a:avLst/>
          </a:prstGeom>
          <a:noFill/>
          <a:ln w="25400">
            <a:solidFill>
              <a:schemeClr val="accent2"/>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61" name="Line 2107"/>
          <p:cNvSpPr>
            <a:spLocks noChangeShapeType="1"/>
          </p:cNvSpPr>
          <p:nvPr/>
        </p:nvSpPr>
        <p:spPr bwMode="auto">
          <a:xfrm>
            <a:off x="3505200" y="5105400"/>
            <a:ext cx="2286000" cy="609600"/>
          </a:xfrm>
          <a:prstGeom prst="line">
            <a:avLst/>
          </a:prstGeom>
          <a:noFill/>
          <a:ln w="25400">
            <a:solidFill>
              <a:schemeClr val="accent2"/>
            </a:solidFill>
            <a:prstDash val="dash"/>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62" name="Line 2108"/>
          <p:cNvSpPr>
            <a:spLocks noChangeShapeType="1"/>
          </p:cNvSpPr>
          <p:nvPr/>
        </p:nvSpPr>
        <p:spPr bwMode="auto">
          <a:xfrm>
            <a:off x="3505200" y="5867400"/>
            <a:ext cx="2286000" cy="228600"/>
          </a:xfrm>
          <a:prstGeom prst="line">
            <a:avLst/>
          </a:prstGeom>
          <a:noFill/>
          <a:ln w="25400">
            <a:solidFill>
              <a:schemeClr val="accent2"/>
            </a:solidFill>
            <a:prstDash val="dash"/>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6063" name="Text Box 2109"/>
          <p:cNvSpPr txBox="1">
            <a:spLocks noChangeArrowheads="1"/>
          </p:cNvSpPr>
          <p:nvPr/>
        </p:nvSpPr>
        <p:spPr bwMode="auto">
          <a:xfrm>
            <a:off x="4191000" y="1905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spcBef>
                <a:spcPct val="50000"/>
              </a:spcBef>
            </a:pPr>
            <a:r>
              <a:rPr lang="en-US" altLang="zh-CN" sz="2400">
                <a:latin typeface="Times New Roman" pitchFamily="18" charset="0"/>
                <a:ea typeface="宋体" pitchFamily="2" charset="-122"/>
              </a:rPr>
              <a:t>MMU</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0DB3814C-CFE2-4B2B-A74D-0F089079019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1F7E0348-24E8-41D6-9878-3FC481600BA5}" type="slidenum">
              <a:rPr lang="en-US" altLang="zh-CN" smtClean="0"/>
              <a:pPr>
                <a:defRPr/>
              </a:pPr>
              <a:t>54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9"/>
                                        </p:tgtEl>
                                        <p:attrNameLst>
                                          <p:attrName>style.visibility</p:attrName>
                                        </p:attrNameLst>
                                      </p:cBhvr>
                                      <p:to>
                                        <p:strVal val="visible"/>
                                      </p:to>
                                    </p:set>
                                    <p:anim calcmode="lin" valueType="num">
                                      <p:cBhvr additive="base">
                                        <p:cTn id="7" dur="500" fill="hold"/>
                                        <p:tgtEl>
                                          <p:spTgt spid="256049"/>
                                        </p:tgtEl>
                                        <p:attrNameLst>
                                          <p:attrName>ppt_x</p:attrName>
                                        </p:attrNameLst>
                                      </p:cBhvr>
                                      <p:tavLst>
                                        <p:tav tm="0">
                                          <p:val>
                                            <p:strVal val="#ppt_x"/>
                                          </p:val>
                                        </p:tav>
                                        <p:tav tm="100000">
                                          <p:val>
                                            <p:strVal val="#ppt_x"/>
                                          </p:val>
                                        </p:tav>
                                      </p:tavLst>
                                    </p:anim>
                                    <p:anim calcmode="lin" valueType="num">
                                      <p:cBhvr additive="base">
                                        <p:cTn id="8" dur="500" fill="hold"/>
                                        <p:tgtEl>
                                          <p:spTgt spid="2560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6058"/>
                                        </p:tgtEl>
                                        <p:attrNameLst>
                                          <p:attrName>style.visibility</p:attrName>
                                        </p:attrNameLst>
                                      </p:cBhvr>
                                      <p:to>
                                        <p:strVal val="visible"/>
                                      </p:to>
                                    </p:set>
                                    <p:anim calcmode="lin" valueType="num">
                                      <p:cBhvr additive="base">
                                        <p:cTn id="11" dur="500" fill="hold"/>
                                        <p:tgtEl>
                                          <p:spTgt spid="256058"/>
                                        </p:tgtEl>
                                        <p:attrNameLst>
                                          <p:attrName>ppt_x</p:attrName>
                                        </p:attrNameLst>
                                      </p:cBhvr>
                                      <p:tavLst>
                                        <p:tav tm="0">
                                          <p:val>
                                            <p:strVal val="#ppt_x"/>
                                          </p:val>
                                        </p:tav>
                                        <p:tav tm="100000">
                                          <p:val>
                                            <p:strVal val="#ppt_x"/>
                                          </p:val>
                                        </p:tav>
                                      </p:tavLst>
                                    </p:anim>
                                    <p:anim calcmode="lin" valueType="num">
                                      <p:cBhvr additive="base">
                                        <p:cTn id="12" dur="500" fill="hold"/>
                                        <p:tgtEl>
                                          <p:spTgt spid="25605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6048"/>
                                        </p:tgtEl>
                                        <p:attrNameLst>
                                          <p:attrName>style.visibility</p:attrName>
                                        </p:attrNameLst>
                                      </p:cBhvr>
                                      <p:to>
                                        <p:strVal val="visible"/>
                                      </p:to>
                                    </p:set>
                                    <p:anim calcmode="lin" valueType="num">
                                      <p:cBhvr additive="base">
                                        <p:cTn id="15" dur="500" fill="hold"/>
                                        <p:tgtEl>
                                          <p:spTgt spid="256048"/>
                                        </p:tgtEl>
                                        <p:attrNameLst>
                                          <p:attrName>ppt_x</p:attrName>
                                        </p:attrNameLst>
                                      </p:cBhvr>
                                      <p:tavLst>
                                        <p:tav tm="0">
                                          <p:val>
                                            <p:strVal val="#ppt_x"/>
                                          </p:val>
                                        </p:tav>
                                        <p:tav tm="100000">
                                          <p:val>
                                            <p:strVal val="#ppt_x"/>
                                          </p:val>
                                        </p:tav>
                                      </p:tavLst>
                                    </p:anim>
                                    <p:anim calcmode="lin" valueType="num">
                                      <p:cBhvr additive="base">
                                        <p:cTn id="16" dur="500" fill="hold"/>
                                        <p:tgtEl>
                                          <p:spTgt spid="2560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6057"/>
                                        </p:tgtEl>
                                        <p:attrNameLst>
                                          <p:attrName>style.visibility</p:attrName>
                                        </p:attrNameLst>
                                      </p:cBhvr>
                                      <p:to>
                                        <p:strVal val="visible"/>
                                      </p:to>
                                    </p:set>
                                    <p:anim calcmode="lin" valueType="num">
                                      <p:cBhvr additive="base">
                                        <p:cTn id="21" dur="500" fill="hold"/>
                                        <p:tgtEl>
                                          <p:spTgt spid="256057"/>
                                        </p:tgtEl>
                                        <p:attrNameLst>
                                          <p:attrName>ppt_x</p:attrName>
                                        </p:attrNameLst>
                                      </p:cBhvr>
                                      <p:tavLst>
                                        <p:tav tm="0">
                                          <p:val>
                                            <p:strVal val="#ppt_x"/>
                                          </p:val>
                                        </p:tav>
                                        <p:tav tm="100000">
                                          <p:val>
                                            <p:strVal val="#ppt_x"/>
                                          </p:val>
                                        </p:tav>
                                      </p:tavLst>
                                    </p:anim>
                                    <p:anim calcmode="lin" valueType="num">
                                      <p:cBhvr additive="base">
                                        <p:cTn id="22" dur="500" fill="hold"/>
                                        <p:tgtEl>
                                          <p:spTgt spid="25605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6056"/>
                                        </p:tgtEl>
                                        <p:attrNameLst>
                                          <p:attrName>style.visibility</p:attrName>
                                        </p:attrNameLst>
                                      </p:cBhvr>
                                      <p:to>
                                        <p:strVal val="visible"/>
                                      </p:to>
                                    </p:set>
                                    <p:anim calcmode="lin" valueType="num">
                                      <p:cBhvr additive="base">
                                        <p:cTn id="25" dur="500" fill="hold"/>
                                        <p:tgtEl>
                                          <p:spTgt spid="256056"/>
                                        </p:tgtEl>
                                        <p:attrNameLst>
                                          <p:attrName>ppt_x</p:attrName>
                                        </p:attrNameLst>
                                      </p:cBhvr>
                                      <p:tavLst>
                                        <p:tav tm="0">
                                          <p:val>
                                            <p:strVal val="#ppt_x"/>
                                          </p:val>
                                        </p:tav>
                                        <p:tav tm="100000">
                                          <p:val>
                                            <p:strVal val="#ppt_x"/>
                                          </p:val>
                                        </p:tav>
                                      </p:tavLst>
                                    </p:anim>
                                    <p:anim calcmode="lin" valueType="num">
                                      <p:cBhvr additive="base">
                                        <p:cTn id="26" dur="500" fill="hold"/>
                                        <p:tgtEl>
                                          <p:spTgt spid="256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8" grpId="0" animBg="1"/>
      <p:bldP spid="256049" grpId="0" animBg="1"/>
      <p:bldP spid="256056" grpId="0" animBg="1"/>
      <p:bldP spid="256057" grpId="0" animBg="1"/>
      <p:bldP spid="25605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2050"/>
          <p:cNvSpPr>
            <a:spLocks noGrp="1" noChangeArrowheads="1"/>
          </p:cNvSpPr>
          <p:nvPr>
            <p:ph type="title"/>
          </p:nvPr>
        </p:nvSpPr>
        <p:spPr>
          <a:xfrm>
            <a:off x="-42069" y="209551"/>
            <a:ext cx="9170988" cy="538162"/>
          </a:xfrm>
        </p:spPr>
        <p:txBody>
          <a:bodyPr/>
          <a:lstStyle/>
          <a:p>
            <a:pPr eaLnBrk="1" hangingPunct="1"/>
            <a:r>
              <a:rPr lang="en-US" altLang="en-US" sz="3200" dirty="0" smtClean="0"/>
              <a:t>Three Advantages of Virtual Memory</a:t>
            </a:r>
          </a:p>
        </p:txBody>
      </p:sp>
      <p:sp>
        <p:nvSpPr>
          <p:cNvPr id="257029" name="Rectangle 2051"/>
          <p:cNvSpPr>
            <a:spLocks noGrp="1" noChangeArrowheads="1"/>
          </p:cNvSpPr>
          <p:nvPr>
            <p:ph type="body" idx="1"/>
          </p:nvPr>
        </p:nvSpPr>
        <p:spPr>
          <a:xfrm>
            <a:off x="161925" y="1327150"/>
            <a:ext cx="8763000" cy="3941763"/>
          </a:xfrm>
        </p:spPr>
        <p:txBody>
          <a:bodyPr/>
          <a:lstStyle/>
          <a:p>
            <a:pPr eaLnBrk="1" hangingPunct="1">
              <a:spcBef>
                <a:spcPct val="15000"/>
              </a:spcBef>
              <a:buFontTx/>
              <a:buNone/>
            </a:pPr>
            <a:r>
              <a:rPr lang="en-US" altLang="en-US" sz="1600" dirty="0" smtClean="0">
                <a:solidFill>
                  <a:srgbClr val="FF6699"/>
                </a:solidFill>
              </a:rPr>
              <a:t>1) Translation:</a:t>
            </a:r>
            <a:r>
              <a:rPr lang="en-US" altLang="en-US" sz="1600" dirty="0" smtClean="0"/>
              <a:t> </a:t>
            </a:r>
          </a:p>
          <a:p>
            <a:pPr lvl="1" eaLnBrk="1" hangingPunct="1">
              <a:spcBef>
                <a:spcPct val="15000"/>
              </a:spcBef>
            </a:pPr>
            <a:r>
              <a:rPr lang="en-US" altLang="en-US" sz="1400" dirty="0" smtClean="0"/>
              <a:t>Program can be given consistent view of memory, even though physical memory is scrambled(irregular)</a:t>
            </a:r>
          </a:p>
          <a:p>
            <a:pPr lvl="1" eaLnBrk="1" hangingPunct="1">
              <a:spcBef>
                <a:spcPct val="15000"/>
              </a:spcBef>
            </a:pPr>
            <a:r>
              <a:rPr lang="en-US" altLang="en-US" sz="1400" dirty="0" smtClean="0"/>
              <a:t>Makes multiple processes reasonable </a:t>
            </a:r>
          </a:p>
          <a:p>
            <a:pPr lvl="1" eaLnBrk="1" hangingPunct="1">
              <a:spcBef>
                <a:spcPct val="15000"/>
              </a:spcBef>
            </a:pPr>
            <a:r>
              <a:rPr lang="en-US" altLang="en-US" sz="1400" dirty="0" smtClean="0"/>
              <a:t>Only the most important part of program (“</a:t>
            </a:r>
            <a:r>
              <a:rPr lang="en-US" altLang="en-US" sz="1400" u="sng" dirty="0" smtClean="0">
                <a:solidFill>
                  <a:srgbClr val="FF6699"/>
                </a:solidFill>
              </a:rPr>
              <a:t>Working Set</a:t>
            </a:r>
            <a:r>
              <a:rPr lang="en-US" altLang="en-US" sz="1400" dirty="0" smtClean="0"/>
              <a:t>”) must be in physical memory</a:t>
            </a:r>
          </a:p>
          <a:p>
            <a:pPr lvl="1" eaLnBrk="1" hangingPunct="1">
              <a:spcBef>
                <a:spcPct val="15000"/>
              </a:spcBef>
            </a:pPr>
            <a:r>
              <a:rPr lang="en-US" altLang="en-US" sz="1400" dirty="0" smtClean="0"/>
              <a:t>Contiguous structures (like stacks) use only as much physical memory as necessary yet still grow later</a:t>
            </a:r>
          </a:p>
          <a:p>
            <a:pPr eaLnBrk="1" hangingPunct="1">
              <a:lnSpc>
                <a:spcPct val="90000"/>
              </a:lnSpc>
              <a:spcBef>
                <a:spcPct val="15000"/>
              </a:spcBef>
              <a:buFontTx/>
              <a:buNone/>
            </a:pPr>
            <a:r>
              <a:rPr lang="en-US" altLang="en-US" sz="1600" dirty="0">
                <a:solidFill>
                  <a:srgbClr val="FF6699"/>
                </a:solidFill>
              </a:rPr>
              <a:t>2) Protection:</a:t>
            </a:r>
          </a:p>
          <a:p>
            <a:pPr lvl="1" eaLnBrk="1" hangingPunct="1">
              <a:lnSpc>
                <a:spcPct val="90000"/>
              </a:lnSpc>
              <a:spcBef>
                <a:spcPct val="15000"/>
              </a:spcBef>
            </a:pPr>
            <a:r>
              <a:rPr lang="en-US" altLang="en-US" sz="1400" dirty="0"/>
              <a:t>Different processes protected from each other</a:t>
            </a:r>
          </a:p>
          <a:p>
            <a:pPr lvl="1" eaLnBrk="1" hangingPunct="1">
              <a:lnSpc>
                <a:spcPct val="90000"/>
              </a:lnSpc>
              <a:spcBef>
                <a:spcPct val="15000"/>
              </a:spcBef>
            </a:pPr>
            <a:r>
              <a:rPr lang="en-US" altLang="en-US" sz="1400" dirty="0"/>
              <a:t>Different pages can be given special behavior</a:t>
            </a:r>
          </a:p>
          <a:p>
            <a:pPr lvl="2" eaLnBrk="1" hangingPunct="1">
              <a:lnSpc>
                <a:spcPct val="90000"/>
              </a:lnSpc>
              <a:spcBef>
                <a:spcPct val="15000"/>
              </a:spcBef>
            </a:pPr>
            <a:r>
              <a:rPr lang="en-US" altLang="en-US" sz="1200" dirty="0"/>
              <a:t> Read Only, No execute, Invisible to user programs,...</a:t>
            </a:r>
          </a:p>
          <a:p>
            <a:pPr lvl="1" eaLnBrk="1" hangingPunct="1">
              <a:lnSpc>
                <a:spcPct val="90000"/>
              </a:lnSpc>
              <a:spcBef>
                <a:spcPct val="15000"/>
              </a:spcBef>
            </a:pPr>
            <a:r>
              <a:rPr lang="en-US" altLang="en-US" sz="1400" dirty="0"/>
              <a:t>Kernel data protected from User programs</a:t>
            </a:r>
          </a:p>
          <a:p>
            <a:pPr lvl="1" eaLnBrk="1" hangingPunct="1">
              <a:lnSpc>
                <a:spcPct val="90000"/>
              </a:lnSpc>
              <a:spcBef>
                <a:spcPct val="15000"/>
              </a:spcBef>
            </a:pPr>
            <a:r>
              <a:rPr lang="en-US" altLang="en-US" sz="1400" dirty="0"/>
              <a:t>Very important for protection from </a:t>
            </a:r>
            <a:r>
              <a:rPr lang="en-US" altLang="en-US" sz="1400" dirty="0" smtClean="0"/>
              <a:t>malicious</a:t>
            </a:r>
            <a:r>
              <a:rPr lang="en-US" altLang="zh-CN" sz="1400" dirty="0" smtClean="0"/>
              <a:t> </a:t>
            </a:r>
            <a:r>
              <a:rPr lang="en-US" altLang="en-US" sz="1400" dirty="0" smtClean="0"/>
              <a:t>programs </a:t>
            </a:r>
            <a:r>
              <a:rPr lang="en-US" altLang="en-US" sz="1400" dirty="0">
                <a:latin typeface="Symbol" pitchFamily="18" charset="2"/>
              </a:rPr>
              <a:t></a:t>
            </a:r>
            <a:r>
              <a:rPr lang="en-US" altLang="en-US" sz="1400" dirty="0"/>
              <a:t> Far more “viruses” under Microsoft Windows</a:t>
            </a:r>
          </a:p>
          <a:p>
            <a:pPr lvl="1" eaLnBrk="1" hangingPunct="1">
              <a:lnSpc>
                <a:spcPct val="90000"/>
              </a:lnSpc>
              <a:spcBef>
                <a:spcPct val="15000"/>
              </a:spcBef>
            </a:pPr>
            <a:r>
              <a:rPr lang="en-US" altLang="en-US" sz="1400" dirty="0"/>
              <a:t>Special Mode in processor (“Kernel more”) allows processor to change page table/TLB</a:t>
            </a:r>
          </a:p>
          <a:p>
            <a:pPr eaLnBrk="1" hangingPunct="1">
              <a:lnSpc>
                <a:spcPct val="90000"/>
              </a:lnSpc>
              <a:spcBef>
                <a:spcPct val="15000"/>
              </a:spcBef>
              <a:buFontTx/>
              <a:buNone/>
            </a:pPr>
            <a:r>
              <a:rPr lang="en-US" altLang="en-US" sz="1600" dirty="0">
                <a:solidFill>
                  <a:srgbClr val="FF6699"/>
                </a:solidFill>
              </a:rPr>
              <a:t>3) Sharing:</a:t>
            </a:r>
          </a:p>
          <a:p>
            <a:pPr lvl="1" eaLnBrk="1" hangingPunct="1">
              <a:lnSpc>
                <a:spcPct val="90000"/>
              </a:lnSpc>
              <a:spcBef>
                <a:spcPct val="15000"/>
              </a:spcBef>
            </a:pPr>
            <a:r>
              <a:rPr lang="en-US" altLang="en-US" sz="1400" dirty="0"/>
              <a:t>Can map same physical page to multiple users</a:t>
            </a:r>
            <a:br>
              <a:rPr lang="en-US" altLang="en-US" sz="1400" dirty="0"/>
            </a:br>
            <a:r>
              <a:rPr lang="en-US" altLang="en-US" sz="1400" dirty="0"/>
              <a:t>(“Shared memory”)</a:t>
            </a:r>
          </a:p>
          <a:p>
            <a:pPr eaLnBrk="1" hangingPunct="1">
              <a:spcBef>
                <a:spcPct val="15000"/>
              </a:spcBef>
            </a:pPr>
            <a:endParaRPr lang="en-US" altLang="en-US" sz="1600" dirty="0" smtClean="0"/>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04C8CDFE-DAA4-43A2-8D95-4BBEBFC4569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55</a:t>
            </a:fld>
            <a:endParaRPr lang="en-US" altLang="zh-C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034" name="Rectangle 2"/>
          <p:cNvSpPr>
            <a:spLocks noGrp="1" noChangeArrowheads="1"/>
          </p:cNvSpPr>
          <p:nvPr>
            <p:ph type="title"/>
          </p:nvPr>
        </p:nvSpPr>
        <p:spPr/>
        <p:txBody>
          <a:bodyPr/>
          <a:lstStyle/>
          <a:p>
            <a:r>
              <a:rPr lang="en-US"/>
              <a:t>Virtual Memory Use Today - 1</a:t>
            </a:r>
          </a:p>
        </p:txBody>
      </p:sp>
      <p:sp>
        <p:nvSpPr>
          <p:cNvPr id="1708035" name="Rectangle 3"/>
          <p:cNvSpPr>
            <a:spLocks noGrp="1" noChangeArrowheads="1"/>
          </p:cNvSpPr>
          <p:nvPr>
            <p:ph idx="1"/>
          </p:nvPr>
        </p:nvSpPr>
        <p:spPr>
          <a:noFill/>
          <a:ln/>
        </p:spPr>
        <p:txBody>
          <a:bodyPr anchor="ctr"/>
          <a:lstStyle/>
          <a:p>
            <a:r>
              <a:rPr lang="en-US" sz="2000" dirty="0" smtClean="0"/>
              <a:t>Servers/desktops/laptops/</a:t>
            </a:r>
            <a:r>
              <a:rPr lang="en-US" sz="2000" dirty="0" err="1" smtClean="0"/>
              <a:t>smartphones</a:t>
            </a:r>
            <a:r>
              <a:rPr lang="en-US" sz="2000" dirty="0" smtClean="0"/>
              <a:t> </a:t>
            </a:r>
            <a:r>
              <a:rPr lang="en-US" sz="2000" dirty="0"/>
              <a:t>have full demand-paged virtual memory</a:t>
            </a:r>
          </a:p>
          <a:p>
            <a:pPr lvl="1"/>
            <a:r>
              <a:rPr lang="en-US" sz="1800" dirty="0"/>
              <a:t>Portability between machines with different memory sizes</a:t>
            </a:r>
          </a:p>
          <a:p>
            <a:pPr lvl="1"/>
            <a:r>
              <a:rPr lang="en-US" sz="1800" dirty="0"/>
              <a:t>Protection between multiple users or multiple tasks</a:t>
            </a:r>
          </a:p>
          <a:p>
            <a:pPr lvl="1"/>
            <a:r>
              <a:rPr lang="en-US" sz="1800" dirty="0"/>
              <a:t>Share small physical memory among active tasks</a:t>
            </a:r>
          </a:p>
          <a:p>
            <a:pPr lvl="1"/>
            <a:r>
              <a:rPr lang="en-US" sz="1800" dirty="0"/>
              <a:t>Simplifies implementation of some OS features</a:t>
            </a:r>
          </a:p>
          <a:p>
            <a:r>
              <a:rPr lang="en-US" sz="2000" dirty="0"/>
              <a:t>Vector supercomputers have translation and protection but</a:t>
            </a:r>
            <a:r>
              <a:rPr lang="en-US" sz="2000" dirty="0" smtClean="0"/>
              <a:t> rarely complete demand</a:t>
            </a:r>
            <a:r>
              <a:rPr lang="en-US" sz="2000" dirty="0"/>
              <a:t>-paging</a:t>
            </a:r>
          </a:p>
          <a:p>
            <a:pPr lvl="1"/>
            <a:r>
              <a:rPr lang="en-US" sz="1800" dirty="0" smtClean="0"/>
              <a:t>Don’t </a:t>
            </a:r>
            <a:r>
              <a:rPr lang="en-US" sz="1800" dirty="0"/>
              <a:t>waste expensive CPU time thrashing to disk (make jobs fit in memory)</a:t>
            </a:r>
          </a:p>
          <a:p>
            <a:pPr lvl="1"/>
            <a:r>
              <a:rPr lang="en-US" sz="1800" dirty="0"/>
              <a:t>Mostly run in batch mode (run set of jobs that fits in memory)</a:t>
            </a:r>
          </a:p>
          <a:p>
            <a:pPr lvl="1"/>
            <a:r>
              <a:rPr lang="en-US" sz="1800" dirty="0"/>
              <a:t>Difficult to implement </a:t>
            </a:r>
            <a:r>
              <a:rPr lang="en-US" sz="1800" dirty="0" err="1"/>
              <a:t>restartable</a:t>
            </a:r>
            <a:r>
              <a:rPr lang="en-US" sz="1800" dirty="0"/>
              <a:t> vector instructions</a:t>
            </a:r>
          </a:p>
          <a:p>
            <a:pPr lvl="1"/>
            <a:endParaRPr lang="en-US" sz="1400" dirty="0"/>
          </a:p>
        </p:txBody>
      </p:sp>
      <p:sp>
        <p:nvSpPr>
          <p:cNvPr id="2" name="日期占位符 1"/>
          <p:cNvSpPr>
            <a:spLocks noGrp="1"/>
          </p:cNvSpPr>
          <p:nvPr>
            <p:ph type="dt" sz="half" idx="10"/>
          </p:nvPr>
        </p:nvSpPr>
        <p:spPr/>
        <p:txBody>
          <a:bodyPr/>
          <a:lstStyle/>
          <a:p>
            <a:pPr>
              <a:defRPr/>
            </a:pPr>
            <a:fld id="{50E148EE-FEB7-45BF-935C-C197FFA21C2B}" type="datetime2">
              <a:rPr lang="zh-CN" altLang="en-US" smtClean="0"/>
              <a:t>2021年10月14日</a:t>
            </a:fld>
            <a:endParaRPr lang="en-US" altLang="zh-CN"/>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56</a:t>
            </a:fld>
            <a:endParaRPr lang="en-US" altLang="zh-CN" dirty="0"/>
          </a:p>
        </p:txBody>
      </p:sp>
    </p:spTree>
    <p:extLst>
      <p:ext uri="{BB962C8B-B14F-4D97-AF65-F5344CB8AC3E}">
        <p14:creationId xmlns:p14="http://schemas.microsoft.com/office/powerpoint/2010/main" val="179206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8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8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8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08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80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080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803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080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080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803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058" name="Rectangle 2"/>
          <p:cNvSpPr>
            <a:spLocks noGrp="1" noChangeArrowheads="1"/>
          </p:cNvSpPr>
          <p:nvPr>
            <p:ph type="title"/>
          </p:nvPr>
        </p:nvSpPr>
        <p:spPr/>
        <p:txBody>
          <a:bodyPr/>
          <a:lstStyle/>
          <a:p>
            <a:r>
              <a:rPr lang="en-US"/>
              <a:t>Virtual Memory Use Today - 2</a:t>
            </a:r>
          </a:p>
        </p:txBody>
      </p:sp>
      <p:sp>
        <p:nvSpPr>
          <p:cNvPr id="1709059" name="Rectangle 3"/>
          <p:cNvSpPr>
            <a:spLocks noGrp="1" noChangeArrowheads="1"/>
          </p:cNvSpPr>
          <p:nvPr>
            <p:ph idx="1"/>
          </p:nvPr>
        </p:nvSpPr>
        <p:spPr>
          <a:noFill/>
          <a:ln/>
        </p:spPr>
        <p:txBody>
          <a:bodyPr anchor="ctr"/>
          <a:lstStyle/>
          <a:p>
            <a:r>
              <a:rPr lang="en-US" sz="2800" dirty="0"/>
              <a:t>Most embedded processors and DSPs provide physical addressing only</a:t>
            </a:r>
          </a:p>
          <a:p>
            <a:pPr lvl="1"/>
            <a:r>
              <a:rPr lang="en-US" dirty="0"/>
              <a:t>Can’t afford area/speed/power budget for virtual memory support</a:t>
            </a:r>
          </a:p>
          <a:p>
            <a:pPr lvl="1"/>
            <a:r>
              <a:rPr lang="en-US" dirty="0"/>
              <a:t>Often there is no secondary storage to swap to!</a:t>
            </a:r>
          </a:p>
          <a:p>
            <a:pPr lvl="1"/>
            <a:r>
              <a:rPr lang="en-US" dirty="0"/>
              <a:t>Programs custom written for particular memory configuration in product</a:t>
            </a:r>
          </a:p>
          <a:p>
            <a:pPr lvl="1"/>
            <a:r>
              <a:rPr lang="en-US" dirty="0"/>
              <a:t>Difficult to implement </a:t>
            </a:r>
            <a:r>
              <a:rPr lang="en-US" dirty="0" err="1"/>
              <a:t>restartable</a:t>
            </a:r>
            <a:r>
              <a:rPr lang="en-US" dirty="0"/>
              <a:t> instructions for exposed architectures</a:t>
            </a:r>
          </a:p>
        </p:txBody>
      </p:sp>
      <p:sp>
        <p:nvSpPr>
          <p:cNvPr id="2" name="日期占位符 1"/>
          <p:cNvSpPr>
            <a:spLocks noGrp="1"/>
          </p:cNvSpPr>
          <p:nvPr>
            <p:ph type="dt" sz="half" idx="10"/>
          </p:nvPr>
        </p:nvSpPr>
        <p:spPr/>
        <p:txBody>
          <a:bodyPr/>
          <a:lstStyle/>
          <a:p>
            <a:pPr>
              <a:defRPr/>
            </a:pPr>
            <a:fld id="{8D7E1B98-088E-466C-AFB0-0BFFC27F6080}" type="datetime2">
              <a:rPr lang="zh-CN" altLang="en-US" smtClean="0"/>
              <a:t>2021年10月14日</a:t>
            </a:fld>
            <a:endParaRPr lang="en-US" altLang="zh-CN"/>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57</a:t>
            </a:fld>
            <a:endParaRPr lang="en-US" altLang="zh-CN" dirty="0"/>
          </a:p>
        </p:txBody>
      </p:sp>
    </p:spTree>
    <p:extLst>
      <p:ext uri="{BB962C8B-B14F-4D97-AF65-F5344CB8AC3E}">
        <p14:creationId xmlns:p14="http://schemas.microsoft.com/office/powerpoint/2010/main" val="27276923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ChangeArrowheads="1"/>
          </p:cNvSpPr>
          <p:nvPr/>
        </p:nvSpPr>
        <p:spPr bwMode="auto">
          <a:xfrm>
            <a:off x="457200" y="1282700"/>
            <a:ext cx="83820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393700" indent="-393700" algn="l">
              <a:lnSpc>
                <a:spcPct val="85000"/>
              </a:lnSpc>
            </a:pPr>
            <a:r>
              <a:rPr lang="en-US" altLang="en-US" sz="1400" dirty="0">
                <a:latin typeface="Arial" pitchFamily="34" charset="0"/>
              </a:rPr>
              <a:t>What is the size of information blocks that are transferred from secondary to main storage (M)? </a:t>
            </a:r>
            <a:r>
              <a:rPr lang="en-US" altLang="en-US" sz="1400" dirty="0">
                <a:solidFill>
                  <a:schemeClr val="accent1"/>
                </a:solidFill>
                <a:latin typeface="Arial" pitchFamily="34" charset="0"/>
                <a:sym typeface="Symbol" pitchFamily="18" charset="2"/>
              </a:rPr>
              <a:t> </a:t>
            </a:r>
            <a:r>
              <a:rPr lang="en-US" altLang="en-US" sz="1400" i="1" dirty="0">
                <a:solidFill>
                  <a:schemeClr val="accent1"/>
                </a:solidFill>
                <a:latin typeface="Arial" pitchFamily="34" charset="0"/>
              </a:rPr>
              <a:t>page size</a:t>
            </a:r>
            <a:r>
              <a:rPr lang="en-US" altLang="en-US" sz="1400" dirty="0">
                <a:latin typeface="Arial" pitchFamily="34" charset="0"/>
              </a:rPr>
              <a:t/>
            </a:r>
            <a:br>
              <a:rPr lang="en-US" altLang="en-US" sz="1400" dirty="0">
                <a:latin typeface="Arial" pitchFamily="34" charset="0"/>
              </a:rPr>
            </a:br>
            <a:r>
              <a:rPr lang="en-US" altLang="en-US" sz="1400" dirty="0">
                <a:latin typeface="Arial" pitchFamily="34" charset="0"/>
              </a:rPr>
              <a:t>(Contrast with physical block size on disk, I.e. </a:t>
            </a:r>
            <a:r>
              <a:rPr lang="en-US" altLang="en-US" sz="1400" i="1" dirty="0">
                <a:solidFill>
                  <a:srgbClr val="FF0000"/>
                </a:solidFill>
                <a:latin typeface="Arial" pitchFamily="34" charset="0"/>
              </a:rPr>
              <a:t>sector size</a:t>
            </a:r>
            <a:r>
              <a:rPr lang="en-US" altLang="en-US" sz="1400" i="1" dirty="0">
                <a:latin typeface="Arial" pitchFamily="34" charset="0"/>
              </a:rPr>
              <a:t>)</a:t>
            </a:r>
          </a:p>
          <a:p>
            <a:pPr marL="393700" indent="-393700" algn="l">
              <a:lnSpc>
                <a:spcPct val="85000"/>
              </a:lnSpc>
            </a:pPr>
            <a:endParaRPr lang="en-US" altLang="en-US" sz="1400" i="1" dirty="0">
              <a:latin typeface="Arial" pitchFamily="34" charset="0"/>
            </a:endParaRPr>
          </a:p>
          <a:p>
            <a:pPr marL="393700" indent="-393700" algn="l">
              <a:lnSpc>
                <a:spcPct val="85000"/>
              </a:lnSpc>
            </a:pPr>
            <a:r>
              <a:rPr lang="en-US" altLang="en-US" sz="1400" dirty="0">
                <a:latin typeface="Arial" pitchFamily="34" charset="0"/>
              </a:rPr>
              <a:t>Which region of M is to hold the new block </a:t>
            </a:r>
            <a:r>
              <a:rPr lang="en-US" altLang="en-US" sz="1400" dirty="0">
                <a:solidFill>
                  <a:srgbClr val="FF0000"/>
                </a:solidFill>
                <a:latin typeface="Arial" pitchFamily="34" charset="0"/>
                <a:sym typeface="Symbol" pitchFamily="18" charset="2"/>
              </a:rPr>
              <a:t></a:t>
            </a:r>
            <a:r>
              <a:rPr lang="en-US" altLang="en-US" sz="1400" dirty="0">
                <a:solidFill>
                  <a:srgbClr val="FF0000"/>
                </a:solidFill>
                <a:latin typeface="Arial" pitchFamily="34" charset="0"/>
              </a:rPr>
              <a:t> </a:t>
            </a:r>
            <a:r>
              <a:rPr lang="en-US" altLang="en-US" sz="1400" i="1" dirty="0">
                <a:solidFill>
                  <a:srgbClr val="FF0000"/>
                </a:solidFill>
                <a:latin typeface="Arial" pitchFamily="34" charset="0"/>
              </a:rPr>
              <a:t>placement policy</a:t>
            </a:r>
          </a:p>
          <a:p>
            <a:pPr marL="393700" indent="-393700" algn="l">
              <a:lnSpc>
                <a:spcPct val="85000"/>
              </a:lnSpc>
            </a:pPr>
            <a:endParaRPr lang="en-US" altLang="en-US" sz="1400" i="1" dirty="0">
              <a:solidFill>
                <a:schemeClr val="accent1"/>
              </a:solidFill>
              <a:latin typeface="Arial" pitchFamily="34" charset="0"/>
            </a:endParaRPr>
          </a:p>
          <a:p>
            <a:pPr marL="393700" indent="-393700" algn="l">
              <a:lnSpc>
                <a:spcPct val="85000"/>
              </a:lnSpc>
            </a:pPr>
            <a:r>
              <a:rPr lang="en-US" altLang="en-US" sz="1400" dirty="0">
                <a:latin typeface="Arial" pitchFamily="34" charset="0"/>
              </a:rPr>
              <a:t>How do we find a page when we look for it? </a:t>
            </a:r>
            <a:r>
              <a:rPr lang="en-US" altLang="en-US" sz="1400" dirty="0">
                <a:solidFill>
                  <a:srgbClr val="FF0000"/>
                </a:solidFill>
                <a:latin typeface="Arial" pitchFamily="34" charset="0"/>
                <a:sym typeface="Symbol" pitchFamily="18" charset="2"/>
              </a:rPr>
              <a:t> </a:t>
            </a:r>
            <a:r>
              <a:rPr lang="en-US" altLang="en-US" sz="1400" i="1" dirty="0">
                <a:solidFill>
                  <a:srgbClr val="FF0000"/>
                </a:solidFill>
                <a:latin typeface="Arial" pitchFamily="34" charset="0"/>
                <a:sym typeface="Symbol" pitchFamily="18" charset="2"/>
              </a:rPr>
              <a:t>block identification </a:t>
            </a:r>
            <a:endParaRPr lang="en-US" altLang="en-US" sz="1400" dirty="0">
              <a:solidFill>
                <a:srgbClr val="FF0000"/>
              </a:solidFill>
              <a:latin typeface="Arial" pitchFamily="34" charset="0"/>
            </a:endParaRPr>
          </a:p>
          <a:p>
            <a:pPr marL="393700" indent="-393700" algn="l">
              <a:lnSpc>
                <a:spcPct val="85000"/>
              </a:lnSpc>
            </a:pPr>
            <a:endParaRPr lang="en-US" altLang="en-US" sz="1400" dirty="0">
              <a:latin typeface="Arial" pitchFamily="34" charset="0"/>
            </a:endParaRPr>
          </a:p>
          <a:p>
            <a:pPr marL="393700" indent="-393700" algn="l">
              <a:lnSpc>
                <a:spcPct val="85000"/>
              </a:lnSpc>
            </a:pPr>
            <a:r>
              <a:rPr lang="en-US" altLang="en-US" sz="1400" dirty="0">
                <a:latin typeface="Arial" pitchFamily="34" charset="0"/>
              </a:rPr>
              <a:t>Block of information brought into M, and M is full, then some region of M must be released to make room for the new block </a:t>
            </a:r>
            <a:br>
              <a:rPr lang="en-US" altLang="en-US" sz="1400" dirty="0">
                <a:latin typeface="Arial" pitchFamily="34" charset="0"/>
              </a:rPr>
            </a:br>
            <a:r>
              <a:rPr lang="en-US" altLang="en-US" sz="1400" dirty="0">
                <a:solidFill>
                  <a:srgbClr val="FF0000"/>
                </a:solidFill>
                <a:latin typeface="Arial" pitchFamily="34" charset="0"/>
                <a:sym typeface="Symbol" pitchFamily="18" charset="2"/>
              </a:rPr>
              <a:t> </a:t>
            </a:r>
            <a:r>
              <a:rPr lang="en-US" altLang="en-US" sz="1400" i="1" dirty="0">
                <a:solidFill>
                  <a:srgbClr val="FF0000"/>
                </a:solidFill>
                <a:latin typeface="Arial" pitchFamily="34" charset="0"/>
              </a:rPr>
              <a:t>replacement policy</a:t>
            </a:r>
          </a:p>
          <a:p>
            <a:pPr marL="393700" indent="-393700" algn="l">
              <a:lnSpc>
                <a:spcPct val="85000"/>
              </a:lnSpc>
            </a:pPr>
            <a:endParaRPr lang="en-US" altLang="en-US" sz="1400" i="1" dirty="0">
              <a:latin typeface="Arial" pitchFamily="34" charset="0"/>
            </a:endParaRPr>
          </a:p>
          <a:p>
            <a:pPr marL="393700" indent="-393700" algn="l">
              <a:lnSpc>
                <a:spcPct val="85000"/>
              </a:lnSpc>
            </a:pPr>
            <a:r>
              <a:rPr lang="en-US" altLang="en-US" sz="1400" dirty="0">
                <a:latin typeface="Arial" pitchFamily="34" charset="0"/>
              </a:rPr>
              <a:t>What do we do on a write? </a:t>
            </a:r>
            <a:r>
              <a:rPr lang="en-US" altLang="en-US" sz="1400" dirty="0">
                <a:solidFill>
                  <a:srgbClr val="FF0000"/>
                </a:solidFill>
                <a:latin typeface="Arial" pitchFamily="34" charset="0"/>
                <a:sym typeface="Symbol" pitchFamily="18" charset="2"/>
              </a:rPr>
              <a:t> </a:t>
            </a:r>
            <a:r>
              <a:rPr lang="en-US" altLang="en-US" sz="1400" i="1" dirty="0">
                <a:solidFill>
                  <a:srgbClr val="FF0000"/>
                </a:solidFill>
                <a:latin typeface="Arial" pitchFamily="34" charset="0"/>
                <a:sym typeface="Symbol" pitchFamily="18" charset="2"/>
              </a:rPr>
              <a:t>write policy</a:t>
            </a:r>
            <a:endParaRPr lang="en-US" altLang="en-US" sz="1400" i="1" dirty="0">
              <a:solidFill>
                <a:srgbClr val="FF0000"/>
              </a:solidFill>
              <a:latin typeface="Arial" pitchFamily="34" charset="0"/>
            </a:endParaRPr>
          </a:p>
          <a:p>
            <a:pPr marL="393700" indent="-393700" algn="l">
              <a:lnSpc>
                <a:spcPct val="85000"/>
              </a:lnSpc>
            </a:pPr>
            <a:endParaRPr lang="en-US" altLang="en-US" sz="1400" i="1" dirty="0">
              <a:latin typeface="Arial" pitchFamily="34" charset="0"/>
            </a:endParaRPr>
          </a:p>
          <a:p>
            <a:pPr marL="393700" indent="-393700" algn="l">
              <a:lnSpc>
                <a:spcPct val="85000"/>
              </a:lnSpc>
            </a:pPr>
            <a:r>
              <a:rPr lang="en-US" altLang="en-US" sz="1400" dirty="0">
                <a:latin typeface="Arial" pitchFamily="34" charset="0"/>
              </a:rPr>
              <a:t>Missing item fetched from secondary memory only on the occurrence of a fault </a:t>
            </a:r>
            <a:r>
              <a:rPr lang="en-US" altLang="en-US" sz="1400" dirty="0">
                <a:solidFill>
                  <a:srgbClr val="FF0000"/>
                </a:solidFill>
                <a:latin typeface="Arial" pitchFamily="34" charset="0"/>
                <a:sym typeface="Symbol" pitchFamily="18" charset="2"/>
              </a:rPr>
              <a:t></a:t>
            </a:r>
            <a:r>
              <a:rPr lang="en-US" altLang="en-US" sz="1400" dirty="0">
                <a:solidFill>
                  <a:srgbClr val="FF0000"/>
                </a:solidFill>
                <a:latin typeface="Arial" pitchFamily="34" charset="0"/>
              </a:rPr>
              <a:t> </a:t>
            </a:r>
            <a:r>
              <a:rPr lang="en-US" altLang="en-US" sz="1400" i="1" dirty="0">
                <a:solidFill>
                  <a:srgbClr val="FF0000"/>
                </a:solidFill>
                <a:latin typeface="Arial" pitchFamily="34" charset="0"/>
              </a:rPr>
              <a:t>demand </a:t>
            </a:r>
            <a:r>
              <a:rPr lang="en-US" altLang="en-US" sz="1400" i="1" dirty="0" smtClean="0">
                <a:solidFill>
                  <a:srgbClr val="FF0000"/>
                </a:solidFill>
                <a:latin typeface="Arial" pitchFamily="34" charset="0"/>
              </a:rPr>
              <a:t>load/</a:t>
            </a:r>
            <a:r>
              <a:rPr lang="en-US" altLang="en-US" sz="1400" i="1" dirty="0" err="1" smtClean="0">
                <a:solidFill>
                  <a:srgbClr val="FF0000"/>
                </a:solidFill>
                <a:latin typeface="Arial" pitchFamily="34" charset="0"/>
              </a:rPr>
              <a:t>pagind</a:t>
            </a:r>
            <a:r>
              <a:rPr lang="en-US" altLang="en-US" sz="1400" i="1" dirty="0" smtClean="0">
                <a:solidFill>
                  <a:srgbClr val="FF0000"/>
                </a:solidFill>
                <a:latin typeface="Arial" pitchFamily="34" charset="0"/>
              </a:rPr>
              <a:t> </a:t>
            </a:r>
            <a:r>
              <a:rPr lang="en-US" altLang="en-US" sz="1400" i="1" dirty="0">
                <a:solidFill>
                  <a:schemeClr val="accent1"/>
                </a:solidFill>
                <a:latin typeface="Arial" pitchFamily="34" charset="0"/>
              </a:rPr>
              <a:t>policy</a:t>
            </a:r>
          </a:p>
        </p:txBody>
      </p:sp>
      <p:sp>
        <p:nvSpPr>
          <p:cNvPr id="259077" name="Rectangle 3"/>
          <p:cNvSpPr>
            <a:spLocks noChangeArrowheads="1"/>
          </p:cNvSpPr>
          <p:nvPr/>
        </p:nvSpPr>
        <p:spPr bwMode="auto">
          <a:xfrm>
            <a:off x="1193800" y="5207000"/>
            <a:ext cx="355600" cy="444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078" name="Rectangle 4"/>
          <p:cNvSpPr>
            <a:spLocks noChangeArrowheads="1"/>
          </p:cNvSpPr>
          <p:nvPr/>
        </p:nvSpPr>
        <p:spPr bwMode="auto">
          <a:xfrm>
            <a:off x="2654300" y="5041900"/>
            <a:ext cx="444500" cy="762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079" name="Rectangle 5"/>
          <p:cNvSpPr>
            <a:spLocks noChangeArrowheads="1"/>
          </p:cNvSpPr>
          <p:nvPr/>
        </p:nvSpPr>
        <p:spPr bwMode="auto">
          <a:xfrm>
            <a:off x="3759200" y="4851400"/>
            <a:ext cx="927100" cy="1282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080" name="Rectangle 6"/>
          <p:cNvSpPr>
            <a:spLocks noChangeArrowheads="1"/>
          </p:cNvSpPr>
          <p:nvPr/>
        </p:nvSpPr>
        <p:spPr bwMode="auto">
          <a:xfrm>
            <a:off x="5410200" y="4724400"/>
            <a:ext cx="13081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081" name="Line 7"/>
          <p:cNvSpPr>
            <a:spLocks noChangeShapeType="1"/>
          </p:cNvSpPr>
          <p:nvPr/>
        </p:nvSpPr>
        <p:spPr bwMode="auto">
          <a:xfrm>
            <a:off x="1574800" y="5429250"/>
            <a:ext cx="10541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2" name="Line 8"/>
          <p:cNvSpPr>
            <a:spLocks noChangeShapeType="1"/>
          </p:cNvSpPr>
          <p:nvPr/>
        </p:nvSpPr>
        <p:spPr bwMode="auto">
          <a:xfrm>
            <a:off x="3111500" y="5429250"/>
            <a:ext cx="6350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3" name="Line 9"/>
          <p:cNvSpPr>
            <a:spLocks noChangeShapeType="1"/>
          </p:cNvSpPr>
          <p:nvPr/>
        </p:nvSpPr>
        <p:spPr bwMode="auto">
          <a:xfrm flipV="1">
            <a:off x="4692650" y="5416550"/>
            <a:ext cx="7112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4" name="Rectangle 10"/>
          <p:cNvSpPr>
            <a:spLocks noChangeArrowheads="1"/>
          </p:cNvSpPr>
          <p:nvPr/>
        </p:nvSpPr>
        <p:spPr bwMode="auto">
          <a:xfrm>
            <a:off x="5803900" y="5676900"/>
            <a:ext cx="6381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90000"/>
              </a:lnSpc>
            </a:pPr>
            <a:r>
              <a:rPr lang="en-US" altLang="en-US" sz="1000">
                <a:latin typeface="Arial" pitchFamily="34" charset="0"/>
              </a:rPr>
              <a:t>pages</a:t>
            </a:r>
          </a:p>
        </p:txBody>
      </p:sp>
      <p:sp>
        <p:nvSpPr>
          <p:cNvPr id="259085" name="Rectangle 11"/>
          <p:cNvSpPr>
            <a:spLocks noChangeArrowheads="1"/>
          </p:cNvSpPr>
          <p:nvPr/>
        </p:nvSpPr>
        <p:spPr bwMode="auto">
          <a:xfrm>
            <a:off x="4013200" y="5461000"/>
            <a:ext cx="5207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086" name="Rectangle 12"/>
          <p:cNvSpPr>
            <a:spLocks noChangeArrowheads="1"/>
          </p:cNvSpPr>
          <p:nvPr/>
        </p:nvSpPr>
        <p:spPr bwMode="auto">
          <a:xfrm>
            <a:off x="1193800" y="5435600"/>
            <a:ext cx="3635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97000"/>
              </a:lnSpc>
            </a:pPr>
            <a:r>
              <a:rPr lang="en-US" altLang="en-US" sz="900">
                <a:latin typeface="Arial" pitchFamily="34" charset="0"/>
              </a:rPr>
              <a:t>reg</a:t>
            </a:r>
          </a:p>
        </p:txBody>
      </p:sp>
      <p:sp>
        <p:nvSpPr>
          <p:cNvPr id="259087" name="Rectangle 13"/>
          <p:cNvSpPr>
            <a:spLocks noChangeArrowheads="1"/>
          </p:cNvSpPr>
          <p:nvPr/>
        </p:nvSpPr>
        <p:spPr bwMode="auto">
          <a:xfrm>
            <a:off x="2641600" y="5054600"/>
            <a:ext cx="5572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97000"/>
              </a:lnSpc>
            </a:pPr>
            <a:r>
              <a:rPr lang="en-US" altLang="en-US" sz="900">
                <a:latin typeface="Arial" pitchFamily="34" charset="0"/>
              </a:rPr>
              <a:t>cache</a:t>
            </a:r>
          </a:p>
        </p:txBody>
      </p:sp>
      <p:sp>
        <p:nvSpPr>
          <p:cNvPr id="259088" name="Rectangle 14"/>
          <p:cNvSpPr>
            <a:spLocks noChangeArrowheads="1"/>
          </p:cNvSpPr>
          <p:nvPr/>
        </p:nvSpPr>
        <p:spPr bwMode="auto">
          <a:xfrm>
            <a:off x="3937000" y="4864100"/>
            <a:ext cx="660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altLang="en-US" sz="1400">
                <a:latin typeface="Arial" pitchFamily="34" charset="0"/>
              </a:rPr>
              <a:t>mem</a:t>
            </a:r>
          </a:p>
        </p:txBody>
      </p:sp>
      <p:sp>
        <p:nvSpPr>
          <p:cNvPr id="259089" name="Rectangle 15"/>
          <p:cNvSpPr>
            <a:spLocks noChangeArrowheads="1"/>
          </p:cNvSpPr>
          <p:nvPr/>
        </p:nvSpPr>
        <p:spPr bwMode="auto">
          <a:xfrm>
            <a:off x="5537200" y="4787900"/>
            <a:ext cx="584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altLang="en-US" sz="1400">
                <a:latin typeface="Arial" pitchFamily="34" charset="0"/>
              </a:rPr>
              <a:t>disk</a:t>
            </a:r>
          </a:p>
        </p:txBody>
      </p:sp>
      <p:sp>
        <p:nvSpPr>
          <p:cNvPr id="259090" name="Rectangle 16" descr="Light upward diagonal"/>
          <p:cNvSpPr>
            <a:spLocks noChangeArrowheads="1"/>
          </p:cNvSpPr>
          <p:nvPr/>
        </p:nvSpPr>
        <p:spPr bwMode="auto">
          <a:xfrm>
            <a:off x="5842000" y="5308600"/>
            <a:ext cx="520700" cy="368300"/>
          </a:xfrm>
          <a:prstGeom prst="rect">
            <a:avLst/>
          </a:prstGeom>
          <a:pattFill prst="ltUpDiag">
            <a:fgClr>
              <a:schemeClr val="accent1"/>
            </a:fgClr>
            <a:bgClr>
              <a:schemeClr val="bg1"/>
            </a:bgClr>
          </a:pattFill>
          <a:ln w="12700">
            <a:solidFill>
              <a:schemeClr val="tx1"/>
            </a:solidFill>
            <a:miter lim="800000"/>
            <a:headEnd/>
            <a:tailEnd/>
          </a:ln>
        </p:spPr>
        <p:txBody>
          <a:bodyPr wrap="none" anchor="ctr"/>
          <a:lstStyle/>
          <a:p>
            <a:endParaRPr lang="zh-CN" altLang="en-US"/>
          </a:p>
        </p:txBody>
      </p:sp>
      <p:sp>
        <p:nvSpPr>
          <p:cNvPr id="259091" name="Rectangle 17"/>
          <p:cNvSpPr>
            <a:spLocks noChangeArrowheads="1"/>
          </p:cNvSpPr>
          <p:nvPr/>
        </p:nvSpPr>
        <p:spPr bwMode="auto">
          <a:xfrm>
            <a:off x="3937000" y="5854700"/>
            <a:ext cx="749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nSpc>
                <a:spcPct val="85000"/>
              </a:lnSpc>
            </a:pPr>
            <a:r>
              <a:rPr lang="en-US" altLang="en-US" sz="1400">
                <a:latin typeface="Arial" pitchFamily="34" charset="0"/>
              </a:rPr>
              <a:t>frame</a:t>
            </a:r>
          </a:p>
        </p:txBody>
      </p:sp>
      <p:sp>
        <p:nvSpPr>
          <p:cNvPr id="259092" name="Rectangle 18"/>
          <p:cNvSpPr>
            <a:spLocks noGrp="1" noChangeArrowheads="1"/>
          </p:cNvSpPr>
          <p:nvPr>
            <p:ph type="title"/>
          </p:nvPr>
        </p:nvSpPr>
        <p:spPr>
          <a:xfrm>
            <a:off x="0" y="260350"/>
            <a:ext cx="9036050" cy="762000"/>
          </a:xfrm>
        </p:spPr>
        <p:txBody>
          <a:bodyPr/>
          <a:lstStyle/>
          <a:p>
            <a:pPr algn="l" eaLnBrk="1" hangingPunct="1"/>
            <a:r>
              <a:rPr lang="en-US" altLang="en-US" sz="2800" smtClean="0"/>
              <a:t>Issues in Virtual Memory System Design</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24D8503D-35A0-4B27-8289-9546B3B66DC0}"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58</a:t>
            </a:fld>
            <a:endParaRPr lang="en-US" altLang="zh-CN" dirty="0"/>
          </a:p>
        </p:txBody>
      </p:sp>
      <p:sp>
        <p:nvSpPr>
          <p:cNvPr id="3" name="动作按钮: 后退或前一项 2">
            <a:hlinkClick r:id="rId3" action="ppaction://hlinksldjump" highlightClick="1"/>
          </p:cNvPr>
          <p:cNvSpPr/>
          <p:nvPr/>
        </p:nvSpPr>
        <p:spPr bwMode="auto">
          <a:xfrm>
            <a:off x="7812360" y="5803900"/>
            <a:ext cx="1042416" cy="508000"/>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1810">
                                            <p:txEl>
                                              <p:pRg st="0" end="0"/>
                                            </p:txEl>
                                          </p:spTgt>
                                        </p:tgtEl>
                                        <p:attrNameLst>
                                          <p:attrName>style.visibility</p:attrName>
                                        </p:attrNameLst>
                                      </p:cBhvr>
                                      <p:to>
                                        <p:strVal val="visible"/>
                                      </p:to>
                                    </p:set>
                                    <p:anim calcmode="lin" valueType="num">
                                      <p:cBhvr additive="base">
                                        <p:cTn id="7" dur="500" fill="hold"/>
                                        <p:tgtEl>
                                          <p:spTgt spid="6318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18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1810">
                                            <p:txEl>
                                              <p:pRg st="2" end="2"/>
                                            </p:txEl>
                                          </p:spTgt>
                                        </p:tgtEl>
                                        <p:attrNameLst>
                                          <p:attrName>style.visibility</p:attrName>
                                        </p:attrNameLst>
                                      </p:cBhvr>
                                      <p:to>
                                        <p:strVal val="visible"/>
                                      </p:to>
                                    </p:set>
                                    <p:anim calcmode="lin" valueType="num">
                                      <p:cBhvr additive="base">
                                        <p:cTn id="13" dur="500" fill="hold"/>
                                        <p:tgtEl>
                                          <p:spTgt spid="631810">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318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1810">
                                            <p:txEl>
                                              <p:pRg st="4" end="4"/>
                                            </p:txEl>
                                          </p:spTgt>
                                        </p:tgtEl>
                                        <p:attrNameLst>
                                          <p:attrName>style.visibility</p:attrName>
                                        </p:attrNameLst>
                                      </p:cBhvr>
                                      <p:to>
                                        <p:strVal val="visible"/>
                                      </p:to>
                                    </p:set>
                                    <p:anim calcmode="lin" valueType="num">
                                      <p:cBhvr additive="base">
                                        <p:cTn id="19" dur="500" fill="hold"/>
                                        <p:tgtEl>
                                          <p:spTgt spid="631810">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318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31810">
                                            <p:txEl>
                                              <p:pRg st="6" end="6"/>
                                            </p:txEl>
                                          </p:spTgt>
                                        </p:tgtEl>
                                        <p:attrNameLst>
                                          <p:attrName>style.visibility</p:attrName>
                                        </p:attrNameLst>
                                      </p:cBhvr>
                                      <p:to>
                                        <p:strVal val="visible"/>
                                      </p:to>
                                    </p:set>
                                    <p:anim calcmode="lin" valueType="num">
                                      <p:cBhvr additive="base">
                                        <p:cTn id="25" dur="500" fill="hold"/>
                                        <p:tgtEl>
                                          <p:spTgt spid="631810">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318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31810">
                                            <p:txEl>
                                              <p:pRg st="8" end="8"/>
                                            </p:txEl>
                                          </p:spTgt>
                                        </p:tgtEl>
                                        <p:attrNameLst>
                                          <p:attrName>style.visibility</p:attrName>
                                        </p:attrNameLst>
                                      </p:cBhvr>
                                      <p:to>
                                        <p:strVal val="visible"/>
                                      </p:to>
                                    </p:set>
                                    <p:anim calcmode="lin" valueType="num">
                                      <p:cBhvr additive="base">
                                        <p:cTn id="31" dur="500" fill="hold"/>
                                        <p:tgtEl>
                                          <p:spTgt spid="631810">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3181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31810">
                                            <p:txEl>
                                              <p:pRg st="10" end="10"/>
                                            </p:txEl>
                                          </p:spTgt>
                                        </p:tgtEl>
                                        <p:attrNameLst>
                                          <p:attrName>style.visibility</p:attrName>
                                        </p:attrNameLst>
                                      </p:cBhvr>
                                      <p:to>
                                        <p:strVal val="visible"/>
                                      </p:to>
                                    </p:set>
                                    <p:anim calcmode="lin" valueType="num">
                                      <p:cBhvr additive="base">
                                        <p:cTn id="37" dur="500" fill="hold"/>
                                        <p:tgtEl>
                                          <p:spTgt spid="631810">
                                            <p:txEl>
                                              <p:pRg st="10" end="1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31810">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0" grpId="0" build="p" autoUpdateAnimBg="0"/>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8" name="Rectangle 2"/>
          <p:cNvSpPr>
            <a:spLocks noGrp="1" noChangeArrowheads="1"/>
          </p:cNvSpPr>
          <p:nvPr>
            <p:ph type="title"/>
          </p:nvPr>
        </p:nvSpPr>
        <p:spPr>
          <a:xfrm>
            <a:off x="442913" y="476250"/>
            <a:ext cx="8243887" cy="504825"/>
          </a:xfrm>
        </p:spPr>
        <p:txBody>
          <a:bodyPr/>
          <a:lstStyle/>
          <a:p>
            <a:pPr eaLnBrk="1" hangingPunct="1">
              <a:lnSpc>
                <a:spcPct val="105000"/>
              </a:lnSpc>
              <a:spcBef>
                <a:spcPct val="5000"/>
              </a:spcBef>
            </a:pPr>
            <a:r>
              <a:rPr lang="zh-CN" altLang="en-US" sz="3200" smtClean="0">
                <a:solidFill>
                  <a:schemeClr val="tx1"/>
                </a:solidFill>
                <a:latin typeface="楷体_GB2312" pitchFamily="49" charset="-122"/>
              </a:rPr>
              <a:t>地址的映象与变换</a:t>
            </a:r>
          </a:p>
        </p:txBody>
      </p:sp>
      <p:sp>
        <p:nvSpPr>
          <p:cNvPr id="262149" name="Rectangle 3"/>
          <p:cNvSpPr>
            <a:spLocks noGrp="1" noChangeArrowheads="1"/>
          </p:cNvSpPr>
          <p:nvPr>
            <p:ph type="body" idx="1"/>
          </p:nvPr>
        </p:nvSpPr>
        <p:spPr>
          <a:xfrm>
            <a:off x="381000" y="1196975"/>
            <a:ext cx="8458200" cy="5127625"/>
          </a:xfrm>
        </p:spPr>
        <p:txBody>
          <a:bodyPr/>
          <a:lstStyle/>
          <a:p>
            <a:pPr eaLnBrk="1" hangingPunct="1">
              <a:lnSpc>
                <a:spcPct val="120000"/>
              </a:lnSpc>
              <a:spcBef>
                <a:spcPct val="0"/>
              </a:spcBef>
            </a:pPr>
            <a:r>
              <a:rPr lang="zh-CN" altLang="en-US" dirty="0" smtClean="0">
                <a:solidFill>
                  <a:srgbClr val="0000FF"/>
                </a:solidFill>
                <a:latin typeface="楷体_GB2312" pitchFamily="49" charset="-122"/>
              </a:rPr>
              <a:t>三种地址空间：</a:t>
            </a:r>
          </a:p>
          <a:p>
            <a:pPr lvl="1" eaLnBrk="1" hangingPunct="1">
              <a:lnSpc>
                <a:spcPct val="120000"/>
              </a:lnSpc>
              <a:spcBef>
                <a:spcPct val="0"/>
              </a:spcBef>
            </a:pPr>
            <a:r>
              <a:rPr lang="zh-CN" altLang="en-US" dirty="0" smtClean="0">
                <a:latin typeface="楷体_GB2312" pitchFamily="49" charset="-122"/>
              </a:rPr>
              <a:t>虚拟地址空间</a:t>
            </a:r>
          </a:p>
          <a:p>
            <a:pPr lvl="1" eaLnBrk="1" hangingPunct="1">
              <a:lnSpc>
                <a:spcPct val="120000"/>
              </a:lnSpc>
              <a:spcBef>
                <a:spcPct val="0"/>
              </a:spcBef>
            </a:pPr>
            <a:r>
              <a:rPr lang="zh-CN" altLang="en-US" dirty="0" smtClean="0">
                <a:latin typeface="楷体_GB2312" pitchFamily="49" charset="-122"/>
              </a:rPr>
              <a:t>主存储器地址空间</a:t>
            </a:r>
          </a:p>
          <a:p>
            <a:pPr lvl="1" eaLnBrk="1" hangingPunct="1">
              <a:lnSpc>
                <a:spcPct val="120000"/>
              </a:lnSpc>
              <a:spcBef>
                <a:spcPct val="0"/>
              </a:spcBef>
            </a:pPr>
            <a:r>
              <a:rPr lang="zh-CN" altLang="en-US" dirty="0" smtClean="0">
                <a:latin typeface="楷体_GB2312" pitchFamily="49" charset="-122"/>
              </a:rPr>
              <a:t>辅存地址空间（</a:t>
            </a:r>
            <a:r>
              <a:rPr lang="zh-CN" altLang="en-US" dirty="0" smtClean="0">
                <a:solidFill>
                  <a:srgbClr val="FF00FF"/>
                </a:solidFill>
                <a:latin typeface="楷体_GB2312" pitchFamily="49" charset="-122"/>
              </a:rPr>
              <a:t>磁盘空间</a:t>
            </a:r>
            <a:r>
              <a:rPr lang="zh-CN" altLang="en-US" dirty="0" smtClean="0">
                <a:latin typeface="楷体_GB2312" pitchFamily="49" charset="-122"/>
              </a:rPr>
              <a:t>）</a:t>
            </a:r>
          </a:p>
          <a:p>
            <a:pPr eaLnBrk="1" hangingPunct="1">
              <a:lnSpc>
                <a:spcPct val="120000"/>
              </a:lnSpc>
              <a:spcBef>
                <a:spcPct val="0"/>
              </a:spcBef>
            </a:pPr>
            <a:r>
              <a:rPr lang="zh-CN" altLang="en-US" dirty="0" smtClean="0">
                <a:solidFill>
                  <a:srgbClr val="0000FF"/>
                </a:solidFill>
                <a:latin typeface="楷体_GB2312" pitchFamily="49" charset="-122"/>
              </a:rPr>
              <a:t>地址映象：</a:t>
            </a:r>
          </a:p>
          <a:p>
            <a:pPr lvl="1" eaLnBrk="1" hangingPunct="1">
              <a:lnSpc>
                <a:spcPct val="120000"/>
              </a:lnSpc>
              <a:spcBef>
                <a:spcPct val="0"/>
              </a:spcBef>
            </a:pPr>
            <a:r>
              <a:rPr lang="zh-CN" altLang="en-US" dirty="0" smtClean="0">
                <a:latin typeface="楷体_GB2312" pitchFamily="49" charset="-122"/>
              </a:rPr>
              <a:t>把虚拟地址空间映象到主存地址空间</a:t>
            </a:r>
          </a:p>
          <a:p>
            <a:pPr eaLnBrk="1" hangingPunct="1">
              <a:lnSpc>
                <a:spcPct val="120000"/>
              </a:lnSpc>
              <a:spcBef>
                <a:spcPct val="10000"/>
              </a:spcBef>
            </a:pPr>
            <a:r>
              <a:rPr lang="zh-CN" altLang="en-US" dirty="0" smtClean="0">
                <a:solidFill>
                  <a:srgbClr val="0000FF"/>
                </a:solidFill>
                <a:latin typeface="楷体_GB2312" pitchFamily="49" charset="-122"/>
              </a:rPr>
              <a:t>地址变换</a:t>
            </a:r>
            <a:r>
              <a:rPr lang="zh-CN" altLang="en-US" dirty="0" smtClean="0">
                <a:latin typeface="楷体_GB2312" pitchFamily="49" charset="-122"/>
              </a:rPr>
              <a:t>：</a:t>
            </a:r>
          </a:p>
          <a:p>
            <a:pPr lvl="1" eaLnBrk="1" hangingPunct="1">
              <a:lnSpc>
                <a:spcPct val="120000"/>
              </a:lnSpc>
              <a:spcBef>
                <a:spcPct val="10000"/>
              </a:spcBef>
            </a:pPr>
            <a:r>
              <a:rPr lang="zh-CN" altLang="en-US" dirty="0" smtClean="0">
                <a:latin typeface="楷体_GB2312" pitchFamily="49" charset="-122"/>
              </a:rPr>
              <a:t>在程序运行时，把虚地址变换成主存实地址</a:t>
            </a:r>
          </a:p>
          <a:p>
            <a:pPr eaLnBrk="1" hangingPunct="1">
              <a:lnSpc>
                <a:spcPct val="120000"/>
              </a:lnSpc>
              <a:spcBef>
                <a:spcPct val="10000"/>
              </a:spcBef>
            </a:pPr>
            <a:r>
              <a:rPr lang="zh-CN" altLang="en-US" dirty="0" smtClean="0">
                <a:solidFill>
                  <a:srgbClr val="0000FF"/>
                </a:solidFill>
                <a:latin typeface="楷体_GB2312" pitchFamily="49" charset="-122"/>
              </a:rPr>
              <a:t>三种虚拟存储器：</a:t>
            </a:r>
          </a:p>
          <a:p>
            <a:pPr lvl="1" eaLnBrk="1" hangingPunct="1">
              <a:lnSpc>
                <a:spcPct val="120000"/>
              </a:lnSpc>
              <a:spcBef>
                <a:spcPct val="10000"/>
              </a:spcBef>
            </a:pPr>
            <a:r>
              <a:rPr lang="zh-CN" altLang="en-US" dirty="0" smtClean="0">
                <a:solidFill>
                  <a:srgbClr val="FF0000"/>
                </a:solidFill>
                <a:latin typeface="楷体_GB2312" pitchFamily="49" charset="-122"/>
              </a:rPr>
              <a:t>段式虚拟存储器</a:t>
            </a:r>
          </a:p>
          <a:p>
            <a:pPr lvl="1" eaLnBrk="1" hangingPunct="1">
              <a:lnSpc>
                <a:spcPct val="120000"/>
              </a:lnSpc>
              <a:spcBef>
                <a:spcPct val="10000"/>
              </a:spcBef>
            </a:pPr>
            <a:r>
              <a:rPr lang="zh-CN" altLang="en-US" dirty="0" smtClean="0">
                <a:solidFill>
                  <a:srgbClr val="FF0000"/>
                </a:solidFill>
                <a:latin typeface="楷体_GB2312" pitchFamily="49" charset="-122"/>
              </a:rPr>
              <a:t>页式虚拟存储器</a:t>
            </a:r>
          </a:p>
          <a:p>
            <a:pPr lvl="1" eaLnBrk="1" hangingPunct="1">
              <a:lnSpc>
                <a:spcPct val="120000"/>
              </a:lnSpc>
              <a:spcBef>
                <a:spcPct val="10000"/>
              </a:spcBef>
            </a:pPr>
            <a:r>
              <a:rPr lang="zh-CN" altLang="en-US" dirty="0" smtClean="0">
                <a:solidFill>
                  <a:srgbClr val="FF0000"/>
                </a:solidFill>
                <a:latin typeface="楷体_GB2312" pitchFamily="49" charset="-122"/>
              </a:rPr>
              <a:t>段页式虚拟存储器</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BC541CE9-8063-4D7C-9972-BC2EC33D3A5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59</a:t>
            </a:fld>
            <a:endParaRPr lang="en-US" altLang="zh-C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p:cNvSpPr>
            <a:spLocks noGrp="1" noChangeArrowheads="1"/>
          </p:cNvSpPr>
          <p:nvPr>
            <p:ph type="title"/>
          </p:nvPr>
        </p:nvSpPr>
        <p:spPr>
          <a:xfrm>
            <a:off x="685800" y="-315913"/>
            <a:ext cx="7772400" cy="1143001"/>
          </a:xfrm>
        </p:spPr>
        <p:txBody>
          <a:bodyPr/>
          <a:lstStyle/>
          <a:p>
            <a:pPr eaLnBrk="1" hangingPunct="1"/>
            <a:r>
              <a:rPr lang="en-US" altLang="zh-CN" dirty="0" smtClean="0"/>
              <a:t>Types of Memory</a:t>
            </a:r>
          </a:p>
        </p:txBody>
      </p:sp>
      <p:sp>
        <p:nvSpPr>
          <p:cNvPr id="154629" name="Rectangle 3"/>
          <p:cNvSpPr>
            <a:spLocks noGrp="1" noChangeArrowheads="1"/>
          </p:cNvSpPr>
          <p:nvPr>
            <p:ph type="body" sz="half" idx="1"/>
          </p:nvPr>
        </p:nvSpPr>
        <p:spPr>
          <a:xfrm>
            <a:off x="3651250" y="1125929"/>
            <a:ext cx="5334000" cy="5638800"/>
          </a:xfrm>
        </p:spPr>
        <p:txBody>
          <a:bodyPr/>
          <a:lstStyle/>
          <a:p>
            <a:pPr eaLnBrk="1" hangingPunct="1">
              <a:lnSpc>
                <a:spcPct val="90000"/>
              </a:lnSpc>
            </a:pPr>
            <a:r>
              <a:rPr lang="en-US" altLang="zh-CN" sz="1800" dirty="0" smtClean="0"/>
              <a:t>Cache</a:t>
            </a:r>
          </a:p>
          <a:p>
            <a:pPr lvl="1" eaLnBrk="1" hangingPunct="1">
              <a:lnSpc>
                <a:spcPct val="90000"/>
              </a:lnSpc>
            </a:pPr>
            <a:r>
              <a:rPr lang="en-US" altLang="zh-CN" sz="1600" dirty="0" smtClean="0"/>
              <a:t>SRAM (static RAM) made up of flip-flops (like Registers)</a:t>
            </a:r>
          </a:p>
          <a:p>
            <a:pPr lvl="1" eaLnBrk="1" hangingPunct="1">
              <a:lnSpc>
                <a:spcPct val="90000"/>
              </a:lnSpc>
            </a:pPr>
            <a:r>
              <a:rPr lang="en-US" altLang="zh-CN" sz="1600" dirty="0" smtClean="0"/>
              <a:t>Slower than registers because of added circuits to find the proper cache location, but much faster than RAM</a:t>
            </a:r>
          </a:p>
          <a:p>
            <a:pPr lvl="2" eaLnBrk="1" hangingPunct="1">
              <a:lnSpc>
                <a:spcPct val="90000"/>
              </a:lnSpc>
            </a:pPr>
            <a:r>
              <a:rPr lang="en-US" altLang="zh-CN" sz="1400" dirty="0" smtClean="0"/>
              <a:t>DRAM is 10-100 times slower than SRAM</a:t>
            </a:r>
          </a:p>
          <a:p>
            <a:pPr eaLnBrk="1" hangingPunct="1">
              <a:lnSpc>
                <a:spcPct val="90000"/>
              </a:lnSpc>
            </a:pPr>
            <a:r>
              <a:rPr lang="en-US" altLang="zh-CN" sz="1800" dirty="0" smtClean="0"/>
              <a:t>ROM</a:t>
            </a:r>
          </a:p>
          <a:p>
            <a:pPr lvl="1" eaLnBrk="1" hangingPunct="1">
              <a:lnSpc>
                <a:spcPct val="90000"/>
              </a:lnSpc>
            </a:pPr>
            <a:r>
              <a:rPr lang="en-US" altLang="zh-CN" sz="1600" dirty="0" smtClean="0"/>
              <a:t>Read-only memory – contents of memory are fused into place</a:t>
            </a:r>
          </a:p>
          <a:p>
            <a:pPr lvl="1" eaLnBrk="1" hangingPunct="1">
              <a:lnSpc>
                <a:spcPct val="90000"/>
              </a:lnSpc>
            </a:pPr>
            <a:r>
              <a:rPr lang="en-US" altLang="zh-CN" sz="1600" dirty="0" smtClean="0"/>
              <a:t>Variations:</a:t>
            </a:r>
          </a:p>
          <a:p>
            <a:pPr lvl="2" eaLnBrk="1" hangingPunct="1">
              <a:lnSpc>
                <a:spcPct val="90000"/>
              </a:lnSpc>
            </a:pPr>
            <a:r>
              <a:rPr lang="en-US" altLang="zh-CN" sz="1400" dirty="0" smtClean="0"/>
              <a:t>PROM – programmable (comes blank and the user can program it once)</a:t>
            </a:r>
          </a:p>
          <a:p>
            <a:pPr lvl="2" eaLnBrk="1" hangingPunct="1">
              <a:lnSpc>
                <a:spcPct val="90000"/>
              </a:lnSpc>
            </a:pPr>
            <a:r>
              <a:rPr lang="en-US" altLang="zh-CN" sz="1400" dirty="0" smtClean="0"/>
              <a:t>EPROM – erasable PROM, where the contents of all of PROM can be erased by using ultraviolet light</a:t>
            </a:r>
          </a:p>
          <a:p>
            <a:pPr lvl="2" eaLnBrk="1" hangingPunct="1">
              <a:lnSpc>
                <a:spcPct val="90000"/>
              </a:lnSpc>
            </a:pPr>
            <a:r>
              <a:rPr lang="en-US" altLang="zh-CN" sz="1400" dirty="0" smtClean="0"/>
              <a:t>EEPROM – electrical fields can alter parts of the contents, so it is selectively erasable, a newer variation, flash memory, provides greater speed</a:t>
            </a:r>
          </a:p>
        </p:txBody>
      </p:sp>
      <p:sp>
        <p:nvSpPr>
          <p:cNvPr id="154630" name="Rectangle 4"/>
          <p:cNvSpPr>
            <a:spLocks noGrp="1" noChangeArrowheads="1"/>
          </p:cNvSpPr>
          <p:nvPr>
            <p:ph type="body" sz="half" idx="2"/>
          </p:nvPr>
        </p:nvSpPr>
        <p:spPr>
          <a:xfrm>
            <a:off x="158750" y="1125929"/>
            <a:ext cx="3581400" cy="5486400"/>
          </a:xfrm>
        </p:spPr>
        <p:txBody>
          <a:bodyPr/>
          <a:lstStyle/>
          <a:p>
            <a:pPr eaLnBrk="1" hangingPunct="1">
              <a:lnSpc>
                <a:spcPct val="90000"/>
              </a:lnSpc>
            </a:pPr>
            <a:r>
              <a:rPr lang="en-US" altLang="zh-CN" sz="1800" dirty="0" smtClean="0"/>
              <a:t>RAM</a:t>
            </a:r>
          </a:p>
          <a:p>
            <a:pPr lvl="1" eaLnBrk="1" hangingPunct="1">
              <a:lnSpc>
                <a:spcPct val="90000"/>
              </a:lnSpc>
            </a:pPr>
            <a:r>
              <a:rPr lang="en-US" altLang="zh-CN" sz="1600" dirty="0" smtClean="0"/>
              <a:t>stands for random access memory because you access into memory by supplying the address</a:t>
            </a:r>
          </a:p>
          <a:p>
            <a:pPr lvl="2" eaLnBrk="1" hangingPunct="1">
              <a:lnSpc>
                <a:spcPct val="90000"/>
              </a:lnSpc>
            </a:pPr>
            <a:r>
              <a:rPr lang="en-US" altLang="zh-CN" sz="1400" dirty="0" smtClean="0"/>
              <a:t>it should be called read-write memory (Cache and ROMs are also random access memories)</a:t>
            </a:r>
          </a:p>
          <a:p>
            <a:pPr lvl="1" eaLnBrk="1" hangingPunct="1">
              <a:lnSpc>
                <a:spcPct val="90000"/>
              </a:lnSpc>
            </a:pPr>
            <a:r>
              <a:rPr lang="en-US" altLang="zh-CN" sz="1600" dirty="0" smtClean="0"/>
              <a:t>Actually known as DRAM (dynamic RAM) and is built out of capacitors</a:t>
            </a:r>
          </a:p>
          <a:p>
            <a:pPr lvl="2" eaLnBrk="1" hangingPunct="1">
              <a:lnSpc>
                <a:spcPct val="90000"/>
              </a:lnSpc>
            </a:pPr>
            <a:r>
              <a:rPr lang="en-US" altLang="zh-CN" sz="1400" dirty="0" smtClean="0"/>
              <a:t>Capacitors lose their charge, so must be </a:t>
            </a:r>
            <a:r>
              <a:rPr lang="en-US" altLang="zh-CN" sz="1400" i="1" dirty="0" smtClean="0"/>
              <a:t>recharged </a:t>
            </a:r>
            <a:r>
              <a:rPr lang="en-US" altLang="zh-CN" sz="1400" dirty="0" smtClean="0"/>
              <a:t>often (every couple of milliseconds) and have </a:t>
            </a:r>
            <a:r>
              <a:rPr lang="en-US" altLang="zh-CN" sz="1400" i="1" dirty="0" smtClean="0"/>
              <a:t>destructive reads</a:t>
            </a:r>
            <a:r>
              <a:rPr lang="en-US" altLang="zh-CN" sz="1400" dirty="0" smtClean="0"/>
              <a:t>, so must be recharged after a read</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8B0FE50F-08CE-4FEF-87EC-84A667D1198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FD5039B3-5289-47EA-BAF1-B6FAD59A7A7C}" type="slidenum">
              <a:rPr lang="en-US" altLang="zh-CN" smtClean="0"/>
              <a:pPr>
                <a:defRPr/>
              </a:pPr>
              <a:t>6</a:t>
            </a:fld>
            <a:endParaRPr lang="en-US" altLang="zh-CN" dirty="0"/>
          </a:p>
        </p:txBody>
      </p:sp>
    </p:spTree>
    <p:extLst>
      <p:ext uri="{BB962C8B-B14F-4D97-AF65-F5344CB8AC3E}">
        <p14:creationId xmlns:p14="http://schemas.microsoft.com/office/powerpoint/2010/main" val="832725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2" name="Rectangle 5"/>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63173" name="Rectangle 3"/>
          <p:cNvSpPr>
            <a:spLocks noGrp="1" noChangeArrowheads="1"/>
          </p:cNvSpPr>
          <p:nvPr>
            <p:ph type="body" sz="half" idx="1"/>
          </p:nvPr>
        </p:nvSpPr>
        <p:spPr>
          <a:xfrm>
            <a:off x="457200" y="1235075"/>
            <a:ext cx="8362950" cy="5146675"/>
          </a:xfrm>
        </p:spPr>
        <p:txBody>
          <a:bodyPr/>
          <a:lstStyle/>
          <a:p>
            <a:pPr eaLnBrk="1" hangingPunct="1">
              <a:lnSpc>
                <a:spcPct val="105000"/>
              </a:lnSpc>
              <a:spcBef>
                <a:spcPct val="5000"/>
              </a:spcBef>
            </a:pPr>
            <a:r>
              <a:rPr lang="en-US" altLang="zh-CN" smtClean="0">
                <a:solidFill>
                  <a:srgbClr val="800000"/>
                </a:solidFill>
                <a:latin typeface="楷体_GB2312" pitchFamily="49" charset="-122"/>
              </a:rPr>
              <a:t>1. </a:t>
            </a:r>
            <a:r>
              <a:rPr lang="zh-CN" altLang="en-US" smtClean="0">
                <a:solidFill>
                  <a:srgbClr val="800000"/>
                </a:solidFill>
                <a:latin typeface="楷体_GB2312" pitchFamily="49" charset="-122"/>
              </a:rPr>
              <a:t>段式虚拟存储器</a:t>
            </a:r>
          </a:p>
          <a:p>
            <a:pPr lvl="1" eaLnBrk="1" hangingPunct="1">
              <a:spcBef>
                <a:spcPct val="0"/>
              </a:spcBef>
            </a:pPr>
            <a:r>
              <a:rPr lang="zh-CN" altLang="en-US" smtClean="0">
                <a:solidFill>
                  <a:srgbClr val="0000FF"/>
                </a:solidFill>
                <a:latin typeface="楷体_GB2312" pitchFamily="49" charset="-122"/>
              </a:rPr>
              <a:t>地址映象方法：</a:t>
            </a:r>
            <a:r>
              <a:rPr lang="zh-CN" altLang="en-US" smtClean="0">
                <a:latin typeface="楷体_GB2312" pitchFamily="49" charset="-122"/>
              </a:rPr>
              <a:t>每个程序段都从</a:t>
            </a:r>
            <a:r>
              <a:rPr lang="en-US" altLang="zh-CN" smtClean="0">
                <a:latin typeface="楷体_GB2312" pitchFamily="49" charset="-122"/>
              </a:rPr>
              <a:t>0</a:t>
            </a:r>
            <a:r>
              <a:rPr lang="zh-CN" altLang="en-US" smtClean="0">
                <a:latin typeface="楷体_GB2312" pitchFamily="49" charset="-122"/>
              </a:rPr>
              <a:t>地址开始编址，长度可长可短，可以在程序执行过程中动态改变</a:t>
            </a:r>
            <a:r>
              <a:rPr lang="zh-CN" altLang="en-US" smtClean="0">
                <a:solidFill>
                  <a:srgbClr val="FF0000"/>
                </a:solidFill>
                <a:latin typeface="楷体_GB2312" pitchFamily="49" charset="-122"/>
              </a:rPr>
              <a:t>程序段</a:t>
            </a:r>
            <a:r>
              <a:rPr lang="zh-CN" altLang="en-US" smtClean="0">
                <a:latin typeface="楷体_GB2312" pitchFamily="49" charset="-122"/>
              </a:rPr>
              <a:t>的长度。</a:t>
            </a:r>
          </a:p>
        </p:txBody>
      </p:sp>
      <p:graphicFrame>
        <p:nvGraphicFramePr>
          <p:cNvPr id="263174" name="Object 4"/>
          <p:cNvGraphicFramePr>
            <a:graphicFrameLocks noGrp="1" noChangeAspect="1"/>
          </p:cNvGraphicFramePr>
          <p:nvPr>
            <p:ph sz="half" idx="2"/>
          </p:nvPr>
        </p:nvGraphicFramePr>
        <p:xfrm>
          <a:off x="1262063" y="2349500"/>
          <a:ext cx="7113587" cy="3802063"/>
        </p:xfrm>
        <a:graphic>
          <a:graphicData uri="http://schemas.openxmlformats.org/presentationml/2006/ole">
            <mc:AlternateContent xmlns:mc="http://schemas.openxmlformats.org/markup-compatibility/2006">
              <mc:Choice xmlns:v="urn:schemas-microsoft-com:vml" Requires="v">
                <p:oleObj spid="_x0000_s263263" name="文档" r:id="rId3" imgW="5210129" imgH="2781396" progId="Word.Document.8">
                  <p:embed/>
                </p:oleObj>
              </mc:Choice>
              <mc:Fallback>
                <p:oleObj name="文档" r:id="rId3" imgW="5210129" imgH="278139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063" y="2349500"/>
                        <a:ext cx="7113587" cy="38020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A1C824FD-0ABD-437C-859F-14D409B9E4A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60</a:t>
            </a:fld>
            <a:endParaRPr lang="en-US" altLang="zh-CN"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64197" name="Rectangle 3"/>
          <p:cNvSpPr>
            <a:spLocks noGrp="1" noChangeArrowheads="1"/>
          </p:cNvSpPr>
          <p:nvPr>
            <p:ph type="body" sz="half" idx="1"/>
          </p:nvPr>
        </p:nvSpPr>
        <p:spPr>
          <a:xfrm>
            <a:off x="457200" y="1235075"/>
            <a:ext cx="8147050" cy="5146675"/>
          </a:xfrm>
        </p:spPr>
        <p:txBody>
          <a:bodyPr/>
          <a:lstStyle/>
          <a:p>
            <a:pPr eaLnBrk="1" hangingPunct="1">
              <a:spcBef>
                <a:spcPct val="0"/>
              </a:spcBef>
            </a:pPr>
            <a:r>
              <a:rPr lang="zh-CN" altLang="en-US" smtClean="0">
                <a:solidFill>
                  <a:srgbClr val="0000FF"/>
                </a:solidFill>
                <a:latin typeface="楷体_GB2312" pitchFamily="49" charset="-122"/>
              </a:rPr>
              <a:t>地址变换方法：</a:t>
            </a:r>
          </a:p>
          <a:p>
            <a:pPr lvl="1" eaLnBrk="1" hangingPunct="1">
              <a:spcBef>
                <a:spcPct val="0"/>
              </a:spcBef>
            </a:pPr>
            <a:r>
              <a:rPr lang="zh-CN" altLang="en-US" smtClean="0">
                <a:latin typeface="楷体_GB2312" pitchFamily="49" charset="-122"/>
              </a:rPr>
              <a:t>由用户号找到基址寄存器，读出段表起始地址，与虚地址中段号相加得到段表地址，把段表中的起始地址与段内偏移</a:t>
            </a:r>
            <a:r>
              <a:rPr lang="en-US" altLang="zh-CN" smtClean="0">
                <a:latin typeface="楷体_GB2312" pitchFamily="49" charset="-122"/>
              </a:rPr>
              <a:t>D</a:t>
            </a:r>
            <a:r>
              <a:rPr lang="zh-CN" altLang="en-US" smtClean="0">
                <a:latin typeface="楷体_GB2312" pitchFamily="49" charset="-122"/>
              </a:rPr>
              <a:t>相加就能得到主存实地址。</a:t>
            </a:r>
          </a:p>
        </p:txBody>
      </p:sp>
      <p:graphicFrame>
        <p:nvGraphicFramePr>
          <p:cNvPr id="264198" name="Object 4"/>
          <p:cNvGraphicFramePr>
            <a:graphicFrameLocks noGrp="1" noChangeAspect="1"/>
          </p:cNvGraphicFramePr>
          <p:nvPr>
            <p:ph sz="half" idx="2"/>
            <p:extLst>
              <p:ext uri="{D42A27DB-BD31-4B8C-83A1-F6EECF244321}">
                <p14:modId xmlns:p14="http://schemas.microsoft.com/office/powerpoint/2010/main" val="3943865387"/>
              </p:ext>
            </p:extLst>
          </p:nvPr>
        </p:nvGraphicFramePr>
        <p:xfrm>
          <a:off x="1012825" y="2780928"/>
          <a:ext cx="7118350" cy="3292475"/>
        </p:xfrm>
        <a:graphic>
          <a:graphicData uri="http://schemas.openxmlformats.org/presentationml/2006/ole">
            <mc:AlternateContent xmlns:mc="http://schemas.openxmlformats.org/markup-compatibility/2006">
              <mc:Choice xmlns:v="urn:schemas-microsoft-com:vml" Requires="v">
                <p:oleObj spid="_x0000_s264287" name="文档" r:id="rId3" imgW="5286252" imgH="2438310" progId="Word.Document.8">
                  <p:embed/>
                </p:oleObj>
              </mc:Choice>
              <mc:Fallback>
                <p:oleObj name="文档" r:id="rId3" imgW="5286252" imgH="243831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2780928"/>
                        <a:ext cx="7118350" cy="32924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文本框 3"/>
          <p:cNvSpPr txBox="1"/>
          <p:nvPr/>
        </p:nvSpPr>
        <p:spPr>
          <a:xfrm>
            <a:off x="2771800" y="6042911"/>
            <a:ext cx="2509020" cy="369332"/>
          </a:xfrm>
          <a:prstGeom prst="rect">
            <a:avLst/>
          </a:prstGeom>
          <a:noFill/>
        </p:spPr>
        <p:txBody>
          <a:bodyPr wrap="none" rtlCol="0">
            <a:spAutoFit/>
          </a:bodyPr>
          <a:lstStyle/>
          <a:p>
            <a:r>
              <a:rPr lang="zh-CN" altLang="en-US" dirty="0" smtClean="0">
                <a:solidFill>
                  <a:srgbClr val="FF00FF"/>
                </a:solidFill>
              </a:rPr>
              <a:t>这种方式可能的风险？</a:t>
            </a:r>
            <a:endParaRPr lang="zh-CN" altLang="en-US" dirty="0">
              <a:solidFill>
                <a:srgbClr val="FF00FF"/>
              </a:solidFill>
            </a:endParaRPr>
          </a:p>
        </p:txBody>
      </p:sp>
      <p:sp>
        <p:nvSpPr>
          <p:cNvPr id="5" name="日期占位符 4"/>
          <p:cNvSpPr>
            <a:spLocks noGrp="1"/>
          </p:cNvSpPr>
          <p:nvPr>
            <p:ph type="dt" sz="half" idx="10"/>
          </p:nvPr>
        </p:nvSpPr>
        <p:spPr/>
        <p:txBody>
          <a:bodyPr/>
          <a:lstStyle/>
          <a:p>
            <a:pPr>
              <a:defRPr/>
            </a:pPr>
            <a:fld id="{636AE6C8-9167-41E7-90E1-23D4AAA22A4D}"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61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220"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65221" name="Rectangle 3"/>
          <p:cNvSpPr>
            <a:spLocks noGrp="1" noChangeArrowheads="1"/>
          </p:cNvSpPr>
          <p:nvPr>
            <p:ph type="body" idx="1"/>
          </p:nvPr>
        </p:nvSpPr>
        <p:spPr/>
        <p:txBody>
          <a:bodyPr/>
          <a:lstStyle/>
          <a:p>
            <a:pPr eaLnBrk="1" hangingPunct="1">
              <a:lnSpc>
                <a:spcPct val="160000"/>
              </a:lnSpc>
            </a:pPr>
            <a:r>
              <a:rPr lang="zh-CN" altLang="en-US" smtClean="0"/>
              <a:t>段表中的段长和访问方式用来保护程序段。</a:t>
            </a:r>
          </a:p>
          <a:p>
            <a:pPr lvl="1" eaLnBrk="1" hangingPunct="1">
              <a:lnSpc>
                <a:spcPct val="160000"/>
              </a:lnSpc>
            </a:pPr>
            <a:r>
              <a:rPr lang="zh-CN" altLang="en-US" smtClean="0"/>
              <a:t>可以根据程序段的</a:t>
            </a:r>
            <a:r>
              <a:rPr lang="zh-CN" altLang="en-US" smtClean="0">
                <a:solidFill>
                  <a:srgbClr val="FF0000"/>
                </a:solidFill>
              </a:rPr>
              <a:t>起始地址</a:t>
            </a:r>
            <a:r>
              <a:rPr lang="zh-CN" altLang="en-US" smtClean="0"/>
              <a:t>和</a:t>
            </a:r>
            <a:r>
              <a:rPr lang="zh-CN" altLang="en-US" smtClean="0">
                <a:solidFill>
                  <a:srgbClr val="FF0000"/>
                </a:solidFill>
              </a:rPr>
              <a:t>段长</a:t>
            </a:r>
            <a:r>
              <a:rPr lang="zh-CN" altLang="en-US" smtClean="0"/>
              <a:t>计数出本次访问主存储器的地址是否越界。</a:t>
            </a:r>
          </a:p>
          <a:p>
            <a:pPr lvl="1" eaLnBrk="1" hangingPunct="1">
              <a:lnSpc>
                <a:spcPct val="160000"/>
              </a:lnSpc>
            </a:pPr>
            <a:endParaRPr lang="zh-CN" altLang="en-US" smtClean="0"/>
          </a:p>
          <a:p>
            <a:pPr lvl="1" eaLnBrk="1" hangingPunct="1">
              <a:lnSpc>
                <a:spcPct val="160000"/>
              </a:lnSpc>
            </a:pPr>
            <a:r>
              <a:rPr lang="zh-CN" altLang="en-US" smtClean="0"/>
              <a:t>访问方式可以指出本程序段是否需要保护和保护的级别。</a:t>
            </a:r>
          </a:p>
          <a:p>
            <a:pPr lvl="1" eaLnBrk="1" hangingPunct="1">
              <a:lnSpc>
                <a:spcPct val="160000"/>
              </a:lnSpc>
            </a:pPr>
            <a:endParaRPr lang="zh-CN" altLang="en-US" smtClean="0"/>
          </a:p>
          <a:p>
            <a:pPr lvl="1" eaLnBrk="1" hangingPunct="1">
              <a:lnSpc>
                <a:spcPct val="160000"/>
              </a:lnSpc>
            </a:pPr>
            <a:r>
              <a:rPr lang="zh-CN" altLang="en-US" smtClean="0"/>
              <a:t>装入位如果表明该程序段不在主存中，段表的起始地址和访问方式字段可以用来存放该程序段在磁盘存储器中的起始地址，便于从磁盘把信息读到主存。</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836CDD13-7646-479E-A74A-94970F702CF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62</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2"/>
          <p:cNvSpPr>
            <a:spLocks noGrp="1" noChangeArrowheads="1"/>
          </p:cNvSpPr>
          <p:nvPr>
            <p:ph type="title"/>
          </p:nvPr>
        </p:nvSpPr>
        <p:spPr/>
        <p:txBody>
          <a:bodyPr/>
          <a:lstStyle/>
          <a:p>
            <a:pPr eaLnBrk="1" hangingPunct="1"/>
            <a:r>
              <a:rPr lang="en-US" altLang="zh-CN" dirty="0" smtClean="0">
                <a:solidFill>
                  <a:srgbClr val="FF0000"/>
                </a:solidFill>
              </a:rPr>
              <a:t>Elimination</a:t>
            </a:r>
            <a:r>
              <a:rPr lang="en-US" altLang="zh-CN" dirty="0" smtClean="0"/>
              <a:t> of External Fragmentation</a:t>
            </a:r>
          </a:p>
        </p:txBody>
      </p:sp>
      <p:sp>
        <p:nvSpPr>
          <p:cNvPr id="266245" name="Rectangle 3"/>
          <p:cNvSpPr>
            <a:spLocks noGrp="1" noChangeArrowheads="1"/>
          </p:cNvSpPr>
          <p:nvPr>
            <p:ph type="body" idx="1"/>
          </p:nvPr>
        </p:nvSpPr>
        <p:spPr/>
        <p:txBody>
          <a:bodyPr/>
          <a:lstStyle/>
          <a:p>
            <a:pPr eaLnBrk="1" hangingPunct="1"/>
            <a:r>
              <a:rPr lang="en-US" altLang="zh-CN" smtClean="0"/>
              <a:t>2 Methods</a:t>
            </a:r>
          </a:p>
          <a:p>
            <a:pPr lvl="1" eaLnBrk="1" hangingPunct="1"/>
            <a:r>
              <a:rPr lang="en-US" altLang="zh-CN" smtClean="0"/>
              <a:t>Compaction</a:t>
            </a:r>
          </a:p>
          <a:p>
            <a:pPr lvl="1" eaLnBrk="1" hangingPunct="1"/>
            <a:r>
              <a:rPr lang="en-US" altLang="zh-CN" smtClean="0"/>
              <a:t>Fit Segments in Existing Holes</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B5DE4933-AD7A-49E1-AD15-6EA73E437EA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63</a:t>
            </a:fld>
            <a:endParaRPr lang="en-US" altLang="zh-C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7268" name="Rectangle 2"/>
          <p:cNvSpPr>
            <a:spLocks noGrp="1" noChangeArrowheads="1"/>
          </p:cNvSpPr>
          <p:nvPr>
            <p:ph type="title"/>
          </p:nvPr>
        </p:nvSpPr>
        <p:spPr>
          <a:xfrm>
            <a:off x="685800" y="152400"/>
            <a:ext cx="7772400" cy="1143000"/>
          </a:xfrm>
        </p:spPr>
        <p:txBody>
          <a:bodyPr/>
          <a:lstStyle/>
          <a:p>
            <a:pPr eaLnBrk="1" hangingPunct="1"/>
            <a:r>
              <a:rPr lang="en-US" altLang="zh-CN" sz="4000" smtClean="0"/>
              <a:t>Elimination of External Fragmentation</a:t>
            </a:r>
          </a:p>
        </p:txBody>
      </p:sp>
      <p:sp>
        <p:nvSpPr>
          <p:cNvPr id="267269" name="Rectangle 3"/>
          <p:cNvSpPr>
            <a:spLocks noGrp="1" noChangeArrowheads="1"/>
          </p:cNvSpPr>
          <p:nvPr>
            <p:ph type="body" sz="half" idx="1"/>
          </p:nvPr>
        </p:nvSpPr>
        <p:spPr>
          <a:xfrm>
            <a:off x="228600" y="1524000"/>
            <a:ext cx="8001000" cy="4114800"/>
          </a:xfrm>
        </p:spPr>
        <p:txBody>
          <a:bodyPr/>
          <a:lstStyle/>
          <a:p>
            <a:pPr eaLnBrk="1" hangingPunct="1"/>
            <a:r>
              <a:rPr lang="en-US" altLang="zh-CN" sz="2800" smtClean="0"/>
              <a:t>Compaction</a:t>
            </a:r>
          </a:p>
          <a:p>
            <a:pPr lvl="1" eaLnBrk="1" hangingPunct="1"/>
            <a:r>
              <a:rPr lang="en-US" altLang="zh-CN" sz="2400" smtClean="0"/>
              <a:t>Moving segments closer to zero to eliminate wasted space</a:t>
            </a:r>
          </a:p>
        </p:txBody>
      </p:sp>
      <p:graphicFrame>
        <p:nvGraphicFramePr>
          <p:cNvPr id="267270" name="Object 4"/>
          <p:cNvGraphicFramePr>
            <a:graphicFrameLocks noGrp="1" noChangeAspect="1"/>
          </p:cNvGraphicFramePr>
          <p:nvPr>
            <p:ph sz="quarter" idx="2"/>
          </p:nvPr>
        </p:nvGraphicFramePr>
        <p:xfrm>
          <a:off x="1524000" y="3048000"/>
          <a:ext cx="1090613" cy="3581400"/>
        </p:xfrm>
        <a:graphic>
          <a:graphicData uri="http://schemas.openxmlformats.org/presentationml/2006/ole">
            <mc:AlternateContent xmlns:mc="http://schemas.openxmlformats.org/markup-compatibility/2006">
              <mc:Choice xmlns:v="urn:schemas-microsoft-com:vml" Requires="v">
                <p:oleObj spid="_x0000_s267449" name="Bitmap Image" r:id="rId3" imgW="1060504" imgH="3486329" progId="Paint.Picture">
                  <p:embed/>
                </p:oleObj>
              </mc:Choice>
              <mc:Fallback>
                <p:oleObj name="Bitmap Image" r:id="rId3" imgW="1060504" imgH="348632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048000"/>
                        <a:ext cx="109061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271" name="Object 5"/>
          <p:cNvGraphicFramePr>
            <a:graphicFrameLocks noGrp="1" noChangeAspect="1"/>
          </p:cNvGraphicFramePr>
          <p:nvPr>
            <p:ph sz="quarter" idx="3"/>
          </p:nvPr>
        </p:nvGraphicFramePr>
        <p:xfrm>
          <a:off x="6275388" y="3124200"/>
          <a:ext cx="887412" cy="3505200"/>
        </p:xfrm>
        <a:graphic>
          <a:graphicData uri="http://schemas.openxmlformats.org/presentationml/2006/ole">
            <mc:AlternateContent xmlns:mc="http://schemas.openxmlformats.org/markup-compatibility/2006">
              <mc:Choice xmlns:v="urn:schemas-microsoft-com:vml" Requires="v">
                <p:oleObj spid="_x0000_s267450" name="Bitmap Image" r:id="rId5" imgW="882695" imgH="3486329" progId="Paint.Picture">
                  <p:embed/>
                </p:oleObj>
              </mc:Choice>
              <mc:Fallback>
                <p:oleObj name="Bitmap Image" r:id="rId5" imgW="882695" imgH="3486329"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388" y="3124200"/>
                        <a:ext cx="887412"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272" name="AutoShape 6"/>
          <p:cNvSpPr>
            <a:spLocks noChangeArrowheads="1"/>
          </p:cNvSpPr>
          <p:nvPr/>
        </p:nvSpPr>
        <p:spPr bwMode="auto">
          <a:xfrm>
            <a:off x="3200400" y="4419600"/>
            <a:ext cx="2286000" cy="914400"/>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p>
            <a:endParaRPr lang="zh-CN" altLang="en-US"/>
          </a:p>
        </p:txBody>
      </p:sp>
      <p:sp>
        <p:nvSpPr>
          <p:cNvPr id="267273" name="Text Box 7"/>
          <p:cNvSpPr txBox="1">
            <a:spLocks noChangeArrowheads="1"/>
          </p:cNvSpPr>
          <p:nvPr/>
        </p:nvSpPr>
        <p:spPr bwMode="auto">
          <a:xfrm>
            <a:off x="3184525" y="3527425"/>
            <a:ext cx="2349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r>
              <a:rPr lang="en-US" altLang="zh-CN" sz="3200">
                <a:solidFill>
                  <a:srgbClr val="008000"/>
                </a:solidFill>
                <a:latin typeface="Arial Unicode MS" pitchFamily="34" charset="-122"/>
                <a:ea typeface="Arial Unicode MS" pitchFamily="34" charset="-122"/>
                <a:cs typeface="Arial Unicode MS" pitchFamily="34" charset="-122"/>
              </a:rPr>
              <a:t>Compaction</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F3B596A1-F325-411D-A26C-6B831AAA012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CF7BF9-E231-4B2B-94B2-23D988592C92}" type="slidenum">
              <a:rPr lang="en-US" altLang="zh-CN" smtClean="0"/>
              <a:pPr>
                <a:defRPr/>
              </a:pPr>
              <a:t>64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292" name="Rectangle 2"/>
          <p:cNvSpPr>
            <a:spLocks noGrp="1" noChangeArrowheads="1"/>
          </p:cNvSpPr>
          <p:nvPr>
            <p:ph type="body" sz="half" idx="1"/>
          </p:nvPr>
        </p:nvSpPr>
        <p:spPr>
          <a:xfrm>
            <a:off x="152400" y="1676400"/>
            <a:ext cx="8001000" cy="4114800"/>
          </a:xfrm>
        </p:spPr>
        <p:txBody>
          <a:bodyPr/>
          <a:lstStyle/>
          <a:p>
            <a:pPr eaLnBrk="1" hangingPunct="1"/>
            <a:r>
              <a:rPr lang="en-US" altLang="zh-CN" sz="2800" smtClean="0"/>
              <a:t>Fit Segments in Existing Holes</a:t>
            </a:r>
          </a:p>
          <a:p>
            <a:pPr lvl="1" eaLnBrk="1" hangingPunct="1"/>
            <a:r>
              <a:rPr lang="en-US" altLang="zh-CN" sz="2400" smtClean="0"/>
              <a:t>Maintain a list of Addresses &amp; Hole Size</a:t>
            </a:r>
          </a:p>
          <a:p>
            <a:pPr lvl="1" eaLnBrk="1" hangingPunct="1"/>
            <a:r>
              <a:rPr lang="en-US" altLang="zh-CN" sz="2400" smtClean="0"/>
              <a:t>Algorithms:</a:t>
            </a:r>
          </a:p>
          <a:p>
            <a:pPr lvl="2" eaLnBrk="1" hangingPunct="1"/>
            <a:r>
              <a:rPr lang="en-US" altLang="zh-CN" sz="2000" smtClean="0">
                <a:solidFill>
                  <a:srgbClr val="FF0000"/>
                </a:solidFill>
              </a:rPr>
              <a:t>BEST FIT : </a:t>
            </a:r>
            <a:r>
              <a:rPr lang="en-US" altLang="zh-CN" sz="2000" smtClean="0"/>
              <a:t>choose smallest hole</a:t>
            </a:r>
          </a:p>
          <a:p>
            <a:pPr lvl="2" eaLnBrk="1" hangingPunct="1"/>
            <a:r>
              <a:rPr lang="en-US" altLang="zh-CN" sz="2000" smtClean="0">
                <a:solidFill>
                  <a:srgbClr val="008000"/>
                </a:solidFill>
              </a:rPr>
              <a:t>FIRST FIT: </a:t>
            </a:r>
            <a:r>
              <a:rPr lang="en-US" altLang="zh-CN" sz="2000" smtClean="0"/>
              <a:t>scan circularly &amp; choose which fits first</a:t>
            </a:r>
          </a:p>
        </p:txBody>
      </p:sp>
      <p:graphicFrame>
        <p:nvGraphicFramePr>
          <p:cNvPr id="268293" name="Object 3"/>
          <p:cNvGraphicFramePr>
            <a:graphicFrameLocks noGrp="1" noChangeAspect="1"/>
          </p:cNvGraphicFramePr>
          <p:nvPr>
            <p:ph sz="quarter" idx="2"/>
          </p:nvPr>
        </p:nvGraphicFramePr>
        <p:xfrm>
          <a:off x="7493000" y="990600"/>
          <a:ext cx="1422400" cy="5791200"/>
        </p:xfrm>
        <a:graphic>
          <a:graphicData uri="http://schemas.openxmlformats.org/presentationml/2006/ole">
            <mc:AlternateContent xmlns:mc="http://schemas.openxmlformats.org/markup-compatibility/2006">
              <mc:Choice xmlns:v="urn:schemas-microsoft-com:vml" Requires="v">
                <p:oleObj spid="_x0000_s268472" name="Bitmap Image" r:id="rId3" imgW="907937" imgH="3454578" progId="Paint.Picture">
                  <p:embed/>
                </p:oleObj>
              </mc:Choice>
              <mc:Fallback>
                <p:oleObj name="Bitmap Image" r:id="rId3" imgW="907937" imgH="345457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990600"/>
                        <a:ext cx="1422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8294" name="Object 4"/>
          <p:cNvGraphicFramePr>
            <a:graphicFrameLocks noGrp="1" noChangeAspect="1"/>
          </p:cNvGraphicFramePr>
          <p:nvPr>
            <p:ph sz="quarter" idx="3"/>
          </p:nvPr>
        </p:nvGraphicFramePr>
        <p:xfrm>
          <a:off x="4038600" y="5562600"/>
          <a:ext cx="1025525" cy="611188"/>
        </p:xfrm>
        <a:graphic>
          <a:graphicData uri="http://schemas.openxmlformats.org/presentationml/2006/ole">
            <mc:AlternateContent xmlns:mc="http://schemas.openxmlformats.org/markup-compatibility/2006">
              <mc:Choice xmlns:v="urn:schemas-microsoft-com:vml" Requires="v">
                <p:oleObj spid="_x0000_s268473" name="Bitmap Image" r:id="rId5" imgW="831893" imgH="495325" progId="Paint.Picture">
                  <p:embed/>
                </p:oleObj>
              </mc:Choice>
              <mc:Fallback>
                <p:oleObj name="Bitmap Image" r:id="rId5" imgW="831893" imgH="495325"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5562600"/>
                        <a:ext cx="1025525"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8295" name="AutoShape 5"/>
          <p:cNvSpPr>
            <a:spLocks noChangeArrowheads="1"/>
          </p:cNvSpPr>
          <p:nvPr/>
        </p:nvSpPr>
        <p:spPr bwMode="auto">
          <a:xfrm>
            <a:off x="3276600" y="4038600"/>
            <a:ext cx="1828800" cy="1295400"/>
          </a:xfrm>
          <a:prstGeom prst="wedgeRectCallout">
            <a:avLst>
              <a:gd name="adj1" fmla="val 23958"/>
              <a:gd name="adj2" fmla="val 71199"/>
            </a:avLst>
          </a:prstGeom>
          <a:solidFill>
            <a:schemeClr val="accent1"/>
          </a:solidFill>
          <a:ln w="9525">
            <a:solidFill>
              <a:schemeClr val="tx1"/>
            </a:solidFill>
            <a:miter lim="800000"/>
            <a:headEnd/>
            <a:tailEnd/>
          </a:ln>
        </p:spPr>
        <p:txBody>
          <a:bodyPr/>
          <a:lstStyle/>
          <a:p>
            <a:r>
              <a:rPr lang="en-US" altLang="zh-CN">
                <a:latin typeface="Arial Unicode MS" pitchFamily="34" charset="-122"/>
                <a:ea typeface="Arial Unicode MS" pitchFamily="34" charset="-122"/>
                <a:cs typeface="Arial Unicode MS" pitchFamily="34" charset="-122"/>
              </a:rPr>
              <a:t>Where should I go?</a:t>
            </a:r>
          </a:p>
        </p:txBody>
      </p:sp>
      <p:sp>
        <p:nvSpPr>
          <p:cNvPr id="268296" name="Rectangle 6"/>
          <p:cNvSpPr>
            <a:spLocks noGrp="1" noChangeArrowheads="1"/>
          </p:cNvSpPr>
          <p:nvPr>
            <p:ph type="title"/>
          </p:nvPr>
        </p:nvSpPr>
        <p:spPr>
          <a:xfrm>
            <a:off x="685800" y="76200"/>
            <a:ext cx="7772400" cy="1143000"/>
          </a:xfrm>
          <a:noFill/>
        </p:spPr>
        <p:txBody>
          <a:bodyPr/>
          <a:lstStyle/>
          <a:p>
            <a:pPr eaLnBrk="1" hangingPunct="1"/>
            <a:r>
              <a:rPr lang="en-US" altLang="zh-CN" sz="4000" smtClean="0"/>
              <a:t>Elimination of External Fragmentation</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93A0F91C-6047-4DF6-84E6-EF982A07485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CF7BF9-E231-4B2B-94B2-23D988592C92}" type="slidenum">
              <a:rPr lang="en-US" altLang="zh-CN" smtClean="0"/>
              <a:pPr>
                <a:defRPr/>
              </a:pPr>
              <a:t>65</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316" name="Rectangle 2"/>
          <p:cNvSpPr>
            <a:spLocks noGrp="1" noChangeArrowheads="1"/>
          </p:cNvSpPr>
          <p:nvPr>
            <p:ph type="body" sz="half" idx="1"/>
          </p:nvPr>
        </p:nvSpPr>
        <p:spPr>
          <a:xfrm>
            <a:off x="152400" y="1600200"/>
            <a:ext cx="8001000" cy="4114800"/>
          </a:xfrm>
        </p:spPr>
        <p:txBody>
          <a:bodyPr/>
          <a:lstStyle/>
          <a:p>
            <a:pPr eaLnBrk="1" hangingPunct="1"/>
            <a:r>
              <a:rPr lang="en-US" altLang="zh-CN" sz="2800" smtClean="0"/>
              <a:t>Fit Segments in Existing Holes</a:t>
            </a:r>
          </a:p>
          <a:p>
            <a:pPr lvl="1" eaLnBrk="1" hangingPunct="1"/>
            <a:r>
              <a:rPr lang="en-US" altLang="zh-CN" sz="2400" smtClean="0"/>
              <a:t>Maintain a list of Addresses &amp; Hole Size</a:t>
            </a:r>
          </a:p>
          <a:p>
            <a:pPr lvl="1" eaLnBrk="1" hangingPunct="1"/>
            <a:r>
              <a:rPr lang="en-US" altLang="zh-CN" sz="2400" smtClean="0"/>
              <a:t>Algorithms:</a:t>
            </a:r>
          </a:p>
          <a:p>
            <a:pPr lvl="2" eaLnBrk="1" hangingPunct="1"/>
            <a:r>
              <a:rPr lang="en-US" altLang="zh-CN" sz="2000" smtClean="0">
                <a:solidFill>
                  <a:srgbClr val="FF0000"/>
                </a:solidFill>
              </a:rPr>
              <a:t>BEST FIT : </a:t>
            </a:r>
            <a:r>
              <a:rPr lang="en-US" altLang="zh-CN" sz="2000" smtClean="0"/>
              <a:t>choose smallest hole</a:t>
            </a:r>
          </a:p>
        </p:txBody>
      </p:sp>
      <p:graphicFrame>
        <p:nvGraphicFramePr>
          <p:cNvPr id="269317" name="Object 3"/>
          <p:cNvGraphicFramePr>
            <a:graphicFrameLocks noGrp="1" noChangeAspect="1"/>
          </p:cNvGraphicFramePr>
          <p:nvPr>
            <p:ph sz="quarter" idx="2"/>
          </p:nvPr>
        </p:nvGraphicFramePr>
        <p:xfrm>
          <a:off x="7493000" y="990600"/>
          <a:ext cx="1422400" cy="5791200"/>
        </p:xfrm>
        <a:graphic>
          <a:graphicData uri="http://schemas.openxmlformats.org/presentationml/2006/ole">
            <mc:AlternateContent xmlns:mc="http://schemas.openxmlformats.org/markup-compatibility/2006">
              <mc:Choice xmlns:v="urn:schemas-microsoft-com:vml" Requires="v">
                <p:oleObj spid="_x0000_s269496" name="Bitmap Image" r:id="rId3" imgW="907937" imgH="3454578" progId="Paint.Picture">
                  <p:embed/>
                </p:oleObj>
              </mc:Choice>
              <mc:Fallback>
                <p:oleObj name="Bitmap Image" r:id="rId3" imgW="907937" imgH="345457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990600"/>
                        <a:ext cx="1422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9318" name="Object 4"/>
          <p:cNvGraphicFramePr>
            <a:graphicFrameLocks noGrp="1" noChangeAspect="1"/>
          </p:cNvGraphicFramePr>
          <p:nvPr>
            <p:ph sz="quarter" idx="3"/>
          </p:nvPr>
        </p:nvGraphicFramePr>
        <p:xfrm>
          <a:off x="1676400" y="3417888"/>
          <a:ext cx="1025525" cy="690562"/>
        </p:xfrm>
        <a:graphic>
          <a:graphicData uri="http://schemas.openxmlformats.org/presentationml/2006/ole">
            <mc:AlternateContent xmlns:mc="http://schemas.openxmlformats.org/markup-compatibility/2006">
              <mc:Choice xmlns:v="urn:schemas-microsoft-com:vml" Requires="v">
                <p:oleObj spid="_x0000_s269497" name="Bitmap Image" r:id="rId5" imgW="831893" imgH="495325" progId="Paint.Picture">
                  <p:embed/>
                </p:oleObj>
              </mc:Choice>
              <mc:Fallback>
                <p:oleObj name="Bitmap Image" r:id="rId5" imgW="831893" imgH="495325"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17888"/>
                        <a:ext cx="102552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9319" name="Line 5"/>
          <p:cNvSpPr>
            <a:spLocks noChangeShapeType="1"/>
          </p:cNvSpPr>
          <p:nvPr/>
        </p:nvSpPr>
        <p:spPr bwMode="auto">
          <a:xfrm>
            <a:off x="2667000" y="3886200"/>
            <a:ext cx="4800600" cy="990600"/>
          </a:xfrm>
          <a:prstGeom prst="line">
            <a:avLst/>
          </a:prstGeom>
          <a:noFill/>
          <a:ln w="571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9320" name="Rectangle 6"/>
          <p:cNvSpPr>
            <a:spLocks noGrp="1" noChangeArrowheads="1"/>
          </p:cNvSpPr>
          <p:nvPr>
            <p:ph type="title"/>
          </p:nvPr>
        </p:nvSpPr>
        <p:spPr>
          <a:xfrm>
            <a:off x="533400" y="152400"/>
            <a:ext cx="7772400" cy="1143000"/>
          </a:xfrm>
          <a:noFill/>
        </p:spPr>
        <p:txBody>
          <a:bodyPr/>
          <a:lstStyle/>
          <a:p>
            <a:pPr eaLnBrk="1" hangingPunct="1"/>
            <a:r>
              <a:rPr lang="en-US" altLang="zh-CN" sz="4000" smtClean="0"/>
              <a:t>Elimination of External Fragmentation</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D7ED83DE-67C7-4252-89DD-26FA137859A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CF7BF9-E231-4B2B-94B2-23D988592C92}" type="slidenum">
              <a:rPr lang="en-US" altLang="zh-CN" smtClean="0"/>
              <a:pPr>
                <a:defRPr/>
              </a:pPr>
              <a:t>66</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340" name="Rectangle 2"/>
          <p:cNvSpPr>
            <a:spLocks noGrp="1" noChangeArrowheads="1"/>
          </p:cNvSpPr>
          <p:nvPr>
            <p:ph type="body" sz="half" idx="1"/>
          </p:nvPr>
        </p:nvSpPr>
        <p:spPr>
          <a:xfrm>
            <a:off x="76200" y="1447800"/>
            <a:ext cx="8001000" cy="4114800"/>
          </a:xfrm>
        </p:spPr>
        <p:txBody>
          <a:bodyPr/>
          <a:lstStyle/>
          <a:p>
            <a:pPr eaLnBrk="1" hangingPunct="1"/>
            <a:r>
              <a:rPr lang="en-US" altLang="zh-CN" sz="2800" smtClean="0"/>
              <a:t>Fit Segments in Existing Holes</a:t>
            </a:r>
          </a:p>
          <a:p>
            <a:pPr lvl="1" eaLnBrk="1" hangingPunct="1"/>
            <a:r>
              <a:rPr lang="en-US" altLang="zh-CN" sz="2400" smtClean="0"/>
              <a:t>Maintain a list of Addresses &amp; Hole Size</a:t>
            </a:r>
          </a:p>
          <a:p>
            <a:pPr lvl="1" eaLnBrk="1" hangingPunct="1"/>
            <a:r>
              <a:rPr lang="en-US" altLang="zh-CN" sz="2400" smtClean="0"/>
              <a:t>Algorithms:</a:t>
            </a:r>
          </a:p>
          <a:p>
            <a:pPr lvl="2" eaLnBrk="1" hangingPunct="1"/>
            <a:r>
              <a:rPr lang="en-US" altLang="zh-CN" sz="2000" smtClean="0">
                <a:solidFill>
                  <a:srgbClr val="008000"/>
                </a:solidFill>
              </a:rPr>
              <a:t>FIRST FIT :</a:t>
            </a:r>
            <a:r>
              <a:rPr lang="en-US" altLang="zh-CN" sz="2000" smtClean="0"/>
              <a:t> scan circularly &amp; choose which fits first</a:t>
            </a:r>
          </a:p>
        </p:txBody>
      </p:sp>
      <p:graphicFrame>
        <p:nvGraphicFramePr>
          <p:cNvPr id="270341" name="Object 3"/>
          <p:cNvGraphicFramePr>
            <a:graphicFrameLocks noGrp="1" noChangeAspect="1"/>
          </p:cNvGraphicFramePr>
          <p:nvPr>
            <p:ph sz="quarter" idx="2"/>
          </p:nvPr>
        </p:nvGraphicFramePr>
        <p:xfrm>
          <a:off x="7656513" y="1066800"/>
          <a:ext cx="1362075" cy="5791200"/>
        </p:xfrm>
        <a:graphic>
          <a:graphicData uri="http://schemas.openxmlformats.org/presentationml/2006/ole">
            <mc:AlternateContent xmlns:mc="http://schemas.openxmlformats.org/markup-compatibility/2006">
              <mc:Choice xmlns:v="urn:schemas-microsoft-com:vml" Requires="v">
                <p:oleObj spid="_x0000_s270523" name="Bitmap Image" r:id="rId3" imgW="907937" imgH="3454578" progId="Paint.Picture">
                  <p:embed/>
                </p:oleObj>
              </mc:Choice>
              <mc:Fallback>
                <p:oleObj name="Bitmap Image" r:id="rId3" imgW="907937" imgH="345457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513" y="1066800"/>
                        <a:ext cx="136207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0342" name="Object 4"/>
          <p:cNvGraphicFramePr>
            <a:graphicFrameLocks noGrp="1" noChangeAspect="1"/>
          </p:cNvGraphicFramePr>
          <p:nvPr>
            <p:ph sz="quarter" idx="3"/>
          </p:nvPr>
        </p:nvGraphicFramePr>
        <p:xfrm>
          <a:off x="1447800" y="3271838"/>
          <a:ext cx="984250" cy="661987"/>
        </p:xfrm>
        <a:graphic>
          <a:graphicData uri="http://schemas.openxmlformats.org/presentationml/2006/ole">
            <mc:AlternateContent xmlns:mc="http://schemas.openxmlformats.org/markup-compatibility/2006">
              <mc:Choice xmlns:v="urn:schemas-microsoft-com:vml" Requires="v">
                <p:oleObj spid="_x0000_s270524" name="Bitmap Image" r:id="rId5" imgW="831893" imgH="495325" progId="Paint.Picture">
                  <p:embed/>
                </p:oleObj>
              </mc:Choice>
              <mc:Fallback>
                <p:oleObj name="Bitmap Image" r:id="rId5" imgW="831893" imgH="495325"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271838"/>
                        <a:ext cx="984250"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0343" name="Line 5"/>
          <p:cNvSpPr>
            <a:spLocks noChangeShapeType="1"/>
          </p:cNvSpPr>
          <p:nvPr/>
        </p:nvSpPr>
        <p:spPr bwMode="auto">
          <a:xfrm flipV="1">
            <a:off x="6477000" y="3048000"/>
            <a:ext cx="1219200" cy="709613"/>
          </a:xfrm>
          <a:prstGeom prst="line">
            <a:avLst/>
          </a:prstGeom>
          <a:noFill/>
          <a:ln w="571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0344" name="Text Box 6"/>
          <p:cNvSpPr txBox="1">
            <a:spLocks noChangeArrowheads="1"/>
          </p:cNvSpPr>
          <p:nvPr/>
        </p:nvSpPr>
        <p:spPr bwMode="auto">
          <a:xfrm>
            <a:off x="4768850" y="3452813"/>
            <a:ext cx="170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r>
              <a:rPr lang="en-US" altLang="zh-CN" sz="2800">
                <a:solidFill>
                  <a:srgbClr val="008000"/>
                </a:solidFill>
                <a:latin typeface="Arial Unicode MS" pitchFamily="34" charset="-122"/>
                <a:ea typeface="Arial Unicode MS" pitchFamily="34" charset="-122"/>
                <a:cs typeface="Arial Unicode MS" pitchFamily="34" charset="-122"/>
              </a:rPr>
              <a:t>First Hole</a:t>
            </a:r>
          </a:p>
        </p:txBody>
      </p:sp>
      <p:sp>
        <p:nvSpPr>
          <p:cNvPr id="270345" name="Line 7"/>
          <p:cNvSpPr>
            <a:spLocks noChangeShapeType="1"/>
          </p:cNvSpPr>
          <p:nvPr/>
        </p:nvSpPr>
        <p:spPr bwMode="auto">
          <a:xfrm>
            <a:off x="2590800" y="3757613"/>
            <a:ext cx="2209800" cy="0"/>
          </a:xfrm>
          <a:prstGeom prst="line">
            <a:avLst/>
          </a:prstGeom>
          <a:noFill/>
          <a:ln w="571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0346" name="Rectangle 8"/>
          <p:cNvSpPr>
            <a:spLocks noGrp="1" noChangeArrowheads="1"/>
          </p:cNvSpPr>
          <p:nvPr>
            <p:ph type="title"/>
          </p:nvPr>
        </p:nvSpPr>
        <p:spPr>
          <a:xfrm>
            <a:off x="685800" y="76200"/>
            <a:ext cx="7772400" cy="1143000"/>
          </a:xfrm>
          <a:noFill/>
        </p:spPr>
        <p:txBody>
          <a:bodyPr/>
          <a:lstStyle/>
          <a:p>
            <a:pPr eaLnBrk="1" hangingPunct="1"/>
            <a:r>
              <a:rPr lang="en-US" altLang="zh-CN" sz="4000" smtClean="0"/>
              <a:t>Elimination of External Fragmentation</a:t>
            </a:r>
          </a:p>
        </p:txBody>
      </p:sp>
      <p:sp>
        <p:nvSpPr>
          <p:cNvPr id="1177609" name="Text Box 9"/>
          <p:cNvSpPr txBox="1">
            <a:spLocks noChangeArrowheads="1"/>
          </p:cNvSpPr>
          <p:nvPr/>
        </p:nvSpPr>
        <p:spPr bwMode="auto">
          <a:xfrm>
            <a:off x="669925" y="4464050"/>
            <a:ext cx="530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itchFamily="34" charset="0"/>
                <a:ea typeface="楷体_GB2312" pitchFamily="49" charset="-122"/>
              </a:defRPr>
            </a:lvl1pPr>
            <a:lvl2pPr marL="742950" indent="-285750" eaLnBrk="0" hangingPunct="0">
              <a:defRPr b="1">
                <a:solidFill>
                  <a:schemeClr val="tx1"/>
                </a:solidFill>
                <a:latin typeface="Verdana" pitchFamily="34" charset="0"/>
                <a:ea typeface="楷体_GB2312" pitchFamily="49" charset="-122"/>
              </a:defRPr>
            </a:lvl2pPr>
            <a:lvl3pPr marL="1143000" indent="-228600" eaLnBrk="0" hangingPunct="0">
              <a:defRPr b="1">
                <a:solidFill>
                  <a:schemeClr val="tx1"/>
                </a:solidFill>
                <a:latin typeface="Verdana" pitchFamily="34" charset="0"/>
                <a:ea typeface="楷体_GB2312" pitchFamily="49" charset="-122"/>
              </a:defRPr>
            </a:lvl3pPr>
            <a:lvl4pPr marL="1600200" indent="-228600" eaLnBrk="0" hangingPunct="0">
              <a:defRPr b="1">
                <a:solidFill>
                  <a:schemeClr val="tx1"/>
                </a:solidFill>
                <a:latin typeface="Verdana" pitchFamily="34" charset="0"/>
                <a:ea typeface="楷体_GB2312" pitchFamily="49" charset="-122"/>
              </a:defRPr>
            </a:lvl4pPr>
            <a:lvl5pPr marL="2057400" indent="-228600" eaLnBrk="0" hangingPunct="0">
              <a:defRPr b="1">
                <a:solidFill>
                  <a:schemeClr val="tx1"/>
                </a:solidFill>
                <a:latin typeface="Verdana" pitchFamily="34" charset="0"/>
                <a:ea typeface="楷体_GB2312" pitchFamily="49" charset="-122"/>
              </a:defRPr>
            </a:lvl5pPr>
            <a:lvl6pPr marL="25146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6pPr>
            <a:lvl7pPr marL="29718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7pPr>
            <a:lvl8pPr marL="34290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8pPr>
            <a:lvl9pPr marL="3886200" indent="-228600" algn="ctr" eaLnBrk="0" fontAlgn="base" hangingPunct="0">
              <a:spcBef>
                <a:spcPct val="20000"/>
              </a:spcBef>
              <a:spcAft>
                <a:spcPct val="0"/>
              </a:spcAft>
              <a:buSzPct val="90000"/>
              <a:defRPr b="1">
                <a:solidFill>
                  <a:schemeClr val="tx1"/>
                </a:solidFill>
                <a:latin typeface="Verdana" pitchFamily="34" charset="0"/>
                <a:ea typeface="楷体_GB2312" pitchFamily="49" charset="-122"/>
              </a:defRPr>
            </a:lvl9pPr>
          </a:lstStyle>
          <a:p>
            <a:pPr eaLnBrk="1" hangingPunct="1"/>
            <a:r>
              <a:rPr lang="en-US" altLang="zh-CN" sz="2400">
                <a:solidFill>
                  <a:srgbClr val="FF0000"/>
                </a:solidFill>
                <a:latin typeface="Arial Unicode MS" pitchFamily="34" charset="-122"/>
                <a:ea typeface="Arial Unicode MS" pitchFamily="34" charset="-122"/>
                <a:cs typeface="Arial Unicode MS" pitchFamily="34" charset="-122"/>
              </a:rPr>
              <a:t>Empirically proven to give best results</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59B1214A-02F6-4DF1-8873-79DFD9896F5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CF7BF9-E231-4B2B-94B2-23D988592C92}" type="slidenum">
              <a:rPr lang="en-US" altLang="zh-CN" smtClean="0"/>
              <a:pPr>
                <a:defRPr/>
              </a:pPr>
              <a:t>67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77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0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1364" name="Rectangle 2"/>
          <p:cNvSpPr>
            <a:spLocks noGrp="1" noChangeArrowheads="1"/>
          </p:cNvSpPr>
          <p:nvPr>
            <p:ph type="title"/>
          </p:nvPr>
        </p:nvSpPr>
        <p:spPr>
          <a:xfrm>
            <a:off x="685800" y="76200"/>
            <a:ext cx="7772400" cy="1143000"/>
          </a:xfrm>
          <a:noFill/>
        </p:spPr>
        <p:txBody>
          <a:bodyPr/>
          <a:lstStyle/>
          <a:p>
            <a:pPr eaLnBrk="1" hangingPunct="1"/>
            <a:r>
              <a:rPr lang="en-US" altLang="zh-CN" sz="4000" smtClean="0"/>
              <a:t>Elimination of External Fragmentation</a:t>
            </a:r>
          </a:p>
        </p:txBody>
      </p:sp>
      <p:sp>
        <p:nvSpPr>
          <p:cNvPr id="271365" name="Rectangle 3"/>
          <p:cNvSpPr>
            <a:spLocks noGrp="1" noChangeArrowheads="1"/>
          </p:cNvSpPr>
          <p:nvPr>
            <p:ph type="body" sz="half" idx="1"/>
          </p:nvPr>
        </p:nvSpPr>
        <p:spPr>
          <a:xfrm>
            <a:off x="76200" y="1447800"/>
            <a:ext cx="8001000" cy="4114800"/>
          </a:xfrm>
        </p:spPr>
        <p:txBody>
          <a:bodyPr/>
          <a:lstStyle/>
          <a:p>
            <a:pPr eaLnBrk="1" hangingPunct="1"/>
            <a:r>
              <a:rPr lang="en-US" altLang="zh-CN" smtClean="0"/>
              <a:t>Best of Both Worlds</a:t>
            </a:r>
          </a:p>
          <a:p>
            <a:pPr lvl="1" eaLnBrk="1" hangingPunct="1"/>
            <a:r>
              <a:rPr lang="en-US" altLang="zh-CN" smtClean="0">
                <a:solidFill>
                  <a:schemeClr val="accent2"/>
                </a:solidFill>
              </a:rPr>
              <a:t>Hole Coalescing(merging)</a:t>
            </a:r>
          </a:p>
          <a:p>
            <a:pPr lvl="2" eaLnBrk="1" hangingPunct="1"/>
            <a:r>
              <a:rPr lang="en-US" altLang="zh-CN" smtClean="0"/>
              <a:t>Use Best Fit as your De-Fragmentation Algorithm</a:t>
            </a:r>
          </a:p>
          <a:p>
            <a:pPr lvl="2" eaLnBrk="1" hangingPunct="1"/>
            <a:r>
              <a:rPr lang="en-US" altLang="zh-CN" smtClean="0"/>
              <a:t>Upon Removal:</a:t>
            </a:r>
          </a:p>
          <a:p>
            <a:pPr lvl="3" eaLnBrk="1" hangingPunct="1"/>
            <a:r>
              <a:rPr lang="en-US" altLang="zh-CN" smtClean="0"/>
              <a:t>COALESCE ANY NEIGHBORING HOLES</a:t>
            </a:r>
          </a:p>
        </p:txBody>
      </p:sp>
      <p:sp>
        <p:nvSpPr>
          <p:cNvPr id="4" name="页脚占位符 3"/>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2" name="日期占位符 1"/>
          <p:cNvSpPr>
            <a:spLocks noGrp="1"/>
          </p:cNvSpPr>
          <p:nvPr>
            <p:ph type="dt" sz="half" idx="10"/>
          </p:nvPr>
        </p:nvSpPr>
        <p:spPr/>
        <p:txBody>
          <a:bodyPr/>
          <a:lstStyle/>
          <a:p>
            <a:pPr>
              <a:defRPr/>
            </a:pPr>
            <a:fld id="{7AF9DB97-763F-4F35-8580-83D0462DCF4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96CF7BF9-E231-4B2B-94B2-23D988592C92}" type="slidenum">
              <a:rPr lang="en-US" altLang="zh-CN" smtClean="0"/>
              <a:pPr>
                <a:defRPr/>
              </a:pPr>
              <a:t>68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8"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2389" name="Rectangle 3"/>
          <p:cNvSpPr>
            <a:spLocks noGrp="1" noChangeArrowheads="1"/>
          </p:cNvSpPr>
          <p:nvPr>
            <p:ph type="body" idx="1"/>
          </p:nvPr>
        </p:nvSpPr>
        <p:spPr/>
        <p:txBody>
          <a:bodyPr/>
          <a:lstStyle/>
          <a:p>
            <a:pPr marL="457200" indent="-457200" eaLnBrk="1" hangingPunct="1">
              <a:lnSpc>
                <a:spcPct val="150000"/>
              </a:lnSpc>
            </a:pPr>
            <a:r>
              <a:rPr lang="zh-CN" altLang="en-US" dirty="0" smtClean="0">
                <a:solidFill>
                  <a:srgbClr val="0000FF"/>
                </a:solidFill>
                <a:latin typeface="楷体_GB2312" pitchFamily="49" charset="-122"/>
              </a:rPr>
              <a:t>主要优点：</a:t>
            </a:r>
          </a:p>
          <a:p>
            <a:pPr marL="838200" lvl="1" indent="-381000" eaLnBrk="1" hangingPunct="1">
              <a:lnSpc>
                <a:spcPct val="150000"/>
              </a:lnSpc>
              <a:buFontTx/>
              <a:buAutoNum type="circleNumDbPlain"/>
            </a:pPr>
            <a:r>
              <a:rPr lang="zh-CN" altLang="en-US" dirty="0" smtClean="0">
                <a:latin typeface="楷体_GB2312" pitchFamily="49" charset="-122"/>
              </a:rPr>
              <a:t>程序的模块化性能好。</a:t>
            </a:r>
          </a:p>
          <a:p>
            <a:pPr marL="838200" lvl="1" indent="-381000" eaLnBrk="1" hangingPunct="1">
              <a:lnSpc>
                <a:spcPct val="150000"/>
              </a:lnSpc>
              <a:buFontTx/>
              <a:buAutoNum type="circleNumDbPlain"/>
            </a:pPr>
            <a:r>
              <a:rPr lang="zh-CN" altLang="en-US" dirty="0" smtClean="0">
                <a:latin typeface="楷体_GB2312" pitchFamily="49" charset="-122"/>
              </a:rPr>
              <a:t>便于程序和数据的共享。</a:t>
            </a:r>
          </a:p>
          <a:p>
            <a:pPr marL="838200" lvl="1" indent="-381000" eaLnBrk="1" hangingPunct="1">
              <a:lnSpc>
                <a:spcPct val="150000"/>
              </a:lnSpc>
              <a:buFontTx/>
              <a:buAutoNum type="circleNumDbPlain"/>
            </a:pPr>
            <a:r>
              <a:rPr lang="zh-CN" altLang="en-US" dirty="0" smtClean="0">
                <a:latin typeface="楷体_GB2312" pitchFamily="49" charset="-122"/>
              </a:rPr>
              <a:t>程序的动态链接和调度比较容易。</a:t>
            </a:r>
          </a:p>
          <a:p>
            <a:pPr marL="838200" lvl="1" indent="-381000" eaLnBrk="1" hangingPunct="1">
              <a:lnSpc>
                <a:spcPct val="150000"/>
              </a:lnSpc>
              <a:buFontTx/>
              <a:buAutoNum type="circleNumDbPlain"/>
            </a:pPr>
            <a:r>
              <a:rPr lang="zh-CN" altLang="en-US" dirty="0" smtClean="0">
                <a:latin typeface="楷体_GB2312" pitchFamily="49" charset="-122"/>
              </a:rPr>
              <a:t>便于实现信息保护。</a:t>
            </a:r>
          </a:p>
          <a:p>
            <a:pPr marL="457200" indent="-457200" eaLnBrk="1" hangingPunct="1">
              <a:lnSpc>
                <a:spcPct val="150000"/>
              </a:lnSpc>
            </a:pPr>
            <a:r>
              <a:rPr lang="zh-CN" altLang="en-US" dirty="0" smtClean="0">
                <a:solidFill>
                  <a:srgbClr val="0000FF"/>
                </a:solidFill>
                <a:latin typeface="楷体_GB2312" pitchFamily="49" charset="-122"/>
              </a:rPr>
              <a:t>主要缺点：</a:t>
            </a:r>
          </a:p>
          <a:p>
            <a:pPr marL="838200" lvl="1" indent="-381000" eaLnBrk="1" hangingPunct="1">
              <a:lnSpc>
                <a:spcPct val="150000"/>
              </a:lnSpc>
              <a:buFontTx/>
              <a:buAutoNum type="circleNumDbPlain"/>
            </a:pPr>
            <a:r>
              <a:rPr lang="zh-CN" altLang="en-US" dirty="0" smtClean="0">
                <a:latin typeface="楷体_GB2312" pitchFamily="49" charset="-122"/>
              </a:rPr>
              <a:t>地址变换所花费的时间长，两次加法。</a:t>
            </a:r>
          </a:p>
          <a:p>
            <a:pPr marL="838200" lvl="1" indent="-381000" eaLnBrk="1" hangingPunct="1">
              <a:lnSpc>
                <a:spcPct val="150000"/>
              </a:lnSpc>
              <a:buFontTx/>
              <a:buAutoNum type="circleNumDbPlain"/>
            </a:pPr>
            <a:r>
              <a:rPr lang="zh-CN" altLang="en-US" dirty="0" smtClean="0">
                <a:latin typeface="楷体_GB2312" pitchFamily="49" charset="-122"/>
              </a:rPr>
              <a:t>主存储器的利用率往往比较低。</a:t>
            </a:r>
          </a:p>
          <a:p>
            <a:pPr marL="838200" lvl="1" indent="-381000" eaLnBrk="1" hangingPunct="1">
              <a:lnSpc>
                <a:spcPct val="150000"/>
              </a:lnSpc>
              <a:buFontTx/>
              <a:buAutoNum type="circleNumDbPlain"/>
            </a:pPr>
            <a:r>
              <a:rPr lang="zh-CN" altLang="en-US" dirty="0" smtClean="0">
                <a:latin typeface="楷体_GB2312" pitchFamily="49" charset="-122"/>
              </a:rPr>
              <a:t>对辅存（磁盘存储器）的管理比较困难。</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09B844D-5D24-4C4E-9FF2-3F02034C884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69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389">
                                            <p:txEl>
                                              <p:pRg st="0" end="0"/>
                                            </p:txEl>
                                          </p:spTgt>
                                        </p:tgtEl>
                                        <p:attrNameLst>
                                          <p:attrName>style.visibility</p:attrName>
                                        </p:attrNameLst>
                                      </p:cBhvr>
                                      <p:to>
                                        <p:strVal val="visible"/>
                                      </p:to>
                                    </p:set>
                                    <p:anim calcmode="lin" valueType="num">
                                      <p:cBhvr additive="base">
                                        <p:cTn id="7" dur="500" fill="hold"/>
                                        <p:tgtEl>
                                          <p:spTgt spid="272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38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2389">
                                            <p:txEl>
                                              <p:pRg st="1" end="1"/>
                                            </p:txEl>
                                          </p:spTgt>
                                        </p:tgtEl>
                                        <p:attrNameLst>
                                          <p:attrName>style.visibility</p:attrName>
                                        </p:attrNameLst>
                                      </p:cBhvr>
                                      <p:to>
                                        <p:strVal val="visible"/>
                                      </p:to>
                                    </p:set>
                                    <p:anim calcmode="lin" valueType="num">
                                      <p:cBhvr additive="base">
                                        <p:cTn id="11" dur="500" fill="hold"/>
                                        <p:tgtEl>
                                          <p:spTgt spid="27238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238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2389">
                                            <p:txEl>
                                              <p:pRg st="2" end="2"/>
                                            </p:txEl>
                                          </p:spTgt>
                                        </p:tgtEl>
                                        <p:attrNameLst>
                                          <p:attrName>style.visibility</p:attrName>
                                        </p:attrNameLst>
                                      </p:cBhvr>
                                      <p:to>
                                        <p:strVal val="visible"/>
                                      </p:to>
                                    </p:set>
                                    <p:anim calcmode="lin" valueType="num">
                                      <p:cBhvr additive="base">
                                        <p:cTn id="15" dur="500" fill="hold"/>
                                        <p:tgtEl>
                                          <p:spTgt spid="27238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238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2389">
                                            <p:txEl>
                                              <p:pRg st="3" end="3"/>
                                            </p:txEl>
                                          </p:spTgt>
                                        </p:tgtEl>
                                        <p:attrNameLst>
                                          <p:attrName>style.visibility</p:attrName>
                                        </p:attrNameLst>
                                      </p:cBhvr>
                                      <p:to>
                                        <p:strVal val="visible"/>
                                      </p:to>
                                    </p:set>
                                    <p:anim calcmode="lin" valueType="num">
                                      <p:cBhvr additive="base">
                                        <p:cTn id="19" dur="500" fill="hold"/>
                                        <p:tgtEl>
                                          <p:spTgt spid="27238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238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2389">
                                            <p:txEl>
                                              <p:pRg st="4" end="4"/>
                                            </p:txEl>
                                          </p:spTgt>
                                        </p:tgtEl>
                                        <p:attrNameLst>
                                          <p:attrName>style.visibility</p:attrName>
                                        </p:attrNameLst>
                                      </p:cBhvr>
                                      <p:to>
                                        <p:strVal val="visible"/>
                                      </p:to>
                                    </p:set>
                                    <p:anim calcmode="lin" valueType="num">
                                      <p:cBhvr additive="base">
                                        <p:cTn id="23" dur="500" fill="hold"/>
                                        <p:tgtEl>
                                          <p:spTgt spid="27238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23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2389">
                                            <p:txEl>
                                              <p:pRg st="5" end="5"/>
                                            </p:txEl>
                                          </p:spTgt>
                                        </p:tgtEl>
                                        <p:attrNameLst>
                                          <p:attrName>style.visibility</p:attrName>
                                        </p:attrNameLst>
                                      </p:cBhvr>
                                      <p:to>
                                        <p:strVal val="visible"/>
                                      </p:to>
                                    </p:set>
                                    <p:anim calcmode="lin" valueType="num">
                                      <p:cBhvr additive="base">
                                        <p:cTn id="29" dur="500" fill="hold"/>
                                        <p:tgtEl>
                                          <p:spTgt spid="27238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7238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2389">
                                            <p:txEl>
                                              <p:pRg st="6" end="6"/>
                                            </p:txEl>
                                          </p:spTgt>
                                        </p:tgtEl>
                                        <p:attrNameLst>
                                          <p:attrName>style.visibility</p:attrName>
                                        </p:attrNameLst>
                                      </p:cBhvr>
                                      <p:to>
                                        <p:strVal val="visible"/>
                                      </p:to>
                                    </p:set>
                                    <p:anim calcmode="lin" valueType="num">
                                      <p:cBhvr additive="base">
                                        <p:cTn id="33" dur="500" fill="hold"/>
                                        <p:tgtEl>
                                          <p:spTgt spid="27238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238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72389">
                                            <p:txEl>
                                              <p:pRg st="7" end="7"/>
                                            </p:txEl>
                                          </p:spTgt>
                                        </p:tgtEl>
                                        <p:attrNameLst>
                                          <p:attrName>style.visibility</p:attrName>
                                        </p:attrNameLst>
                                      </p:cBhvr>
                                      <p:to>
                                        <p:strVal val="visible"/>
                                      </p:to>
                                    </p:set>
                                    <p:anim calcmode="lin" valueType="num">
                                      <p:cBhvr additive="base">
                                        <p:cTn id="37" dur="500" fill="hold"/>
                                        <p:tgtEl>
                                          <p:spTgt spid="27238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238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72389">
                                            <p:txEl>
                                              <p:pRg st="8" end="8"/>
                                            </p:txEl>
                                          </p:spTgt>
                                        </p:tgtEl>
                                        <p:attrNameLst>
                                          <p:attrName>style.visibility</p:attrName>
                                        </p:attrNameLst>
                                      </p:cBhvr>
                                      <p:to>
                                        <p:strVal val="visible"/>
                                      </p:to>
                                    </p:set>
                                    <p:anim calcmode="lin" valueType="num">
                                      <p:cBhvr additive="base">
                                        <p:cTn id="41" dur="500" fill="hold"/>
                                        <p:tgtEl>
                                          <p:spTgt spid="27238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7238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00050" y="153988"/>
            <a:ext cx="8467725" cy="795337"/>
          </a:xfrm>
        </p:spPr>
        <p:txBody>
          <a:bodyPr/>
          <a:lstStyle/>
          <a:p>
            <a:r>
              <a:rPr lang="en-US" altLang="zh-CN" smtClean="0"/>
              <a:t>Trends in DRAM</a:t>
            </a:r>
            <a:endParaRPr lang="zh-CN" altLang="en-US" smtClean="0"/>
          </a:p>
        </p:txBody>
      </p:sp>
      <p:sp>
        <p:nvSpPr>
          <p:cNvPr id="10243" name="内容占位符 11"/>
          <p:cNvSpPr>
            <a:spLocks noGrp="1"/>
          </p:cNvSpPr>
          <p:nvPr>
            <p:ph idx="1"/>
          </p:nvPr>
        </p:nvSpPr>
        <p:spPr>
          <a:xfrm>
            <a:off x="330200" y="1252538"/>
            <a:ext cx="8466138" cy="4924425"/>
          </a:xfrm>
        </p:spPr>
        <p:txBody>
          <a:bodyPr/>
          <a:lstStyle/>
          <a:p>
            <a:endParaRPr lang="zh-CN" altLang="en-US" smtClean="0"/>
          </a:p>
        </p:txBody>
      </p:sp>
      <p:pic>
        <p:nvPicPr>
          <p:cNvPr id="102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382" y="1205248"/>
            <a:ext cx="8213055" cy="52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EF74A8ED-6F35-4F20-A0CB-2FACDC1426E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7</a:t>
            </a:fld>
            <a:endParaRPr lang="en-US" altLang="zh-CN" dirty="0"/>
          </a:p>
        </p:txBody>
      </p:sp>
    </p:spTree>
    <p:extLst>
      <p:ext uri="{BB962C8B-B14F-4D97-AF65-F5344CB8AC3E}">
        <p14:creationId xmlns:p14="http://schemas.microsoft.com/office/powerpoint/2010/main" val="222781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2"/>
          <p:cNvSpPr>
            <a:spLocks noGrp="1" noChangeArrowheads="1"/>
          </p:cNvSpPr>
          <p:nvPr>
            <p:ph type="title"/>
          </p:nvPr>
        </p:nvSpPr>
        <p:spPr/>
        <p:txBody>
          <a:bodyPr/>
          <a:lstStyle/>
          <a:p>
            <a:pPr eaLnBrk="1" hangingPunct="1"/>
            <a:r>
              <a:rPr lang="zh-CN" altLang="en-US" sz="3200" dirty="0" smtClean="0">
                <a:solidFill>
                  <a:schemeClr val="tx1"/>
                </a:solidFill>
                <a:latin typeface="楷体_GB2312" pitchFamily="49" charset="-122"/>
              </a:rPr>
              <a:t>地址的映象与变换</a:t>
            </a:r>
            <a:r>
              <a:rPr lang="zh-CN" altLang="en-US" sz="1600" dirty="0" smtClean="0">
                <a:solidFill>
                  <a:schemeClr val="tx1"/>
                </a:solidFill>
                <a:latin typeface="楷体_GB2312" pitchFamily="49" charset="-122"/>
              </a:rPr>
              <a:t>（续）</a:t>
            </a:r>
          </a:p>
        </p:txBody>
      </p:sp>
      <p:sp>
        <p:nvSpPr>
          <p:cNvPr id="273413" name="Rectangle 3"/>
          <p:cNvSpPr>
            <a:spLocks noGrp="1" noChangeArrowheads="1"/>
          </p:cNvSpPr>
          <p:nvPr>
            <p:ph type="body" idx="1"/>
          </p:nvPr>
        </p:nvSpPr>
        <p:spPr/>
        <p:txBody>
          <a:bodyPr/>
          <a:lstStyle/>
          <a:p>
            <a:pPr eaLnBrk="1" hangingPunct="1">
              <a:lnSpc>
                <a:spcPct val="140000"/>
              </a:lnSpc>
            </a:pPr>
            <a:r>
              <a:rPr lang="en-US" altLang="zh-CN" dirty="0" smtClean="0">
                <a:solidFill>
                  <a:srgbClr val="800000"/>
                </a:solidFill>
                <a:latin typeface="楷体_GB2312" pitchFamily="49" charset="-122"/>
              </a:rPr>
              <a:t>2. </a:t>
            </a:r>
            <a:r>
              <a:rPr lang="zh-CN" altLang="en-US" dirty="0" smtClean="0">
                <a:solidFill>
                  <a:srgbClr val="800000"/>
                </a:solidFill>
                <a:latin typeface="楷体_GB2312" pitchFamily="49" charset="-122"/>
              </a:rPr>
              <a:t>页式虚拟存储器</a:t>
            </a:r>
          </a:p>
          <a:p>
            <a:pPr lvl="1" eaLnBrk="1" hangingPunct="1">
              <a:lnSpc>
                <a:spcPct val="140000"/>
              </a:lnSpc>
            </a:pPr>
            <a:r>
              <a:rPr lang="zh-CN" altLang="en-US" dirty="0" smtClean="0">
                <a:latin typeface="楷体_GB2312" pitchFamily="49" charset="-122"/>
              </a:rPr>
              <a:t>把虚拟地址空间划分为固定大小的块，每一块称为</a:t>
            </a:r>
            <a:r>
              <a:rPr lang="en-US" altLang="zh-CN" dirty="0" smtClean="0">
                <a:latin typeface="楷体_GB2312" pitchFamily="49" charset="-122"/>
              </a:rPr>
              <a:t>1</a:t>
            </a:r>
            <a:r>
              <a:rPr lang="zh-CN" altLang="en-US" dirty="0" smtClean="0">
                <a:latin typeface="楷体_GB2312" pitchFamily="49" charset="-122"/>
              </a:rPr>
              <a:t>页。</a:t>
            </a:r>
          </a:p>
          <a:p>
            <a:pPr lvl="1" eaLnBrk="1" hangingPunct="1">
              <a:lnSpc>
                <a:spcPct val="140000"/>
              </a:lnSpc>
            </a:pPr>
            <a:endParaRPr lang="zh-CN" altLang="en-US" dirty="0" smtClean="0">
              <a:latin typeface="楷体_GB2312" pitchFamily="49" charset="-122"/>
            </a:endParaRPr>
          </a:p>
          <a:p>
            <a:pPr lvl="1" eaLnBrk="1" hangingPunct="1">
              <a:lnSpc>
                <a:spcPct val="140000"/>
              </a:lnSpc>
            </a:pPr>
            <a:r>
              <a:rPr lang="zh-CN" altLang="en-US" dirty="0" smtClean="0">
                <a:latin typeface="楷体_GB2312" pitchFamily="49" charset="-122"/>
              </a:rPr>
              <a:t>主存的地址空间也划分为同样大小的页。</a:t>
            </a:r>
          </a:p>
          <a:p>
            <a:pPr lvl="1" eaLnBrk="1" hangingPunct="1">
              <a:lnSpc>
                <a:spcPct val="140000"/>
              </a:lnSpc>
            </a:pPr>
            <a:endParaRPr lang="zh-CN" altLang="en-US" dirty="0" smtClean="0">
              <a:latin typeface="楷体_GB2312" pitchFamily="49" charset="-122"/>
            </a:endParaRPr>
          </a:p>
          <a:p>
            <a:pPr lvl="1" eaLnBrk="1" hangingPunct="1">
              <a:lnSpc>
                <a:spcPct val="140000"/>
              </a:lnSpc>
            </a:pPr>
            <a:r>
              <a:rPr lang="zh-CN" altLang="en-US" dirty="0" smtClean="0">
                <a:latin typeface="楷体_GB2312" pitchFamily="49" charset="-122"/>
              </a:rPr>
              <a:t>为和磁盘存储器物理块大小配合，虚拟存储器大小指定为</a:t>
            </a:r>
            <a:r>
              <a:rPr lang="en-US" altLang="zh-CN" dirty="0" smtClean="0">
                <a:latin typeface="楷体_GB2312" pitchFamily="49" charset="-122"/>
              </a:rPr>
              <a:t>0.5kb</a:t>
            </a:r>
            <a:r>
              <a:rPr lang="zh-CN" altLang="en-US" dirty="0" smtClean="0">
                <a:latin typeface="楷体_GB2312" pitchFamily="49" charset="-122"/>
              </a:rPr>
              <a:t>的整数倍。</a:t>
            </a:r>
          </a:p>
          <a:p>
            <a:pPr lvl="1" eaLnBrk="1" hangingPunct="1">
              <a:lnSpc>
                <a:spcPct val="140000"/>
              </a:lnSpc>
            </a:pPr>
            <a:endParaRPr lang="zh-CN" altLang="en-US" dirty="0" smtClean="0">
              <a:latin typeface="楷体_GB2312" pitchFamily="49" charset="-122"/>
            </a:endParaRPr>
          </a:p>
          <a:p>
            <a:pPr lvl="1" eaLnBrk="1" hangingPunct="1">
              <a:lnSpc>
                <a:spcPct val="140000"/>
              </a:lnSpc>
            </a:pPr>
            <a:r>
              <a:rPr lang="zh-CN" altLang="en-US" dirty="0" smtClean="0">
                <a:latin typeface="楷体_GB2312" pitchFamily="49" charset="-122"/>
              </a:rPr>
              <a:t>用户程序只需要将</a:t>
            </a:r>
            <a:r>
              <a:rPr lang="zh-CN" altLang="en-US" dirty="0" smtClean="0">
                <a:solidFill>
                  <a:srgbClr val="FF00FF"/>
                </a:solidFill>
                <a:latin typeface="楷体_GB2312" pitchFamily="49" charset="-122"/>
              </a:rPr>
              <a:t>虚页号变换为实页号</a:t>
            </a:r>
            <a:r>
              <a:rPr lang="zh-CN" altLang="en-US" dirty="0" smtClean="0">
                <a:latin typeface="楷体_GB2312" pitchFamily="49" charset="-122"/>
              </a:rPr>
              <a:t>即可实现到主存实地址空间的映像。</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18B80E6-720B-49D8-AE15-4581ACE3B8C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70</a:t>
            </a:fld>
            <a:endParaRPr lang="en-US" altLang="zh-C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2"/>
          <p:cNvSpPr>
            <a:spLocks noGrp="1" noChangeArrowheads="1"/>
          </p:cNvSpPr>
          <p:nvPr>
            <p:ph type="body" idx="1"/>
          </p:nvPr>
        </p:nvSpPr>
        <p:spPr>
          <a:xfrm>
            <a:off x="468313" y="3141663"/>
            <a:ext cx="8362950" cy="3024187"/>
          </a:xfrm>
        </p:spPr>
        <p:txBody>
          <a:bodyPr/>
          <a:lstStyle/>
          <a:p>
            <a:pPr eaLnBrk="1" hangingPunct="1">
              <a:lnSpc>
                <a:spcPct val="220000"/>
              </a:lnSpc>
              <a:spcBef>
                <a:spcPct val="0"/>
              </a:spcBef>
            </a:pPr>
            <a:r>
              <a:rPr lang="zh-CN" altLang="en-US" dirty="0" smtClean="0">
                <a:solidFill>
                  <a:srgbClr val="0000FF"/>
                </a:solidFill>
                <a:latin typeface="楷体_GB2312" pitchFamily="49" charset="-122"/>
              </a:rPr>
              <a:t>内部地址变换：</a:t>
            </a:r>
          </a:p>
          <a:p>
            <a:pPr lvl="1" eaLnBrk="1" hangingPunct="1">
              <a:lnSpc>
                <a:spcPct val="220000"/>
              </a:lnSpc>
              <a:spcBef>
                <a:spcPct val="0"/>
              </a:spcBef>
            </a:pPr>
            <a:r>
              <a:rPr lang="zh-CN" altLang="en-US" dirty="0" smtClean="0">
                <a:latin typeface="楷体_GB2312" pitchFamily="49" charset="-122"/>
              </a:rPr>
              <a:t>多用户虚拟地址</a:t>
            </a:r>
            <a:r>
              <a:rPr lang="en-US" altLang="zh-CN" dirty="0" smtClean="0">
                <a:latin typeface="楷体_GB2312" pitchFamily="49" charset="-122"/>
              </a:rPr>
              <a:t>A</a:t>
            </a:r>
            <a:r>
              <a:rPr lang="en-US" altLang="zh-CN" baseline="-25000" dirty="0" smtClean="0">
                <a:latin typeface="楷体_GB2312" pitchFamily="49" charset="-122"/>
              </a:rPr>
              <a:t>v</a:t>
            </a:r>
            <a:r>
              <a:rPr lang="zh-CN" altLang="en-US" dirty="0" smtClean="0">
                <a:latin typeface="楷体_GB2312" pitchFamily="49" charset="-122"/>
              </a:rPr>
              <a:t>变换成主存实地址</a:t>
            </a:r>
            <a:r>
              <a:rPr lang="en-US" altLang="zh-CN" dirty="0" smtClean="0">
                <a:latin typeface="楷体_GB2312" pitchFamily="49" charset="-122"/>
              </a:rPr>
              <a:t>A</a:t>
            </a:r>
          </a:p>
          <a:p>
            <a:pPr lvl="2" eaLnBrk="1" hangingPunct="1">
              <a:lnSpc>
                <a:spcPct val="220000"/>
              </a:lnSpc>
              <a:spcBef>
                <a:spcPct val="0"/>
              </a:spcBef>
            </a:pPr>
            <a:r>
              <a:rPr lang="zh-CN" altLang="en-US" dirty="0" smtClean="0">
                <a:solidFill>
                  <a:srgbClr val="FF0000"/>
                </a:solidFill>
                <a:latin typeface="楷体_GB2312" pitchFamily="49" charset="-122"/>
              </a:rPr>
              <a:t>多用户虚拟地址中的页内偏移</a:t>
            </a:r>
            <a:r>
              <a:rPr lang="en-US" altLang="zh-CN" dirty="0" smtClean="0">
                <a:solidFill>
                  <a:srgbClr val="FF0000"/>
                </a:solidFill>
                <a:latin typeface="楷体_GB2312" pitchFamily="49" charset="-122"/>
              </a:rPr>
              <a:t>D</a:t>
            </a:r>
            <a:r>
              <a:rPr lang="zh-CN" altLang="en-US" dirty="0" smtClean="0">
                <a:solidFill>
                  <a:srgbClr val="FF0000"/>
                </a:solidFill>
                <a:latin typeface="楷体_GB2312" pitchFamily="49" charset="-122"/>
              </a:rPr>
              <a:t>直接作为主存实地址中的页内偏移</a:t>
            </a:r>
            <a:r>
              <a:rPr lang="en-US" altLang="zh-CN" dirty="0" smtClean="0">
                <a:solidFill>
                  <a:srgbClr val="FF0000"/>
                </a:solidFill>
                <a:latin typeface="楷体_GB2312" pitchFamily="49" charset="-122"/>
              </a:rPr>
              <a:t>d</a:t>
            </a:r>
            <a:r>
              <a:rPr lang="zh-CN" altLang="en-US" dirty="0" smtClean="0">
                <a:solidFill>
                  <a:srgbClr val="FF0000"/>
                </a:solidFill>
                <a:latin typeface="楷体_GB2312" pitchFamily="49" charset="-122"/>
              </a:rPr>
              <a:t>。</a:t>
            </a:r>
          </a:p>
          <a:p>
            <a:pPr lvl="2" eaLnBrk="1" hangingPunct="1">
              <a:lnSpc>
                <a:spcPct val="220000"/>
              </a:lnSpc>
              <a:spcBef>
                <a:spcPct val="0"/>
              </a:spcBef>
            </a:pPr>
            <a:r>
              <a:rPr lang="zh-CN" altLang="en-US" dirty="0" smtClean="0">
                <a:solidFill>
                  <a:srgbClr val="FF0000"/>
                </a:solidFill>
                <a:latin typeface="楷体_GB2312" pitchFamily="49" charset="-122"/>
              </a:rPr>
              <a:t>主存实页号</a:t>
            </a:r>
            <a:r>
              <a:rPr lang="en-US" altLang="zh-CN" dirty="0" smtClean="0">
                <a:solidFill>
                  <a:srgbClr val="FF0000"/>
                </a:solidFill>
                <a:latin typeface="楷体_GB2312" pitchFamily="49" charset="-122"/>
              </a:rPr>
              <a:t>p</a:t>
            </a:r>
            <a:r>
              <a:rPr lang="zh-CN" altLang="en-US" dirty="0" smtClean="0">
                <a:solidFill>
                  <a:srgbClr val="FF0000"/>
                </a:solidFill>
                <a:latin typeface="楷体_GB2312" pitchFamily="49" charset="-122"/>
              </a:rPr>
              <a:t>与它的页内偏移</a:t>
            </a:r>
            <a:r>
              <a:rPr lang="en-US" altLang="zh-CN" dirty="0" smtClean="0">
                <a:solidFill>
                  <a:srgbClr val="FF0000"/>
                </a:solidFill>
                <a:latin typeface="楷体_GB2312" pitchFamily="49" charset="-122"/>
              </a:rPr>
              <a:t>d</a:t>
            </a:r>
            <a:r>
              <a:rPr lang="zh-CN" altLang="en-US" dirty="0" smtClean="0">
                <a:solidFill>
                  <a:srgbClr val="FF0000"/>
                </a:solidFill>
                <a:latin typeface="楷体_GB2312" pitchFamily="49" charset="-122"/>
              </a:rPr>
              <a:t>直接拼接起来就得到主存实地址</a:t>
            </a:r>
            <a:r>
              <a:rPr lang="en-US" altLang="zh-CN" dirty="0" smtClean="0">
                <a:solidFill>
                  <a:srgbClr val="FF0000"/>
                </a:solidFill>
                <a:latin typeface="楷体_GB2312" pitchFamily="49" charset="-122"/>
              </a:rPr>
              <a:t>A</a:t>
            </a:r>
            <a:r>
              <a:rPr lang="zh-CN" altLang="en-US" dirty="0" smtClean="0">
                <a:solidFill>
                  <a:srgbClr val="FF0000"/>
                </a:solidFill>
                <a:latin typeface="楷体_GB2312" pitchFamily="49" charset="-122"/>
              </a:rPr>
              <a:t>。</a:t>
            </a:r>
            <a:endParaRPr lang="zh-CN" altLang="en-US" dirty="0" smtClean="0">
              <a:latin typeface="楷体_GB2312" pitchFamily="49" charset="-122"/>
            </a:endParaRPr>
          </a:p>
        </p:txBody>
      </p:sp>
      <p:graphicFrame>
        <p:nvGraphicFramePr>
          <p:cNvPr id="260101" name="Object 3"/>
          <p:cNvGraphicFramePr>
            <a:graphicFrameLocks noChangeAspect="1"/>
          </p:cNvGraphicFramePr>
          <p:nvPr>
            <p:extLst>
              <p:ext uri="{D42A27DB-BD31-4B8C-83A1-F6EECF244321}">
                <p14:modId xmlns:p14="http://schemas.microsoft.com/office/powerpoint/2010/main" val="3594303394"/>
              </p:ext>
            </p:extLst>
          </p:nvPr>
        </p:nvGraphicFramePr>
        <p:xfrm>
          <a:off x="378745" y="1604865"/>
          <a:ext cx="7918450" cy="1736725"/>
        </p:xfrm>
        <a:graphic>
          <a:graphicData uri="http://schemas.openxmlformats.org/presentationml/2006/ole">
            <mc:AlternateContent xmlns:mc="http://schemas.openxmlformats.org/markup-compatibility/2006">
              <mc:Choice xmlns:v="urn:schemas-microsoft-com:vml" Requires="v">
                <p:oleObj spid="_x0000_s455712" name="文档" r:id="rId3" imgW="5286252" imgH="1152616" progId="Word.Document.8">
                  <p:embed/>
                </p:oleObj>
              </mc:Choice>
              <mc:Fallback>
                <p:oleObj name="文档" r:id="rId3" imgW="5286252" imgH="11526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45" y="1604865"/>
                        <a:ext cx="7918450" cy="17367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2" name="Rectangle 4"/>
          <p:cNvSpPr>
            <a:spLocks noGrp="1" noChangeArrowheads="1"/>
          </p:cNvSpPr>
          <p:nvPr>
            <p:ph type="title"/>
          </p:nvPr>
        </p:nvSpPr>
        <p:spPr>
          <a:xfrm>
            <a:off x="-1404664" y="1149448"/>
            <a:ext cx="8243887" cy="571500"/>
          </a:xfrm>
          <a:noFill/>
        </p:spPr>
        <p:txBody>
          <a:bodyPr/>
          <a:lstStyle/>
          <a:p>
            <a:pPr eaLnBrk="1" hangingPunct="1">
              <a:lnSpc>
                <a:spcPct val="105000"/>
              </a:lnSpc>
              <a:spcBef>
                <a:spcPct val="5000"/>
              </a:spcBef>
            </a:pPr>
            <a:r>
              <a:rPr lang="zh-CN" altLang="en-US" dirty="0" smtClean="0"/>
              <a:t>页式虚拟存储器工作原理</a:t>
            </a:r>
            <a:endParaRPr lang="zh-CN" altLang="en-US" sz="1600" dirty="0"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7" name="Rectangle 2"/>
          <p:cNvSpPr txBox="1">
            <a:spLocks noChangeArrowheads="1"/>
          </p:cNvSpPr>
          <p:nvPr/>
        </p:nvSpPr>
        <p:spPr bwMode="auto">
          <a:xfrm>
            <a:off x="442913" y="476250"/>
            <a:ext cx="82438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lnSpc>
                <a:spcPct val="90000"/>
              </a:lnSpc>
              <a:spcBef>
                <a:spcPct val="0"/>
              </a:spcBef>
              <a:spcAft>
                <a:spcPct val="0"/>
              </a:spcAft>
              <a:defRPr sz="3600" b="1">
                <a:solidFill>
                  <a:schemeClr val="tx2"/>
                </a:solidFill>
                <a:latin typeface="+mj-lt"/>
                <a:ea typeface="+mj-ea"/>
                <a:cs typeface="+mj-cs"/>
              </a:defRPr>
            </a:lvl1pPr>
            <a:lvl2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2pPr>
            <a:lvl3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3pPr>
            <a:lvl4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4pPr>
            <a:lvl5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5pPr>
            <a:lvl6pPr marL="4572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6pPr>
            <a:lvl7pPr marL="9144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7pPr>
            <a:lvl8pPr marL="13716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8pPr>
            <a:lvl9pPr marL="18288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9pPr>
          </a:lstStyle>
          <a:p>
            <a:pPr eaLnBrk="1" hangingPunct="1">
              <a:buSzTx/>
            </a:pPr>
            <a:r>
              <a:rPr lang="zh-CN" altLang="en-US" sz="3200" kern="0" smtClean="0">
                <a:solidFill>
                  <a:schemeClr val="tx1"/>
                </a:solidFill>
                <a:latin typeface="楷体_GB2312" pitchFamily="49" charset="-122"/>
              </a:rPr>
              <a:t>地址的映象与变换</a:t>
            </a:r>
            <a:r>
              <a:rPr lang="zh-CN" altLang="en-US" sz="1600" kern="0" smtClean="0">
                <a:solidFill>
                  <a:schemeClr val="tx1"/>
                </a:solidFill>
                <a:latin typeface="楷体_GB2312" pitchFamily="49" charset="-122"/>
              </a:rPr>
              <a:t>（续）</a:t>
            </a:r>
            <a:endParaRPr lang="zh-CN" altLang="en-US" sz="1600" kern="0" dirty="0" smtClean="0">
              <a:solidFill>
                <a:schemeClr val="tx1"/>
              </a:solidFill>
              <a:latin typeface="楷体_GB2312" pitchFamily="49" charset="-122"/>
            </a:endParaRPr>
          </a:p>
        </p:txBody>
      </p:sp>
      <p:sp>
        <p:nvSpPr>
          <p:cNvPr id="4" name="日期占位符 3"/>
          <p:cNvSpPr>
            <a:spLocks noGrp="1"/>
          </p:cNvSpPr>
          <p:nvPr>
            <p:ph type="dt" sz="half" idx="10"/>
          </p:nvPr>
        </p:nvSpPr>
        <p:spPr/>
        <p:txBody>
          <a:bodyPr/>
          <a:lstStyle/>
          <a:p>
            <a:pPr>
              <a:defRPr/>
            </a:pPr>
            <a:fld id="{D92F4C02-F97F-4593-87FC-2F3197881BF6}"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71</a:t>
            </a:fld>
            <a:endParaRPr lang="en-US" altLang="zh-CN" dirty="0"/>
          </a:p>
        </p:txBody>
      </p:sp>
    </p:spTree>
    <p:extLst>
      <p:ext uri="{BB962C8B-B14F-4D97-AF65-F5344CB8AC3E}">
        <p14:creationId xmlns:p14="http://schemas.microsoft.com/office/powerpoint/2010/main" val="35012317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125" name="Object 4"/>
          <p:cNvGraphicFramePr>
            <a:graphicFrameLocks noGrp="1" noChangeAspect="1"/>
          </p:cNvGraphicFramePr>
          <p:nvPr>
            <p:ph idx="1"/>
          </p:nvPr>
        </p:nvGraphicFramePr>
        <p:xfrm>
          <a:off x="1331913" y="1127125"/>
          <a:ext cx="6621462" cy="5389563"/>
        </p:xfrm>
        <a:graphic>
          <a:graphicData uri="http://schemas.openxmlformats.org/presentationml/2006/ole">
            <mc:AlternateContent xmlns:mc="http://schemas.openxmlformats.org/markup-compatibility/2006">
              <mc:Choice xmlns:v="urn:schemas-microsoft-com:vml" Requires="v">
                <p:oleObj spid="_x0000_s456736" name="文档" r:id="rId3" imgW="5210129" imgH="4238497" progId="Word.Document.8">
                  <p:embed/>
                </p:oleObj>
              </mc:Choice>
              <mc:Fallback>
                <p:oleObj name="文档" r:id="rId3" imgW="5210129" imgH="423849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127125"/>
                        <a:ext cx="6621462" cy="538956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7" name="Rectangle 2"/>
          <p:cNvSpPr>
            <a:spLocks noGrp="1" noChangeArrowheads="1"/>
          </p:cNvSpPr>
          <p:nvPr>
            <p:ph type="title"/>
          </p:nvPr>
        </p:nvSpPr>
        <p:spPr>
          <a:xfrm>
            <a:off x="442913" y="476250"/>
            <a:ext cx="8243887" cy="576263"/>
          </a:xfrm>
        </p:spPr>
        <p:txBody>
          <a:bodyPr/>
          <a:lstStyle/>
          <a:p>
            <a:pPr eaLnBrk="1" hangingPunct="1"/>
            <a:r>
              <a:rPr lang="zh-CN" altLang="en-US" sz="3200" dirty="0" smtClean="0">
                <a:solidFill>
                  <a:schemeClr val="tx1"/>
                </a:solidFill>
                <a:latin typeface="楷体_GB2312" pitchFamily="49" charset="-122"/>
              </a:rPr>
              <a:t>地址的映象与变换</a:t>
            </a:r>
            <a:r>
              <a:rPr lang="zh-CN" altLang="en-US" sz="1600" dirty="0" smtClean="0">
                <a:solidFill>
                  <a:schemeClr val="tx1"/>
                </a:solidFill>
                <a:latin typeface="楷体_GB2312" pitchFamily="49" charset="-122"/>
              </a:rPr>
              <a:t>（续）</a:t>
            </a:r>
          </a:p>
        </p:txBody>
      </p:sp>
      <p:sp>
        <p:nvSpPr>
          <p:cNvPr id="4" name="日期占位符 3"/>
          <p:cNvSpPr>
            <a:spLocks noGrp="1"/>
          </p:cNvSpPr>
          <p:nvPr>
            <p:ph type="dt" sz="half" idx="10"/>
          </p:nvPr>
        </p:nvSpPr>
        <p:spPr/>
        <p:txBody>
          <a:bodyPr/>
          <a:lstStyle/>
          <a:p>
            <a:pPr>
              <a:defRPr/>
            </a:pPr>
            <a:fld id="{93D81234-4A4D-4C54-A386-D03DD517BB05}"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72</a:t>
            </a:fld>
            <a:endParaRPr lang="en-US" altLang="zh-CN" dirty="0"/>
          </a:p>
        </p:txBody>
      </p:sp>
    </p:spTree>
    <p:extLst>
      <p:ext uri="{BB962C8B-B14F-4D97-AF65-F5344CB8AC3E}">
        <p14:creationId xmlns:p14="http://schemas.microsoft.com/office/powerpoint/2010/main" val="42765465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6"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4437" name="Rectangle 3"/>
          <p:cNvSpPr>
            <a:spLocks noGrp="1" noChangeArrowheads="1"/>
          </p:cNvSpPr>
          <p:nvPr>
            <p:ph type="body" sz="half" idx="1"/>
          </p:nvPr>
        </p:nvSpPr>
        <p:spPr>
          <a:xfrm>
            <a:off x="457200" y="1235075"/>
            <a:ext cx="8002588" cy="5146675"/>
          </a:xfrm>
        </p:spPr>
        <p:txBody>
          <a:bodyPr/>
          <a:lstStyle/>
          <a:p>
            <a:pPr eaLnBrk="1" hangingPunct="1"/>
            <a:r>
              <a:rPr lang="en-US" altLang="zh-CN" smtClean="0">
                <a:solidFill>
                  <a:srgbClr val="800000"/>
                </a:solidFill>
                <a:latin typeface="楷体_GB2312" pitchFamily="49" charset="-122"/>
              </a:rPr>
              <a:t>2. </a:t>
            </a:r>
            <a:r>
              <a:rPr lang="zh-CN" altLang="en-US" smtClean="0">
                <a:solidFill>
                  <a:srgbClr val="800000"/>
                </a:solidFill>
                <a:latin typeface="楷体_GB2312" pitchFamily="49" charset="-122"/>
              </a:rPr>
              <a:t>页式虚拟存储器</a:t>
            </a:r>
          </a:p>
          <a:p>
            <a:pPr lvl="1" eaLnBrk="1" hangingPunct="1"/>
            <a:r>
              <a:rPr lang="zh-CN" altLang="en-US" smtClean="0">
                <a:solidFill>
                  <a:srgbClr val="0000FF"/>
                </a:solidFill>
                <a:latin typeface="楷体_GB2312" pitchFamily="49" charset="-122"/>
              </a:rPr>
              <a:t>地址映象方法：</a:t>
            </a:r>
          </a:p>
        </p:txBody>
      </p:sp>
      <p:graphicFrame>
        <p:nvGraphicFramePr>
          <p:cNvPr id="274438" name="Object 4"/>
          <p:cNvGraphicFramePr>
            <a:graphicFrameLocks noGrp="1" noChangeAspect="1"/>
          </p:cNvGraphicFramePr>
          <p:nvPr>
            <p:ph sz="half" idx="2"/>
          </p:nvPr>
        </p:nvGraphicFramePr>
        <p:xfrm>
          <a:off x="1331913" y="2276475"/>
          <a:ext cx="6191250" cy="3565525"/>
        </p:xfrm>
        <a:graphic>
          <a:graphicData uri="http://schemas.openxmlformats.org/presentationml/2006/ole">
            <mc:AlternateContent xmlns:mc="http://schemas.openxmlformats.org/markup-compatibility/2006">
              <mc:Choice xmlns:v="urn:schemas-microsoft-com:vml" Requires="v">
                <p:oleObj spid="_x0000_s274527" name="文档" r:id="rId3" imgW="4400576" imgH="2533597" progId="Word.Document.8">
                  <p:embed/>
                </p:oleObj>
              </mc:Choice>
              <mc:Fallback>
                <p:oleObj name="文档" r:id="rId3" imgW="4400576" imgH="2533597"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276475"/>
                        <a:ext cx="6191250" cy="35655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7C0B322-9EAA-44C0-BB65-3ADC0BAFD35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73</a:t>
            </a:fld>
            <a:endParaRPr lang="en-US" altLang="zh-C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0"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5461" name="Rectangle 3"/>
          <p:cNvSpPr>
            <a:spLocks noGrp="1" noChangeArrowheads="1"/>
          </p:cNvSpPr>
          <p:nvPr>
            <p:ph type="body" sz="half" idx="1"/>
          </p:nvPr>
        </p:nvSpPr>
        <p:spPr>
          <a:xfrm>
            <a:off x="457200" y="1235075"/>
            <a:ext cx="8147050" cy="5146675"/>
          </a:xfrm>
        </p:spPr>
        <p:txBody>
          <a:bodyPr/>
          <a:lstStyle/>
          <a:p>
            <a:pPr eaLnBrk="1" hangingPunct="1"/>
            <a:r>
              <a:rPr lang="en-US" altLang="zh-CN" smtClean="0">
                <a:solidFill>
                  <a:srgbClr val="800000"/>
                </a:solidFill>
                <a:latin typeface="楷体_GB2312" pitchFamily="49" charset="-122"/>
              </a:rPr>
              <a:t>2. </a:t>
            </a:r>
            <a:r>
              <a:rPr lang="zh-CN" altLang="en-US" smtClean="0">
                <a:solidFill>
                  <a:srgbClr val="800000"/>
                </a:solidFill>
                <a:latin typeface="楷体_GB2312" pitchFamily="49" charset="-122"/>
              </a:rPr>
              <a:t>页式虚拟存储器</a:t>
            </a:r>
          </a:p>
          <a:p>
            <a:pPr lvl="1" eaLnBrk="1" hangingPunct="1"/>
            <a:r>
              <a:rPr lang="zh-CN" altLang="en-US" smtClean="0">
                <a:solidFill>
                  <a:srgbClr val="0000FF"/>
                </a:solidFill>
                <a:latin typeface="楷体_GB2312" pitchFamily="49" charset="-122"/>
              </a:rPr>
              <a:t>地址变换方法：</a:t>
            </a:r>
          </a:p>
        </p:txBody>
      </p:sp>
      <p:graphicFrame>
        <p:nvGraphicFramePr>
          <p:cNvPr id="275462" name="Object 4"/>
          <p:cNvGraphicFramePr>
            <a:graphicFrameLocks noGrp="1" noChangeAspect="1"/>
          </p:cNvGraphicFramePr>
          <p:nvPr>
            <p:ph sz="half" idx="2"/>
          </p:nvPr>
        </p:nvGraphicFramePr>
        <p:xfrm>
          <a:off x="1042988" y="2060575"/>
          <a:ext cx="7118350" cy="4264025"/>
        </p:xfrm>
        <a:graphic>
          <a:graphicData uri="http://schemas.openxmlformats.org/presentationml/2006/ole">
            <mc:AlternateContent xmlns:mc="http://schemas.openxmlformats.org/markup-compatibility/2006">
              <mc:Choice xmlns:v="urn:schemas-microsoft-com:vml" Requires="v">
                <p:oleObj spid="_x0000_s275551" name="文档" r:id="rId3" imgW="5295970" imgH="3171720" progId="Word.Document.8">
                  <p:embed/>
                </p:oleObj>
              </mc:Choice>
              <mc:Fallback>
                <p:oleObj name="文档" r:id="rId3" imgW="5295970" imgH="317172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060575"/>
                        <a:ext cx="7118350" cy="42640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A7B744F-5090-4F3D-8F61-CB34862415D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74</a:t>
            </a:fld>
            <a:endParaRPr lang="en-US" altLang="zh-C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4"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6485" name="Rectangle 3"/>
          <p:cNvSpPr>
            <a:spLocks noGrp="1" noChangeArrowheads="1"/>
          </p:cNvSpPr>
          <p:nvPr>
            <p:ph type="body" idx="1"/>
          </p:nvPr>
        </p:nvSpPr>
        <p:spPr/>
        <p:txBody>
          <a:bodyPr/>
          <a:lstStyle/>
          <a:p>
            <a:pPr marL="457200" indent="-457200" eaLnBrk="1" hangingPunct="1">
              <a:lnSpc>
                <a:spcPct val="160000"/>
              </a:lnSpc>
              <a:spcBef>
                <a:spcPct val="10000"/>
              </a:spcBef>
            </a:pPr>
            <a:r>
              <a:rPr lang="zh-CN" altLang="en-US" smtClean="0">
                <a:solidFill>
                  <a:srgbClr val="0000FF"/>
                </a:solidFill>
                <a:latin typeface="楷体_GB2312" pitchFamily="49" charset="-122"/>
              </a:rPr>
              <a:t>主要优点：</a:t>
            </a:r>
          </a:p>
          <a:p>
            <a:pPr marL="838200" lvl="1" indent="-381000" eaLnBrk="1" hangingPunct="1">
              <a:lnSpc>
                <a:spcPct val="160000"/>
              </a:lnSpc>
              <a:spcBef>
                <a:spcPct val="10000"/>
              </a:spcBef>
              <a:buFontTx/>
              <a:buAutoNum type="arabicPeriod"/>
            </a:pPr>
            <a:r>
              <a:rPr lang="zh-CN" altLang="en-US" smtClean="0">
                <a:latin typeface="楷体_GB2312" pitchFamily="49" charset="-122"/>
              </a:rPr>
              <a:t>主存储器的利用率比较高。每个用户程序只有不到</a:t>
            </a:r>
            <a:r>
              <a:rPr lang="en-US" altLang="zh-CN" smtClean="0">
                <a:latin typeface="楷体_GB2312" pitchFamily="49" charset="-122"/>
              </a:rPr>
              <a:t>1</a:t>
            </a:r>
            <a:r>
              <a:rPr lang="zh-CN" altLang="en-US" smtClean="0">
                <a:latin typeface="楷体_GB2312" pitchFamily="49" charset="-122"/>
              </a:rPr>
              <a:t>页的浪费。</a:t>
            </a:r>
          </a:p>
          <a:p>
            <a:pPr marL="838200" lvl="1" indent="-381000" eaLnBrk="1" hangingPunct="1">
              <a:lnSpc>
                <a:spcPct val="160000"/>
              </a:lnSpc>
              <a:spcBef>
                <a:spcPct val="10000"/>
              </a:spcBef>
              <a:buFontTx/>
              <a:buAutoNum type="arabicPeriod"/>
            </a:pPr>
            <a:r>
              <a:rPr lang="zh-CN" altLang="en-US" smtClean="0">
                <a:latin typeface="楷体_GB2312" pitchFamily="49" charset="-122"/>
              </a:rPr>
              <a:t>页表相对比较简单。需保存的字段数比较少。</a:t>
            </a:r>
          </a:p>
          <a:p>
            <a:pPr marL="838200" lvl="1" indent="-381000" eaLnBrk="1" hangingPunct="1">
              <a:lnSpc>
                <a:spcPct val="160000"/>
              </a:lnSpc>
              <a:spcBef>
                <a:spcPct val="10000"/>
              </a:spcBef>
              <a:buFontTx/>
              <a:buAutoNum type="arabicPeriod"/>
            </a:pPr>
            <a:r>
              <a:rPr lang="zh-CN" altLang="en-US" smtClean="0">
                <a:latin typeface="楷体_GB2312" pitchFamily="49" charset="-122"/>
              </a:rPr>
              <a:t>地址变换的速度比较快。只需建立虚页和实页之间的联系即可。</a:t>
            </a:r>
          </a:p>
          <a:p>
            <a:pPr marL="838200" lvl="1" indent="-381000" eaLnBrk="1" hangingPunct="1">
              <a:lnSpc>
                <a:spcPct val="160000"/>
              </a:lnSpc>
              <a:spcBef>
                <a:spcPct val="10000"/>
              </a:spcBef>
              <a:buFontTx/>
              <a:buAutoNum type="arabicPeriod"/>
            </a:pPr>
            <a:r>
              <a:rPr lang="zh-CN" altLang="en-US" smtClean="0">
                <a:latin typeface="楷体_GB2312" pitchFamily="49" charset="-122"/>
              </a:rPr>
              <a:t>对磁盘的管理比较容易。一页的大小是磁盘快大小的整数倍。</a:t>
            </a:r>
          </a:p>
          <a:p>
            <a:pPr marL="457200" indent="-457200" eaLnBrk="1" hangingPunct="1">
              <a:lnSpc>
                <a:spcPct val="160000"/>
              </a:lnSpc>
              <a:spcBef>
                <a:spcPct val="10000"/>
              </a:spcBef>
            </a:pPr>
            <a:r>
              <a:rPr lang="zh-CN" altLang="en-US" smtClean="0">
                <a:solidFill>
                  <a:srgbClr val="0000FF"/>
                </a:solidFill>
                <a:latin typeface="楷体_GB2312" pitchFamily="49" charset="-122"/>
              </a:rPr>
              <a:t> 主要缺点：</a:t>
            </a:r>
          </a:p>
          <a:p>
            <a:pPr marL="838200" lvl="1" indent="-381000" eaLnBrk="1" hangingPunct="1">
              <a:lnSpc>
                <a:spcPct val="160000"/>
              </a:lnSpc>
              <a:spcBef>
                <a:spcPct val="10000"/>
              </a:spcBef>
              <a:buFontTx/>
              <a:buAutoNum type="arabicPeriod"/>
            </a:pPr>
            <a:r>
              <a:rPr lang="zh-CN" altLang="en-US" smtClean="0">
                <a:latin typeface="楷体_GB2312" pitchFamily="49" charset="-122"/>
              </a:rPr>
              <a:t>程序的模块化性能不好。一页可能多个程序或者部分程序。</a:t>
            </a:r>
          </a:p>
          <a:p>
            <a:pPr marL="838200" lvl="1" indent="-381000" eaLnBrk="1" hangingPunct="1">
              <a:lnSpc>
                <a:spcPct val="160000"/>
              </a:lnSpc>
              <a:spcBef>
                <a:spcPct val="10000"/>
              </a:spcBef>
              <a:buFontTx/>
              <a:buAutoNum type="arabicPeriod"/>
            </a:pPr>
            <a:r>
              <a:rPr lang="zh-CN" altLang="en-US" smtClean="0">
                <a:latin typeface="楷体_GB2312" pitchFamily="49" charset="-122"/>
              </a:rPr>
              <a:t>页表很长，需要占用很大的存储空间。</a:t>
            </a:r>
          </a:p>
          <a:p>
            <a:pPr marL="1257300" lvl="2" indent="-342900" eaLnBrk="1" hangingPunct="1">
              <a:lnSpc>
                <a:spcPct val="160000"/>
              </a:lnSpc>
              <a:spcBef>
                <a:spcPct val="10000"/>
              </a:spcBef>
              <a:buFontTx/>
              <a:buNone/>
            </a:pPr>
            <a:r>
              <a:rPr lang="zh-CN" altLang="en-US" smtClean="0">
                <a:solidFill>
                  <a:srgbClr val="339933"/>
                </a:solidFill>
                <a:latin typeface="楷体_GB2312" pitchFamily="49" charset="-122"/>
              </a:rPr>
              <a:t>例如：虚拟存储空间</a:t>
            </a:r>
            <a:r>
              <a:rPr lang="en-US" altLang="zh-CN" smtClean="0">
                <a:solidFill>
                  <a:srgbClr val="339933"/>
                </a:solidFill>
                <a:latin typeface="楷体_GB2312" pitchFamily="49" charset="-122"/>
              </a:rPr>
              <a:t>4GB</a:t>
            </a:r>
            <a:r>
              <a:rPr lang="zh-CN" altLang="en-US" smtClean="0">
                <a:solidFill>
                  <a:srgbClr val="339933"/>
                </a:solidFill>
                <a:latin typeface="楷体_GB2312" pitchFamily="49" charset="-122"/>
              </a:rPr>
              <a:t>，页大小</a:t>
            </a:r>
            <a:r>
              <a:rPr lang="en-US" altLang="zh-CN" smtClean="0">
                <a:solidFill>
                  <a:srgbClr val="339933"/>
                </a:solidFill>
                <a:latin typeface="楷体_GB2312" pitchFamily="49" charset="-122"/>
              </a:rPr>
              <a:t>1KB</a:t>
            </a:r>
            <a:r>
              <a:rPr lang="zh-CN" altLang="en-US" smtClean="0">
                <a:solidFill>
                  <a:srgbClr val="339933"/>
                </a:solidFill>
                <a:latin typeface="楷体_GB2312" pitchFamily="49" charset="-122"/>
              </a:rPr>
              <a:t>，则页表的容量为</a:t>
            </a:r>
            <a:r>
              <a:rPr lang="en-US" altLang="zh-CN" smtClean="0">
                <a:solidFill>
                  <a:srgbClr val="339933"/>
                </a:solidFill>
                <a:latin typeface="楷体_GB2312" pitchFamily="49" charset="-122"/>
              </a:rPr>
              <a:t>4M</a:t>
            </a:r>
            <a:r>
              <a:rPr lang="zh-CN" altLang="en-US" smtClean="0">
                <a:solidFill>
                  <a:srgbClr val="339933"/>
                </a:solidFill>
                <a:latin typeface="楷体_GB2312" pitchFamily="49" charset="-122"/>
              </a:rPr>
              <a:t>存储字，</a:t>
            </a:r>
            <a:r>
              <a:rPr lang="en-US" altLang="zh-CN" smtClean="0">
                <a:solidFill>
                  <a:srgbClr val="339933"/>
                </a:solidFill>
                <a:latin typeface="楷体_GB2312" pitchFamily="49" charset="-122"/>
              </a:rPr>
              <a:t>16MB</a:t>
            </a:r>
            <a:r>
              <a:rPr lang="zh-CN" altLang="en-US" smtClean="0">
                <a:solidFill>
                  <a:srgbClr val="339933"/>
                </a:solidFill>
                <a:latin typeface="楷体_GB2312" pitchFamily="49" charset="-122"/>
              </a:rPr>
              <a:t>。</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89EED75-87D9-45D5-BACC-E8C59C76689F}"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75</a:t>
            </a:fld>
            <a:endParaRPr lang="en-US" altLang="zh-C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8"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7509" name="Rectangle 3"/>
          <p:cNvSpPr>
            <a:spLocks noGrp="1" noChangeArrowheads="1"/>
          </p:cNvSpPr>
          <p:nvPr>
            <p:ph type="body" sz="half" idx="1"/>
          </p:nvPr>
        </p:nvSpPr>
        <p:spPr>
          <a:xfrm>
            <a:off x="457200" y="1235075"/>
            <a:ext cx="8075613" cy="5146675"/>
          </a:xfrm>
        </p:spPr>
        <p:txBody>
          <a:bodyPr/>
          <a:lstStyle/>
          <a:p>
            <a:pPr eaLnBrk="1" hangingPunct="1">
              <a:spcBef>
                <a:spcPct val="0"/>
              </a:spcBef>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段页式虚拟存储器</a:t>
            </a:r>
          </a:p>
          <a:p>
            <a:pPr lvl="1" eaLnBrk="1" hangingPunct="1">
              <a:spcBef>
                <a:spcPct val="0"/>
              </a:spcBef>
            </a:pPr>
            <a:r>
              <a:rPr lang="zh-CN" altLang="en-US" smtClean="0">
                <a:solidFill>
                  <a:srgbClr val="D200FF"/>
                </a:solidFill>
                <a:latin typeface="楷体_GB2312" pitchFamily="49" charset="-122"/>
              </a:rPr>
              <a:t>用户按段写程序</a:t>
            </a:r>
            <a:r>
              <a:rPr lang="en-US" altLang="zh-CN" smtClean="0">
                <a:solidFill>
                  <a:srgbClr val="D200FF"/>
                </a:solidFill>
                <a:latin typeface="楷体_GB2312" pitchFamily="49" charset="-122"/>
              </a:rPr>
              <a:t>, </a:t>
            </a:r>
            <a:r>
              <a:rPr lang="zh-CN" altLang="en-US" smtClean="0">
                <a:solidFill>
                  <a:srgbClr val="D200FF"/>
                </a:solidFill>
                <a:latin typeface="楷体_GB2312" pitchFamily="49" charset="-122"/>
              </a:rPr>
              <a:t>每段分成几个固定大小的页</a:t>
            </a:r>
          </a:p>
          <a:p>
            <a:pPr lvl="1" eaLnBrk="1" hangingPunct="1">
              <a:spcBef>
                <a:spcPct val="0"/>
              </a:spcBef>
            </a:pPr>
            <a:r>
              <a:rPr lang="zh-CN" altLang="en-US" smtClean="0">
                <a:latin typeface="楷体_GB2312" pitchFamily="49" charset="-122"/>
              </a:rPr>
              <a:t>地址映象方法：</a:t>
            </a:r>
          </a:p>
          <a:p>
            <a:pPr lvl="2" eaLnBrk="1" hangingPunct="1">
              <a:spcBef>
                <a:spcPct val="0"/>
              </a:spcBef>
            </a:pPr>
            <a:r>
              <a:rPr lang="zh-CN" altLang="en-US" smtClean="0">
                <a:latin typeface="楷体_GB2312" pitchFamily="49" charset="-122"/>
              </a:rPr>
              <a:t>每个程序段在段表中占一行，</a:t>
            </a:r>
          </a:p>
          <a:p>
            <a:pPr lvl="2" eaLnBrk="1" hangingPunct="1">
              <a:spcBef>
                <a:spcPct val="0"/>
              </a:spcBef>
            </a:pPr>
            <a:r>
              <a:rPr lang="zh-CN" altLang="en-US" smtClean="0">
                <a:latin typeface="楷体_GB2312" pitchFamily="49" charset="-122"/>
              </a:rPr>
              <a:t>在段表中给出页表长度和页表的起始地址，</a:t>
            </a:r>
          </a:p>
          <a:p>
            <a:pPr lvl="2" eaLnBrk="1" hangingPunct="1">
              <a:spcBef>
                <a:spcPct val="0"/>
              </a:spcBef>
            </a:pPr>
            <a:r>
              <a:rPr lang="zh-CN" altLang="en-US" smtClean="0">
                <a:latin typeface="楷体_GB2312" pitchFamily="49" charset="-122"/>
              </a:rPr>
              <a:t>页表中给出每一页在主存储器中的实页号。</a:t>
            </a:r>
          </a:p>
        </p:txBody>
      </p:sp>
      <p:graphicFrame>
        <p:nvGraphicFramePr>
          <p:cNvPr id="277510" name="Object 4"/>
          <p:cNvGraphicFramePr>
            <a:graphicFrameLocks noGrp="1" noChangeAspect="1"/>
          </p:cNvGraphicFramePr>
          <p:nvPr>
            <p:ph sz="half" idx="2"/>
          </p:nvPr>
        </p:nvGraphicFramePr>
        <p:xfrm>
          <a:off x="1336675" y="3068638"/>
          <a:ext cx="6037263" cy="3433762"/>
        </p:xfrm>
        <a:graphic>
          <a:graphicData uri="http://schemas.openxmlformats.org/presentationml/2006/ole">
            <mc:AlternateContent xmlns:mc="http://schemas.openxmlformats.org/markup-compatibility/2006">
              <mc:Choice xmlns:v="urn:schemas-microsoft-com:vml" Requires="v">
                <p:oleObj spid="_x0000_s277599" name="文档" r:id="rId3" imgW="5295970" imgH="3010029" progId="Word.Document.8">
                  <p:embed/>
                </p:oleObj>
              </mc:Choice>
              <mc:Fallback>
                <p:oleObj name="文档" r:id="rId3" imgW="5295970" imgH="3010029"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3068638"/>
                        <a:ext cx="6037263" cy="343376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3C7C3DE-0315-4DC2-BFE5-0C72D7EC4C13}"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76</a:t>
            </a:fld>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2"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8533" name="Rectangle 3"/>
          <p:cNvSpPr>
            <a:spLocks noGrp="1" noChangeArrowheads="1"/>
          </p:cNvSpPr>
          <p:nvPr>
            <p:ph type="body" sz="half" idx="1"/>
          </p:nvPr>
        </p:nvSpPr>
        <p:spPr>
          <a:xfrm>
            <a:off x="457200" y="1235075"/>
            <a:ext cx="8362950" cy="5146675"/>
          </a:xfrm>
        </p:spPr>
        <p:txBody>
          <a:bodyPr/>
          <a:lstStyle/>
          <a:p>
            <a:pPr marL="381000" indent="-381000" eaLnBrk="1" hangingPunct="1">
              <a:spcBef>
                <a:spcPct val="0"/>
              </a:spcBef>
            </a:pPr>
            <a:r>
              <a:rPr lang="zh-CN" altLang="en-US" smtClean="0">
                <a:solidFill>
                  <a:srgbClr val="0000FF"/>
                </a:solidFill>
                <a:latin typeface="楷体_GB2312" pitchFamily="49" charset="-122"/>
              </a:rPr>
              <a:t>地址变换方法：</a:t>
            </a:r>
          </a:p>
          <a:p>
            <a:pPr marL="800100" lvl="1" indent="-342900" eaLnBrk="1" hangingPunct="1">
              <a:lnSpc>
                <a:spcPct val="120000"/>
              </a:lnSpc>
              <a:spcBef>
                <a:spcPct val="0"/>
              </a:spcBef>
              <a:buFontTx/>
              <a:buAutoNum type="arabicPeriod"/>
            </a:pPr>
            <a:r>
              <a:rPr lang="zh-CN" altLang="en-US" smtClean="0">
                <a:latin typeface="楷体_GB2312" pitchFamily="49" charset="-122"/>
              </a:rPr>
              <a:t>先查段表，得到页表起始地址和页表长度，</a:t>
            </a:r>
          </a:p>
          <a:p>
            <a:pPr marL="800100" lvl="1" indent="-342900" eaLnBrk="1" hangingPunct="1">
              <a:lnSpc>
                <a:spcPct val="120000"/>
              </a:lnSpc>
              <a:spcBef>
                <a:spcPct val="0"/>
              </a:spcBef>
              <a:buFontTx/>
              <a:buAutoNum type="arabicPeriod"/>
            </a:pPr>
            <a:r>
              <a:rPr lang="zh-CN" altLang="en-US" smtClean="0">
                <a:latin typeface="楷体_GB2312" pitchFamily="49" charset="-122"/>
              </a:rPr>
              <a:t>再查页表找到要访问的主存实页号，</a:t>
            </a:r>
          </a:p>
          <a:p>
            <a:pPr marL="800100" lvl="1" indent="-342900" eaLnBrk="1" hangingPunct="1">
              <a:lnSpc>
                <a:spcPct val="120000"/>
              </a:lnSpc>
              <a:spcBef>
                <a:spcPct val="0"/>
              </a:spcBef>
              <a:buFontTx/>
              <a:buAutoNum type="arabicPeriod"/>
            </a:pPr>
            <a:r>
              <a:rPr lang="zh-CN" altLang="en-US" smtClean="0">
                <a:latin typeface="楷体_GB2312" pitchFamily="49" charset="-122"/>
              </a:rPr>
              <a:t>把</a:t>
            </a:r>
            <a:r>
              <a:rPr lang="zh-CN" altLang="en-US" smtClean="0">
                <a:solidFill>
                  <a:srgbClr val="FF0000"/>
                </a:solidFill>
                <a:latin typeface="楷体_GB2312" pitchFamily="49" charset="-122"/>
              </a:rPr>
              <a:t>实页号</a:t>
            </a:r>
            <a:r>
              <a:rPr lang="en-US" altLang="zh-CN" smtClean="0">
                <a:solidFill>
                  <a:srgbClr val="FF0000"/>
                </a:solidFill>
                <a:latin typeface="楷体_GB2312" pitchFamily="49" charset="-122"/>
              </a:rPr>
              <a:t>p</a:t>
            </a:r>
            <a:r>
              <a:rPr lang="zh-CN" altLang="en-US" smtClean="0">
                <a:latin typeface="楷体_GB2312" pitchFamily="49" charset="-122"/>
              </a:rPr>
              <a:t>与</a:t>
            </a:r>
            <a:r>
              <a:rPr lang="zh-CN" altLang="en-US" smtClean="0">
                <a:solidFill>
                  <a:srgbClr val="FF0000"/>
                </a:solidFill>
                <a:latin typeface="楷体_GB2312" pitchFamily="49" charset="-122"/>
              </a:rPr>
              <a:t>页内偏移</a:t>
            </a:r>
            <a:r>
              <a:rPr lang="en-US" altLang="zh-CN" smtClean="0">
                <a:solidFill>
                  <a:srgbClr val="FF0000"/>
                </a:solidFill>
                <a:latin typeface="楷体_GB2312" pitchFamily="49" charset="-122"/>
              </a:rPr>
              <a:t>d</a:t>
            </a:r>
            <a:r>
              <a:rPr lang="zh-CN" altLang="en-US" smtClean="0">
                <a:latin typeface="楷体_GB2312" pitchFamily="49" charset="-122"/>
              </a:rPr>
              <a:t>拼接得到主存实地址。</a:t>
            </a:r>
          </a:p>
        </p:txBody>
      </p:sp>
      <p:graphicFrame>
        <p:nvGraphicFramePr>
          <p:cNvPr id="278534" name="Object 4"/>
          <p:cNvGraphicFramePr>
            <a:graphicFrameLocks noGrp="1" noChangeAspect="1"/>
          </p:cNvGraphicFramePr>
          <p:nvPr>
            <p:ph sz="half" idx="2"/>
          </p:nvPr>
        </p:nvGraphicFramePr>
        <p:xfrm>
          <a:off x="1116013" y="2781300"/>
          <a:ext cx="6762750" cy="3824288"/>
        </p:xfrm>
        <a:graphic>
          <a:graphicData uri="http://schemas.openxmlformats.org/presentationml/2006/ole">
            <mc:AlternateContent xmlns:mc="http://schemas.openxmlformats.org/markup-compatibility/2006">
              <mc:Choice xmlns:v="urn:schemas-microsoft-com:vml" Requires="v">
                <p:oleObj spid="_x0000_s278623" name="文档" r:id="rId3" imgW="5276804" imgH="2981416" progId="Word.Document.8">
                  <p:embed/>
                </p:oleObj>
              </mc:Choice>
              <mc:Fallback>
                <p:oleObj name="文档" r:id="rId3" imgW="5276804" imgH="298141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781300"/>
                        <a:ext cx="6762750" cy="38242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4958884-C1AD-4C97-9E9A-FB2B5C8544E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77</a:t>
            </a:fld>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79557" name="Rectangle 3"/>
          <p:cNvSpPr>
            <a:spLocks noGrp="1" noChangeArrowheads="1"/>
          </p:cNvSpPr>
          <p:nvPr>
            <p:ph type="body" idx="1"/>
          </p:nvPr>
        </p:nvSpPr>
        <p:spPr/>
        <p:txBody>
          <a:bodyPr/>
          <a:lstStyle/>
          <a:p>
            <a:pPr eaLnBrk="1" hangingPunct="1">
              <a:lnSpc>
                <a:spcPct val="140000"/>
              </a:lnSpc>
              <a:spcBef>
                <a:spcPct val="0"/>
              </a:spcBef>
            </a:pPr>
            <a:r>
              <a:rPr lang="en-US" altLang="zh-CN" smtClean="0">
                <a:solidFill>
                  <a:srgbClr val="800000"/>
                </a:solidFill>
                <a:latin typeface="楷体_GB2312" pitchFamily="49" charset="-122"/>
              </a:rPr>
              <a:t>4. </a:t>
            </a:r>
            <a:r>
              <a:rPr lang="zh-CN" altLang="en-US" smtClean="0">
                <a:solidFill>
                  <a:srgbClr val="800000"/>
                </a:solidFill>
                <a:latin typeface="楷体_GB2312" pitchFamily="49" charset="-122"/>
              </a:rPr>
              <a:t>外部地址变换</a:t>
            </a:r>
          </a:p>
          <a:p>
            <a:pPr lvl="1" eaLnBrk="1" hangingPunct="1">
              <a:lnSpc>
                <a:spcPct val="140000"/>
              </a:lnSpc>
              <a:spcBef>
                <a:spcPct val="0"/>
              </a:spcBef>
            </a:pPr>
            <a:r>
              <a:rPr lang="zh-CN" altLang="en-US" smtClean="0">
                <a:solidFill>
                  <a:schemeClr val="tx2"/>
                </a:solidFill>
                <a:latin typeface="楷体_GB2312" pitchFamily="49" charset="-122"/>
              </a:rPr>
              <a:t>当页表或段表中的有效位指示发生页面失效时，表示需要访问的那一页或那段程序还没有装入主存储器，这时必须进行外部地址变换。</a:t>
            </a:r>
          </a:p>
          <a:p>
            <a:pPr lvl="1" eaLnBrk="1" hangingPunct="1">
              <a:lnSpc>
                <a:spcPct val="140000"/>
              </a:lnSpc>
              <a:spcBef>
                <a:spcPct val="0"/>
              </a:spcBef>
            </a:pPr>
            <a:endParaRPr lang="zh-CN" altLang="en-US" smtClean="0">
              <a:solidFill>
                <a:schemeClr val="tx2"/>
              </a:solidFill>
              <a:latin typeface="楷体_GB2312" pitchFamily="49" charset="-122"/>
            </a:endParaRPr>
          </a:p>
          <a:p>
            <a:pPr lvl="1" eaLnBrk="1" hangingPunct="1">
              <a:lnSpc>
                <a:spcPct val="140000"/>
              </a:lnSpc>
              <a:spcBef>
                <a:spcPct val="0"/>
              </a:spcBef>
            </a:pPr>
            <a:r>
              <a:rPr lang="zh-CN" altLang="en-US" smtClean="0">
                <a:solidFill>
                  <a:schemeClr val="tx2"/>
                </a:solidFill>
                <a:latin typeface="楷体_GB2312" pitchFamily="49" charset="-122"/>
              </a:rPr>
              <a:t>目的是找到辅存中的实地址，并把需要访问的那一页和那个程序段调入到主存中。</a:t>
            </a:r>
          </a:p>
          <a:p>
            <a:pPr lvl="1" eaLnBrk="1" hangingPunct="1">
              <a:lnSpc>
                <a:spcPct val="140000"/>
              </a:lnSpc>
              <a:spcBef>
                <a:spcPct val="0"/>
              </a:spcBef>
            </a:pPr>
            <a:endParaRPr lang="zh-CN" altLang="en-US" smtClean="0">
              <a:solidFill>
                <a:schemeClr val="tx2"/>
              </a:solidFill>
              <a:latin typeface="楷体_GB2312" pitchFamily="49" charset="-122"/>
            </a:endParaRPr>
          </a:p>
          <a:p>
            <a:pPr lvl="1" eaLnBrk="1" hangingPunct="1">
              <a:lnSpc>
                <a:spcPct val="140000"/>
              </a:lnSpc>
              <a:spcBef>
                <a:spcPct val="0"/>
              </a:spcBef>
            </a:pPr>
            <a:r>
              <a:rPr lang="zh-CN" altLang="en-US" smtClean="0">
                <a:solidFill>
                  <a:schemeClr val="tx2"/>
                </a:solidFill>
                <a:latin typeface="楷体_GB2312" pitchFamily="49" charset="-122"/>
              </a:rPr>
              <a:t>在操作系统中，通常把页面失效当作一种异常处理。在页式或段页式虚存中，页面大小固定，页面失效发生在一条指令的执行过程中。</a:t>
            </a:r>
            <a:endParaRPr lang="zh-CN" altLang="en-US" smtClean="0"/>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1DC4516-88C9-4058-9C1D-D72C970B7BE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78</a:t>
            </a:fld>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80581" name="Rectangle 3"/>
          <p:cNvSpPr>
            <a:spLocks noGrp="1" noChangeArrowheads="1"/>
          </p:cNvSpPr>
          <p:nvPr>
            <p:ph type="body" idx="1"/>
          </p:nvPr>
        </p:nvSpPr>
        <p:spPr/>
        <p:txBody>
          <a:bodyPr/>
          <a:lstStyle/>
          <a:p>
            <a:pPr eaLnBrk="1" hangingPunct="1">
              <a:lnSpc>
                <a:spcPct val="120000"/>
              </a:lnSpc>
              <a:spcBef>
                <a:spcPct val="0"/>
              </a:spcBef>
            </a:pPr>
            <a:r>
              <a:rPr lang="en-US" altLang="zh-CN" dirty="0" smtClean="0">
                <a:solidFill>
                  <a:srgbClr val="800000"/>
                </a:solidFill>
                <a:latin typeface="楷体_GB2312" pitchFamily="49" charset="-122"/>
              </a:rPr>
              <a:t>4. </a:t>
            </a:r>
            <a:r>
              <a:rPr lang="zh-CN" altLang="en-US" dirty="0" smtClean="0">
                <a:solidFill>
                  <a:srgbClr val="800000"/>
                </a:solidFill>
                <a:latin typeface="楷体_GB2312" pitchFamily="49" charset="-122"/>
              </a:rPr>
              <a:t>外部地址变换</a:t>
            </a:r>
          </a:p>
          <a:p>
            <a:pPr lvl="1" eaLnBrk="1" hangingPunct="1">
              <a:lnSpc>
                <a:spcPct val="120000"/>
              </a:lnSpc>
            </a:pPr>
            <a:r>
              <a:rPr lang="zh-CN" altLang="en-US" dirty="0" smtClean="0"/>
              <a:t>如何保存和恢复故障点的现场，待故障处理完后返回断点继续执行程序。</a:t>
            </a:r>
            <a:r>
              <a:rPr lang="zh-CN" altLang="en-US" dirty="0" smtClean="0">
                <a:solidFill>
                  <a:srgbClr val="FF0000"/>
                </a:solidFill>
              </a:rPr>
              <a:t>方法</a:t>
            </a:r>
            <a:r>
              <a:rPr lang="en-US" altLang="zh-CN" dirty="0" smtClean="0"/>
              <a:t>?</a:t>
            </a:r>
            <a:endParaRPr lang="zh-CN" altLang="en-US" dirty="0" smtClean="0"/>
          </a:p>
          <a:p>
            <a:pPr lvl="2" eaLnBrk="1" hangingPunct="1">
              <a:lnSpc>
                <a:spcPct val="120000"/>
              </a:lnSpc>
            </a:pPr>
            <a:r>
              <a:rPr lang="zh-CN" altLang="en-US" dirty="0" smtClean="0"/>
              <a:t>采用硬件的缓冲寄存器，把执行该指令时的故障现场全部保存在缓冲寄存器中，等页面失效处理完，可以完整的恢复故障点还没有执行完的程序。</a:t>
            </a:r>
          </a:p>
          <a:p>
            <a:pPr lvl="2" eaLnBrk="1" hangingPunct="1">
              <a:lnSpc>
                <a:spcPct val="120000"/>
              </a:lnSpc>
            </a:pPr>
            <a:endParaRPr lang="zh-CN" altLang="en-US" dirty="0" smtClean="0"/>
          </a:p>
          <a:p>
            <a:pPr lvl="2" eaLnBrk="1" hangingPunct="1">
              <a:lnSpc>
                <a:spcPct val="120000"/>
              </a:lnSpc>
            </a:pPr>
            <a:r>
              <a:rPr lang="zh-CN" altLang="en-US" dirty="0" smtClean="0"/>
              <a:t>只保护部分现场，如程序计数器、处理机状态字等，等页面失效结束，从头开始执行没有完成的指令。</a:t>
            </a:r>
          </a:p>
          <a:p>
            <a:pPr lvl="2" eaLnBrk="1" hangingPunct="1">
              <a:lnSpc>
                <a:spcPct val="120000"/>
              </a:lnSpc>
            </a:pPr>
            <a:endParaRPr lang="zh-CN" altLang="en-US" dirty="0" smtClean="0"/>
          </a:p>
          <a:p>
            <a:pPr lvl="2" eaLnBrk="1" hangingPunct="1">
              <a:lnSpc>
                <a:spcPct val="120000"/>
              </a:lnSpc>
            </a:pPr>
            <a:r>
              <a:rPr lang="zh-CN" altLang="en-US" dirty="0" smtClean="0"/>
              <a:t>采用指令预判技术，对那些可能发生跨页执行的指令，如字符串指令等，在指令执行之前，就做页面失效处理，等该指令所需页面全部调入主存才开始执行该指令。</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B97117C-886C-4E8D-8479-66B3F57559C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79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0581">
                                            <p:txEl>
                                              <p:pRg st="1" end="1"/>
                                            </p:txEl>
                                          </p:spTgt>
                                        </p:tgtEl>
                                        <p:attrNameLst>
                                          <p:attrName>style.visibility</p:attrName>
                                        </p:attrNameLst>
                                      </p:cBhvr>
                                      <p:to>
                                        <p:strVal val="visible"/>
                                      </p:to>
                                    </p:set>
                                    <p:anim calcmode="lin" valueType="num">
                                      <p:cBhvr additive="base">
                                        <p:cTn id="7" dur="500" fill="hold"/>
                                        <p:tgtEl>
                                          <p:spTgt spid="28058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05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0581">
                                            <p:txEl>
                                              <p:pRg st="2" end="2"/>
                                            </p:txEl>
                                          </p:spTgt>
                                        </p:tgtEl>
                                        <p:attrNameLst>
                                          <p:attrName>style.visibility</p:attrName>
                                        </p:attrNameLst>
                                      </p:cBhvr>
                                      <p:to>
                                        <p:strVal val="visible"/>
                                      </p:to>
                                    </p:set>
                                    <p:anim calcmode="lin" valueType="num">
                                      <p:cBhvr additive="base">
                                        <p:cTn id="13" dur="500" fill="hold"/>
                                        <p:tgtEl>
                                          <p:spTgt spid="28058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0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0581">
                                            <p:txEl>
                                              <p:pRg st="4" end="4"/>
                                            </p:txEl>
                                          </p:spTgt>
                                        </p:tgtEl>
                                        <p:attrNameLst>
                                          <p:attrName>style.visibility</p:attrName>
                                        </p:attrNameLst>
                                      </p:cBhvr>
                                      <p:to>
                                        <p:strVal val="visible"/>
                                      </p:to>
                                    </p:set>
                                    <p:anim calcmode="lin" valueType="num">
                                      <p:cBhvr additive="base">
                                        <p:cTn id="19" dur="500" fill="hold"/>
                                        <p:tgtEl>
                                          <p:spTgt spid="28058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05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0581">
                                            <p:txEl>
                                              <p:pRg st="6" end="6"/>
                                            </p:txEl>
                                          </p:spTgt>
                                        </p:tgtEl>
                                        <p:attrNameLst>
                                          <p:attrName>style.visibility</p:attrName>
                                        </p:attrNameLst>
                                      </p:cBhvr>
                                      <p:to>
                                        <p:strVal val="visible"/>
                                      </p:to>
                                    </p:set>
                                    <p:anim calcmode="lin" valueType="num">
                                      <p:cBhvr additive="base">
                                        <p:cTn id="25" dur="500" fill="hold"/>
                                        <p:tgtEl>
                                          <p:spTgt spid="28058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058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p:nvPr>
        </p:nvSpPr>
        <p:spPr/>
        <p:txBody>
          <a:bodyPr/>
          <a:lstStyle/>
          <a:p>
            <a:pPr eaLnBrk="1" hangingPunct="1"/>
            <a:endParaRPr lang="zh-CN" altLang="zh-CN" dirty="0" smtClean="0"/>
          </a:p>
        </p:txBody>
      </p:sp>
      <p:pic>
        <p:nvPicPr>
          <p:cNvPr id="158725" name="Picture 3"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97832" y="1266821"/>
            <a:ext cx="7956624" cy="55601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697832" y="-99392"/>
            <a:ext cx="7772400"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buSzTx/>
            </a:pPr>
            <a:r>
              <a:rPr lang="en-US" altLang="zh-CN" b="0" kern="0" dirty="0" smtClean="0"/>
              <a:t>Types of Memory</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A76C2965-7909-45DE-A051-8606F6C0B1C4}"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8</a:t>
            </a:fld>
            <a:endParaRPr lang="en-US" altLang="zh-CN" dirty="0"/>
          </a:p>
        </p:txBody>
      </p:sp>
    </p:spTree>
    <p:extLst>
      <p:ext uri="{BB962C8B-B14F-4D97-AF65-F5344CB8AC3E}">
        <p14:creationId xmlns:p14="http://schemas.microsoft.com/office/powerpoint/2010/main" val="31858677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4"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地址的映象与变换</a:t>
            </a:r>
            <a:r>
              <a:rPr lang="zh-CN" altLang="en-US" sz="1600" smtClean="0">
                <a:solidFill>
                  <a:schemeClr val="tx1"/>
                </a:solidFill>
                <a:latin typeface="楷体_GB2312" pitchFamily="49" charset="-122"/>
              </a:rPr>
              <a:t>（续）</a:t>
            </a:r>
          </a:p>
        </p:txBody>
      </p:sp>
      <p:sp>
        <p:nvSpPr>
          <p:cNvPr id="281605" name="Rectangle 3"/>
          <p:cNvSpPr>
            <a:spLocks noGrp="1" noChangeArrowheads="1"/>
          </p:cNvSpPr>
          <p:nvPr>
            <p:ph type="body" sz="half" idx="1"/>
          </p:nvPr>
        </p:nvSpPr>
        <p:spPr>
          <a:xfrm>
            <a:off x="457200" y="1235075"/>
            <a:ext cx="8291513" cy="5146675"/>
          </a:xfrm>
        </p:spPr>
        <p:txBody>
          <a:bodyPr/>
          <a:lstStyle/>
          <a:p>
            <a:pPr eaLnBrk="1" hangingPunct="1">
              <a:spcBef>
                <a:spcPct val="0"/>
              </a:spcBef>
            </a:pPr>
            <a:r>
              <a:rPr lang="en-US" altLang="zh-CN" smtClean="0">
                <a:solidFill>
                  <a:srgbClr val="800000"/>
                </a:solidFill>
                <a:latin typeface="楷体_GB2312" pitchFamily="49" charset="-122"/>
              </a:rPr>
              <a:t>4. </a:t>
            </a:r>
            <a:r>
              <a:rPr lang="zh-CN" altLang="en-US" smtClean="0">
                <a:solidFill>
                  <a:srgbClr val="800000"/>
                </a:solidFill>
                <a:latin typeface="楷体_GB2312" pitchFamily="49" charset="-122"/>
              </a:rPr>
              <a:t>外部地址变换</a:t>
            </a:r>
          </a:p>
          <a:p>
            <a:pPr lvl="1" eaLnBrk="1" hangingPunct="1">
              <a:spcBef>
                <a:spcPct val="0"/>
              </a:spcBef>
            </a:pPr>
            <a:r>
              <a:rPr lang="zh-CN" altLang="en-US" smtClean="0">
                <a:latin typeface="楷体_GB2312" pitchFamily="49" charset="-122"/>
              </a:rPr>
              <a:t>每个程序有一张外页表，每一页或每个程序段，在外页表中都有对应的一个存储字。</a:t>
            </a:r>
          </a:p>
        </p:txBody>
      </p:sp>
      <p:graphicFrame>
        <p:nvGraphicFramePr>
          <p:cNvPr id="281606" name="Object 4"/>
          <p:cNvGraphicFramePr>
            <a:graphicFrameLocks noGrp="1" noChangeAspect="1"/>
          </p:cNvGraphicFramePr>
          <p:nvPr>
            <p:ph sz="half" idx="2"/>
          </p:nvPr>
        </p:nvGraphicFramePr>
        <p:xfrm>
          <a:off x="1619250" y="2492375"/>
          <a:ext cx="5467350" cy="4067175"/>
        </p:xfrm>
        <a:graphic>
          <a:graphicData uri="http://schemas.openxmlformats.org/presentationml/2006/ole">
            <mc:AlternateContent xmlns:mc="http://schemas.openxmlformats.org/markup-compatibility/2006">
              <mc:Choice xmlns:v="urn:schemas-microsoft-com:vml" Requires="v">
                <p:oleObj spid="_x0000_s281696" name="文档" r:id="rId3" imgW="5210129" imgH="3876786" progId="Word.Document.8">
                  <p:embed/>
                </p:oleObj>
              </mc:Choice>
              <mc:Fallback>
                <p:oleObj name="文档" r:id="rId3" imgW="5210129" imgH="387678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492375"/>
                        <a:ext cx="5467350" cy="40671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CE296D7F-FEAF-4320-A696-6E43C3D9F02A}"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80</a:t>
            </a:fld>
            <a:endParaRPr lang="en-US" altLang="zh-CN" dirty="0"/>
          </a:p>
        </p:txBody>
      </p:sp>
      <p:sp>
        <p:nvSpPr>
          <p:cNvPr id="8" name="动作按钮: 后退或前一项 7">
            <a:hlinkClick r:id="rId5" action="ppaction://hlinksldjump" highlightClick="1"/>
          </p:cNvPr>
          <p:cNvSpPr/>
          <p:nvPr/>
        </p:nvSpPr>
        <p:spPr bwMode="auto">
          <a:xfrm>
            <a:off x="7812360" y="5803900"/>
            <a:ext cx="1042416" cy="508000"/>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8" name="Rectangle 2"/>
          <p:cNvSpPr>
            <a:spLocks noGrp="1" noChangeArrowheads="1"/>
          </p:cNvSpPr>
          <p:nvPr>
            <p:ph type="title"/>
          </p:nvPr>
        </p:nvSpPr>
        <p:spPr>
          <a:xfrm>
            <a:off x="381000" y="404813"/>
            <a:ext cx="8458200" cy="593725"/>
          </a:xfrm>
        </p:spPr>
        <p:txBody>
          <a:bodyPr/>
          <a:lstStyle/>
          <a:p>
            <a:pPr eaLnBrk="1" hangingPunct="1">
              <a:lnSpc>
                <a:spcPct val="105000"/>
              </a:lnSpc>
              <a:spcBef>
                <a:spcPct val="5000"/>
              </a:spcBef>
            </a:pPr>
            <a:r>
              <a:rPr lang="zh-CN" altLang="en-US" sz="3200" smtClean="0">
                <a:solidFill>
                  <a:schemeClr val="tx1"/>
                </a:solidFill>
                <a:latin typeface="楷体_GB2312" pitchFamily="49" charset="-122"/>
              </a:rPr>
              <a:t>加快内部地址变换的方法</a:t>
            </a:r>
          </a:p>
        </p:txBody>
      </p:sp>
      <p:sp>
        <p:nvSpPr>
          <p:cNvPr id="282629" name="Rectangle 3"/>
          <p:cNvSpPr>
            <a:spLocks noGrp="1" noChangeArrowheads="1"/>
          </p:cNvSpPr>
          <p:nvPr>
            <p:ph type="body" idx="1"/>
          </p:nvPr>
        </p:nvSpPr>
        <p:spPr>
          <a:xfrm>
            <a:off x="381000" y="1143000"/>
            <a:ext cx="8458200" cy="5022850"/>
          </a:xfrm>
        </p:spPr>
        <p:txBody>
          <a:bodyPr/>
          <a:lstStyle/>
          <a:p>
            <a:pPr marL="457200" indent="-457200" eaLnBrk="1" hangingPunct="1">
              <a:lnSpc>
                <a:spcPct val="140000"/>
              </a:lnSpc>
              <a:spcBef>
                <a:spcPct val="10000"/>
              </a:spcBef>
            </a:pPr>
            <a:r>
              <a:rPr lang="zh-CN" altLang="en-US" smtClean="0">
                <a:latin typeface="楷体_GB2312" pitchFamily="49" charset="-122"/>
              </a:rPr>
              <a:t>造成虚拟存储器速度降低的主要原因：</a:t>
            </a:r>
            <a:endParaRPr lang="zh-CN" altLang="en-US" smtClean="0">
              <a:solidFill>
                <a:srgbClr val="FF0000"/>
              </a:solidFill>
              <a:latin typeface="楷体_GB2312" pitchFamily="49" charset="-122"/>
            </a:endParaRPr>
          </a:p>
          <a:p>
            <a:pPr marL="838200" lvl="1" indent="-381000" eaLnBrk="1" hangingPunct="1">
              <a:lnSpc>
                <a:spcPct val="140000"/>
              </a:lnSpc>
              <a:spcBef>
                <a:spcPct val="10000"/>
              </a:spcBef>
              <a:buFontTx/>
              <a:buAutoNum type="arabicPeriod"/>
            </a:pPr>
            <a:r>
              <a:rPr lang="zh-CN" altLang="en-US" smtClean="0">
                <a:solidFill>
                  <a:srgbClr val="FF0000"/>
                </a:solidFill>
                <a:latin typeface="楷体_GB2312" pitchFamily="49" charset="-122"/>
              </a:rPr>
              <a:t>要访问主存储器必须先查段表或页表，</a:t>
            </a:r>
          </a:p>
          <a:p>
            <a:pPr marL="838200" lvl="1" indent="-381000" eaLnBrk="1" hangingPunct="1">
              <a:lnSpc>
                <a:spcPct val="140000"/>
              </a:lnSpc>
              <a:spcBef>
                <a:spcPct val="10000"/>
              </a:spcBef>
              <a:buFontTx/>
              <a:buAutoNum type="arabicPeriod"/>
            </a:pPr>
            <a:r>
              <a:rPr lang="zh-CN" altLang="en-US" smtClean="0">
                <a:latin typeface="楷体_GB2312" pitchFamily="49" charset="-122"/>
              </a:rPr>
              <a:t>可能需要</a:t>
            </a:r>
            <a:r>
              <a:rPr lang="zh-CN" altLang="en-US" smtClean="0">
                <a:solidFill>
                  <a:srgbClr val="FF0000"/>
                </a:solidFill>
                <a:latin typeface="楷体_GB2312" pitchFamily="49" charset="-122"/>
              </a:rPr>
              <a:t>多级页表。</a:t>
            </a:r>
          </a:p>
          <a:p>
            <a:pPr marL="457200" indent="-457200" eaLnBrk="1" hangingPunct="1">
              <a:lnSpc>
                <a:spcPct val="140000"/>
              </a:lnSpc>
              <a:spcBef>
                <a:spcPct val="10000"/>
              </a:spcBef>
            </a:pPr>
            <a:r>
              <a:rPr lang="zh-CN" altLang="en-US" smtClean="0">
                <a:latin typeface="楷体_GB2312" pitchFamily="49" charset="-122"/>
              </a:rPr>
              <a:t>页表级数的计算公式：</a:t>
            </a:r>
          </a:p>
          <a:p>
            <a:pPr marL="457200" indent="-457200" eaLnBrk="1" hangingPunct="1">
              <a:lnSpc>
                <a:spcPct val="140000"/>
              </a:lnSpc>
              <a:spcBef>
                <a:spcPct val="10000"/>
              </a:spcBef>
            </a:pPr>
            <a:endParaRPr lang="zh-CN" altLang="en-US" smtClean="0">
              <a:latin typeface="楷体_GB2312" pitchFamily="49" charset="-122"/>
            </a:endParaRPr>
          </a:p>
          <a:p>
            <a:pPr marL="457200" indent="-457200" eaLnBrk="1" hangingPunct="1">
              <a:lnSpc>
                <a:spcPct val="140000"/>
              </a:lnSpc>
              <a:spcBef>
                <a:spcPct val="40000"/>
              </a:spcBef>
            </a:pPr>
            <a:endParaRPr lang="zh-CN" altLang="en-US" smtClean="0">
              <a:latin typeface="楷体_GB2312" pitchFamily="49" charset="-122"/>
            </a:endParaRPr>
          </a:p>
          <a:p>
            <a:pPr marL="838200" lvl="1" indent="-381000" eaLnBrk="1" hangingPunct="1">
              <a:lnSpc>
                <a:spcPct val="140000"/>
              </a:lnSpc>
              <a:spcBef>
                <a:spcPct val="40000"/>
              </a:spcBef>
            </a:pPr>
            <a:r>
              <a:rPr lang="zh-CN" altLang="en-US" smtClean="0">
                <a:latin typeface="楷体_GB2312" pitchFamily="49" charset="-122"/>
              </a:rPr>
              <a:t>其中： </a:t>
            </a:r>
            <a:r>
              <a:rPr lang="en-US" altLang="zh-CN" smtClean="0">
                <a:latin typeface="楷体_GB2312" pitchFamily="49" charset="-122"/>
              </a:rPr>
              <a:t>Nv</a:t>
            </a:r>
            <a:r>
              <a:rPr lang="zh-CN" altLang="en-US" smtClean="0">
                <a:latin typeface="楷体_GB2312" pitchFamily="49" charset="-122"/>
              </a:rPr>
              <a:t>为虚拟存储空间大小，</a:t>
            </a:r>
          </a:p>
          <a:p>
            <a:pPr marL="838200" lvl="1" indent="-381000" eaLnBrk="1" hangingPunct="1">
              <a:lnSpc>
                <a:spcPct val="140000"/>
              </a:lnSpc>
              <a:spcBef>
                <a:spcPct val="10000"/>
              </a:spcBef>
              <a:buFontTx/>
              <a:buNone/>
            </a:pPr>
            <a:r>
              <a:rPr lang="zh-CN" altLang="en-US" smtClean="0">
                <a:latin typeface="楷体_GB2312" pitchFamily="49" charset="-122"/>
              </a:rPr>
              <a:t>          </a:t>
            </a:r>
            <a:r>
              <a:rPr lang="en-US" altLang="zh-CN" smtClean="0">
                <a:latin typeface="楷体_GB2312" pitchFamily="49" charset="-122"/>
              </a:rPr>
              <a:t>Np</a:t>
            </a:r>
            <a:r>
              <a:rPr lang="zh-CN" altLang="en-US" smtClean="0">
                <a:latin typeface="楷体_GB2312" pitchFamily="49" charset="-122"/>
              </a:rPr>
              <a:t>为页面的大小，</a:t>
            </a:r>
          </a:p>
          <a:p>
            <a:pPr marL="838200" lvl="1" indent="-381000" eaLnBrk="1" hangingPunct="1">
              <a:lnSpc>
                <a:spcPct val="140000"/>
              </a:lnSpc>
              <a:spcBef>
                <a:spcPct val="10000"/>
              </a:spcBef>
              <a:buFontTx/>
              <a:buNone/>
            </a:pPr>
            <a:r>
              <a:rPr lang="zh-CN" altLang="en-US" smtClean="0">
                <a:latin typeface="楷体_GB2312" pitchFamily="49" charset="-122"/>
              </a:rPr>
              <a:t>          </a:t>
            </a:r>
            <a:r>
              <a:rPr lang="en-US" altLang="zh-CN" smtClean="0">
                <a:latin typeface="楷体_GB2312" pitchFamily="49" charset="-122"/>
              </a:rPr>
              <a:t>Nd</a:t>
            </a:r>
            <a:r>
              <a:rPr lang="zh-CN" altLang="en-US" smtClean="0">
                <a:latin typeface="楷体_GB2312" pitchFamily="49" charset="-122"/>
              </a:rPr>
              <a:t>为一个页表存储字的大小。</a:t>
            </a:r>
            <a:endParaRPr lang="zh-CN" altLang="en-US" sz="1600" smtClean="0">
              <a:latin typeface="楷体_GB2312" pitchFamily="49" charset="-122"/>
            </a:endParaRPr>
          </a:p>
        </p:txBody>
      </p:sp>
      <p:graphicFrame>
        <p:nvGraphicFramePr>
          <p:cNvPr id="282630" name="Object 4"/>
          <p:cNvGraphicFramePr>
            <a:graphicFrameLocks noChangeAspect="1"/>
          </p:cNvGraphicFramePr>
          <p:nvPr/>
        </p:nvGraphicFramePr>
        <p:xfrm>
          <a:off x="1331913" y="3284538"/>
          <a:ext cx="4691062" cy="1133475"/>
        </p:xfrm>
        <a:graphic>
          <a:graphicData uri="http://schemas.openxmlformats.org/presentationml/2006/ole">
            <mc:AlternateContent xmlns:mc="http://schemas.openxmlformats.org/markup-compatibility/2006">
              <mc:Choice xmlns:v="urn:schemas-microsoft-com:vml" Requires="v">
                <p:oleObj spid="_x0000_s282719" name="公式" r:id="rId3" imgW="1733560" imgH="523941" progId="Equation.3">
                  <p:embed/>
                </p:oleObj>
              </mc:Choice>
              <mc:Fallback>
                <p:oleObj name="公式" r:id="rId3" imgW="1733560" imgH="523941"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284538"/>
                        <a:ext cx="4691062" cy="1133475"/>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D1099D5E-A14C-4969-8045-0DEF1467C168}"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81</a:t>
            </a:fld>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2" name="Rectangle 2050"/>
          <p:cNvSpPr>
            <a:spLocks noGrp="1" noChangeArrowheads="1"/>
          </p:cNvSpPr>
          <p:nvPr>
            <p:ph type="title"/>
          </p:nvPr>
        </p:nvSpPr>
        <p:spPr>
          <a:xfrm>
            <a:off x="669925" y="0"/>
            <a:ext cx="6721475" cy="720725"/>
          </a:xfrm>
          <a:noFill/>
        </p:spPr>
        <p:txBody>
          <a:bodyPr lIns="63500" tIns="25400" rIns="63500" bIns="25400" anchor="t">
            <a:spAutoFit/>
          </a:bodyPr>
          <a:lstStyle/>
          <a:p>
            <a:pPr eaLnBrk="1" hangingPunct="1"/>
            <a:r>
              <a:rPr lang="en-US" altLang="en-US" smtClean="0"/>
              <a:t>Large Address Spaces</a:t>
            </a:r>
          </a:p>
        </p:txBody>
      </p:sp>
      <p:sp>
        <p:nvSpPr>
          <p:cNvPr id="283653" name="Rectangle 2051"/>
          <p:cNvSpPr>
            <a:spLocks noChangeArrowheads="1"/>
          </p:cNvSpPr>
          <p:nvPr/>
        </p:nvSpPr>
        <p:spPr bwMode="auto">
          <a:xfrm>
            <a:off x="615950" y="1162050"/>
            <a:ext cx="25781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sz="1400">
                <a:solidFill>
                  <a:srgbClr val="000000"/>
                </a:solidFill>
                <a:latin typeface="Arial" pitchFamily="34" charset="0"/>
                <a:ea typeface="宋体" pitchFamily="2" charset="-122"/>
              </a:rPr>
              <a:t>Two-level Page Tables</a:t>
            </a:r>
          </a:p>
        </p:txBody>
      </p:sp>
      <p:sp>
        <p:nvSpPr>
          <p:cNvPr id="283654" name="Rectangle 2052"/>
          <p:cNvSpPr>
            <a:spLocks noChangeArrowheads="1"/>
          </p:cNvSpPr>
          <p:nvPr/>
        </p:nvSpPr>
        <p:spPr bwMode="auto">
          <a:xfrm>
            <a:off x="4121150" y="2139950"/>
            <a:ext cx="520700" cy="1358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55" name="Rectangle 2053" descr="75%"/>
          <p:cNvSpPr>
            <a:spLocks noChangeArrowheads="1"/>
          </p:cNvSpPr>
          <p:nvPr/>
        </p:nvSpPr>
        <p:spPr bwMode="auto">
          <a:xfrm>
            <a:off x="4121150" y="2368550"/>
            <a:ext cx="52070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56" name="Rectangle 2054" descr="75%"/>
          <p:cNvSpPr>
            <a:spLocks noChangeArrowheads="1"/>
          </p:cNvSpPr>
          <p:nvPr/>
        </p:nvSpPr>
        <p:spPr bwMode="auto">
          <a:xfrm>
            <a:off x="4121150" y="2825750"/>
            <a:ext cx="52070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57" name="Rectangle 2055" descr="75%"/>
          <p:cNvSpPr>
            <a:spLocks noChangeArrowheads="1"/>
          </p:cNvSpPr>
          <p:nvPr/>
        </p:nvSpPr>
        <p:spPr bwMode="auto">
          <a:xfrm>
            <a:off x="4121150" y="2978150"/>
            <a:ext cx="520700" cy="139700"/>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58" name="Rectangle 2056"/>
          <p:cNvSpPr>
            <a:spLocks noChangeArrowheads="1"/>
          </p:cNvSpPr>
          <p:nvPr/>
        </p:nvSpPr>
        <p:spPr bwMode="auto">
          <a:xfrm>
            <a:off x="5949950" y="1149350"/>
            <a:ext cx="520700" cy="1358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59" name="Rectangle 2057" descr="50%"/>
          <p:cNvSpPr>
            <a:spLocks noChangeArrowheads="1"/>
          </p:cNvSpPr>
          <p:nvPr/>
        </p:nvSpPr>
        <p:spPr bwMode="auto">
          <a:xfrm>
            <a:off x="5949950" y="16827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0" name="Rectangle 2058" descr="50%"/>
          <p:cNvSpPr>
            <a:spLocks noChangeArrowheads="1"/>
          </p:cNvSpPr>
          <p:nvPr/>
        </p:nvSpPr>
        <p:spPr bwMode="auto">
          <a:xfrm>
            <a:off x="5949950" y="18351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1" name="Rectangle 2059" descr="50%"/>
          <p:cNvSpPr>
            <a:spLocks noChangeArrowheads="1"/>
          </p:cNvSpPr>
          <p:nvPr/>
        </p:nvSpPr>
        <p:spPr bwMode="auto">
          <a:xfrm>
            <a:off x="5949950" y="21399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2" name="Rectangle 2060"/>
          <p:cNvSpPr>
            <a:spLocks noChangeArrowheads="1"/>
          </p:cNvSpPr>
          <p:nvPr/>
        </p:nvSpPr>
        <p:spPr bwMode="auto">
          <a:xfrm>
            <a:off x="5949950" y="2825750"/>
            <a:ext cx="520700" cy="1358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3" name="Rectangle 2061" descr="50%"/>
          <p:cNvSpPr>
            <a:spLocks noChangeArrowheads="1"/>
          </p:cNvSpPr>
          <p:nvPr/>
        </p:nvSpPr>
        <p:spPr bwMode="auto">
          <a:xfrm>
            <a:off x="5949950" y="32067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4" name="Rectangle 2062" descr="50%"/>
          <p:cNvSpPr>
            <a:spLocks noChangeArrowheads="1"/>
          </p:cNvSpPr>
          <p:nvPr/>
        </p:nvSpPr>
        <p:spPr bwMode="auto">
          <a:xfrm>
            <a:off x="5949950" y="33591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5" name="Rectangle 2063" descr="50%"/>
          <p:cNvSpPr>
            <a:spLocks noChangeArrowheads="1"/>
          </p:cNvSpPr>
          <p:nvPr/>
        </p:nvSpPr>
        <p:spPr bwMode="auto">
          <a:xfrm>
            <a:off x="5949950" y="36639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6" name="Rectangle 2064"/>
          <p:cNvSpPr>
            <a:spLocks noChangeArrowheads="1"/>
          </p:cNvSpPr>
          <p:nvPr/>
        </p:nvSpPr>
        <p:spPr bwMode="auto">
          <a:xfrm>
            <a:off x="5949950" y="4425950"/>
            <a:ext cx="520700" cy="1358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7" name="Rectangle 2065" descr="50%"/>
          <p:cNvSpPr>
            <a:spLocks noChangeArrowheads="1"/>
          </p:cNvSpPr>
          <p:nvPr/>
        </p:nvSpPr>
        <p:spPr bwMode="auto">
          <a:xfrm>
            <a:off x="5949950" y="47307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8" name="Rectangle 2066" descr="50%"/>
          <p:cNvSpPr>
            <a:spLocks noChangeArrowheads="1"/>
          </p:cNvSpPr>
          <p:nvPr/>
        </p:nvSpPr>
        <p:spPr bwMode="auto">
          <a:xfrm>
            <a:off x="5949950" y="51117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69" name="Rectangle 2067" descr="50%"/>
          <p:cNvSpPr>
            <a:spLocks noChangeArrowheads="1"/>
          </p:cNvSpPr>
          <p:nvPr/>
        </p:nvSpPr>
        <p:spPr bwMode="auto">
          <a:xfrm>
            <a:off x="5949950" y="5416550"/>
            <a:ext cx="5207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70" name="Line 2068"/>
          <p:cNvSpPr>
            <a:spLocks noChangeShapeType="1"/>
          </p:cNvSpPr>
          <p:nvPr/>
        </p:nvSpPr>
        <p:spPr bwMode="auto">
          <a:xfrm flipV="1">
            <a:off x="4654550" y="1136650"/>
            <a:ext cx="1282700" cy="1308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71" name="Line 2069"/>
          <p:cNvSpPr>
            <a:spLocks noChangeShapeType="1"/>
          </p:cNvSpPr>
          <p:nvPr/>
        </p:nvSpPr>
        <p:spPr bwMode="auto">
          <a:xfrm flipV="1">
            <a:off x="4578350" y="2813050"/>
            <a:ext cx="1358900" cy="88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72" name="Line 2070"/>
          <p:cNvSpPr>
            <a:spLocks noChangeShapeType="1"/>
          </p:cNvSpPr>
          <p:nvPr/>
        </p:nvSpPr>
        <p:spPr bwMode="auto">
          <a:xfrm>
            <a:off x="4578350" y="3054350"/>
            <a:ext cx="1358900" cy="1435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useBgFill="1">
        <p:nvSpPr>
          <p:cNvPr id="283673" name="Rectangle 2071"/>
          <p:cNvSpPr>
            <a:spLocks noChangeArrowheads="1"/>
          </p:cNvSpPr>
          <p:nvPr/>
        </p:nvSpPr>
        <p:spPr bwMode="auto">
          <a:xfrm>
            <a:off x="7321550" y="28257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74" name="Rectangle 2072"/>
          <p:cNvSpPr>
            <a:spLocks noChangeArrowheads="1"/>
          </p:cNvSpPr>
          <p:nvPr/>
        </p:nvSpPr>
        <p:spPr bwMode="auto">
          <a:xfrm>
            <a:off x="7473950" y="29781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75" name="Rectangle 2073"/>
          <p:cNvSpPr>
            <a:spLocks noChangeArrowheads="1"/>
          </p:cNvSpPr>
          <p:nvPr/>
        </p:nvSpPr>
        <p:spPr bwMode="auto">
          <a:xfrm>
            <a:off x="7626350" y="31305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76" name="Rectangle 2074"/>
          <p:cNvSpPr>
            <a:spLocks noChangeArrowheads="1"/>
          </p:cNvSpPr>
          <p:nvPr/>
        </p:nvSpPr>
        <p:spPr bwMode="auto">
          <a:xfrm>
            <a:off x="7778750" y="32829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77" name="Rectangle 2075"/>
          <p:cNvSpPr>
            <a:spLocks noChangeArrowheads="1"/>
          </p:cNvSpPr>
          <p:nvPr/>
        </p:nvSpPr>
        <p:spPr bwMode="auto">
          <a:xfrm>
            <a:off x="7473950" y="9969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78" name="Rectangle 2076"/>
          <p:cNvSpPr>
            <a:spLocks noChangeArrowheads="1"/>
          </p:cNvSpPr>
          <p:nvPr/>
        </p:nvSpPr>
        <p:spPr bwMode="auto">
          <a:xfrm>
            <a:off x="7626350" y="11493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79" name="Rectangle 2077"/>
          <p:cNvSpPr>
            <a:spLocks noChangeArrowheads="1"/>
          </p:cNvSpPr>
          <p:nvPr/>
        </p:nvSpPr>
        <p:spPr bwMode="auto">
          <a:xfrm>
            <a:off x="7778750" y="13017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80" name="Line 2078"/>
          <p:cNvSpPr>
            <a:spLocks noChangeShapeType="1"/>
          </p:cNvSpPr>
          <p:nvPr/>
        </p:nvSpPr>
        <p:spPr bwMode="auto">
          <a:xfrm flipV="1">
            <a:off x="6407150" y="984250"/>
            <a:ext cx="1054100" cy="774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1" name="Line 2079"/>
          <p:cNvSpPr>
            <a:spLocks noChangeShapeType="1"/>
          </p:cNvSpPr>
          <p:nvPr/>
        </p:nvSpPr>
        <p:spPr bwMode="auto">
          <a:xfrm flipV="1">
            <a:off x="6407150" y="1136650"/>
            <a:ext cx="1206500" cy="774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2" name="Line 2080"/>
          <p:cNvSpPr>
            <a:spLocks noChangeShapeType="1"/>
          </p:cNvSpPr>
          <p:nvPr/>
        </p:nvSpPr>
        <p:spPr bwMode="auto">
          <a:xfrm flipV="1">
            <a:off x="6407150" y="1365250"/>
            <a:ext cx="1358900" cy="850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3" name="Line 2081"/>
          <p:cNvSpPr>
            <a:spLocks noChangeShapeType="1"/>
          </p:cNvSpPr>
          <p:nvPr/>
        </p:nvSpPr>
        <p:spPr bwMode="auto">
          <a:xfrm flipV="1">
            <a:off x="6407150" y="2889250"/>
            <a:ext cx="901700" cy="393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4" name="Line 2082"/>
          <p:cNvSpPr>
            <a:spLocks noChangeShapeType="1"/>
          </p:cNvSpPr>
          <p:nvPr/>
        </p:nvSpPr>
        <p:spPr bwMode="auto">
          <a:xfrm flipV="1">
            <a:off x="6407150" y="3194050"/>
            <a:ext cx="1206500" cy="241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5" name="Line 2083"/>
          <p:cNvSpPr>
            <a:spLocks noChangeShapeType="1"/>
          </p:cNvSpPr>
          <p:nvPr/>
        </p:nvSpPr>
        <p:spPr bwMode="auto">
          <a:xfrm flipV="1">
            <a:off x="6483350" y="3270250"/>
            <a:ext cx="1282700" cy="469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useBgFill="1">
        <p:nvSpPr>
          <p:cNvPr id="283686" name="Rectangle 2084"/>
          <p:cNvSpPr>
            <a:spLocks noChangeArrowheads="1"/>
          </p:cNvSpPr>
          <p:nvPr/>
        </p:nvSpPr>
        <p:spPr bwMode="auto">
          <a:xfrm>
            <a:off x="7473950" y="48069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useBgFill="1">
        <p:nvSpPr>
          <p:cNvPr id="283687" name="Rectangle 2085"/>
          <p:cNvSpPr>
            <a:spLocks noChangeArrowheads="1"/>
          </p:cNvSpPr>
          <p:nvPr/>
        </p:nvSpPr>
        <p:spPr bwMode="auto">
          <a:xfrm>
            <a:off x="7626350" y="4959350"/>
            <a:ext cx="520700" cy="1358900"/>
          </a:xfrm>
          <a:prstGeom prst="rect">
            <a:avLst/>
          </a:prstGeom>
          <a:ln w="12700">
            <a:solidFill>
              <a:schemeClr val="tx1"/>
            </a:solidFill>
            <a:miter lim="800000"/>
            <a:headEnd/>
            <a:tailEnd/>
          </a:ln>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88" name="Line 2086"/>
          <p:cNvSpPr>
            <a:spLocks noChangeShapeType="1"/>
          </p:cNvSpPr>
          <p:nvPr/>
        </p:nvSpPr>
        <p:spPr bwMode="auto">
          <a:xfrm flipV="1">
            <a:off x="6407150" y="4794250"/>
            <a:ext cx="977900" cy="393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89" name="Line 2087"/>
          <p:cNvSpPr>
            <a:spLocks noChangeShapeType="1"/>
          </p:cNvSpPr>
          <p:nvPr/>
        </p:nvSpPr>
        <p:spPr bwMode="auto">
          <a:xfrm flipV="1">
            <a:off x="6407150" y="5022850"/>
            <a:ext cx="1130300" cy="469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90" name="Rectangle 2088"/>
          <p:cNvSpPr>
            <a:spLocks noChangeArrowheads="1"/>
          </p:cNvSpPr>
          <p:nvPr/>
        </p:nvSpPr>
        <p:spPr bwMode="auto">
          <a:xfrm>
            <a:off x="615950" y="1847850"/>
            <a:ext cx="1765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sz="1400">
                <a:solidFill>
                  <a:srgbClr val="000000"/>
                </a:solidFill>
                <a:latin typeface="Arial" pitchFamily="34" charset="0"/>
                <a:ea typeface="宋体" pitchFamily="2" charset="-122"/>
              </a:rPr>
              <a:t>32-bit address:</a:t>
            </a:r>
          </a:p>
        </p:txBody>
      </p:sp>
      <p:sp>
        <p:nvSpPr>
          <p:cNvPr id="283691" name="Rectangle 2089"/>
          <p:cNvSpPr>
            <a:spLocks noChangeArrowheads="1"/>
          </p:cNvSpPr>
          <p:nvPr/>
        </p:nvSpPr>
        <p:spPr bwMode="auto">
          <a:xfrm>
            <a:off x="692150" y="2368550"/>
            <a:ext cx="977900" cy="292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92" name="Rectangle 2090"/>
          <p:cNvSpPr>
            <a:spLocks noChangeArrowheads="1"/>
          </p:cNvSpPr>
          <p:nvPr/>
        </p:nvSpPr>
        <p:spPr bwMode="auto">
          <a:xfrm>
            <a:off x="1682750" y="2368550"/>
            <a:ext cx="977900" cy="292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93" name="Rectangle 2091"/>
          <p:cNvSpPr>
            <a:spLocks noChangeArrowheads="1"/>
          </p:cNvSpPr>
          <p:nvPr/>
        </p:nvSpPr>
        <p:spPr bwMode="auto">
          <a:xfrm>
            <a:off x="2673350" y="2368550"/>
            <a:ext cx="1130300" cy="292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83694" name="Rectangle 2092"/>
          <p:cNvSpPr>
            <a:spLocks noChangeArrowheads="1"/>
          </p:cNvSpPr>
          <p:nvPr/>
        </p:nvSpPr>
        <p:spPr bwMode="auto">
          <a:xfrm>
            <a:off x="692150" y="2406650"/>
            <a:ext cx="86836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P1 index</a:t>
            </a:r>
          </a:p>
        </p:txBody>
      </p:sp>
      <p:sp>
        <p:nvSpPr>
          <p:cNvPr id="283695" name="Rectangle 2093"/>
          <p:cNvSpPr>
            <a:spLocks noChangeArrowheads="1"/>
          </p:cNvSpPr>
          <p:nvPr/>
        </p:nvSpPr>
        <p:spPr bwMode="auto">
          <a:xfrm>
            <a:off x="1682750" y="2406650"/>
            <a:ext cx="86836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P2 index</a:t>
            </a:r>
          </a:p>
        </p:txBody>
      </p:sp>
      <p:sp>
        <p:nvSpPr>
          <p:cNvPr id="283696" name="Rectangle 2094"/>
          <p:cNvSpPr>
            <a:spLocks noChangeArrowheads="1"/>
          </p:cNvSpPr>
          <p:nvPr/>
        </p:nvSpPr>
        <p:spPr bwMode="auto">
          <a:xfrm>
            <a:off x="2673350" y="2406650"/>
            <a:ext cx="8032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page offest</a:t>
            </a:r>
          </a:p>
        </p:txBody>
      </p:sp>
      <p:sp>
        <p:nvSpPr>
          <p:cNvPr id="283697" name="Rectangle 2095"/>
          <p:cNvSpPr>
            <a:spLocks noChangeArrowheads="1"/>
          </p:cNvSpPr>
          <p:nvPr/>
        </p:nvSpPr>
        <p:spPr bwMode="auto">
          <a:xfrm>
            <a:off x="4044950" y="3625850"/>
            <a:ext cx="7493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4 bytes</a:t>
            </a:r>
          </a:p>
        </p:txBody>
      </p:sp>
      <p:sp>
        <p:nvSpPr>
          <p:cNvPr id="283698" name="Line 2096"/>
          <p:cNvSpPr>
            <a:spLocks noChangeShapeType="1"/>
          </p:cNvSpPr>
          <p:nvPr/>
        </p:nvSpPr>
        <p:spPr bwMode="auto">
          <a:xfrm>
            <a:off x="3740150" y="3733800"/>
            <a:ext cx="2921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699" name="Line 2097"/>
          <p:cNvSpPr>
            <a:spLocks noChangeShapeType="1"/>
          </p:cNvSpPr>
          <p:nvPr/>
        </p:nvSpPr>
        <p:spPr bwMode="auto">
          <a:xfrm flipH="1">
            <a:off x="4794250" y="3733800"/>
            <a:ext cx="3175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700" name="Rectangle 2098"/>
          <p:cNvSpPr>
            <a:spLocks noChangeArrowheads="1"/>
          </p:cNvSpPr>
          <p:nvPr/>
        </p:nvSpPr>
        <p:spPr bwMode="auto">
          <a:xfrm>
            <a:off x="5873750" y="5835650"/>
            <a:ext cx="7493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4 bytes</a:t>
            </a:r>
          </a:p>
        </p:txBody>
      </p:sp>
      <p:sp>
        <p:nvSpPr>
          <p:cNvPr id="283701" name="Line 2099"/>
          <p:cNvSpPr>
            <a:spLocks noChangeShapeType="1"/>
          </p:cNvSpPr>
          <p:nvPr/>
        </p:nvSpPr>
        <p:spPr bwMode="auto">
          <a:xfrm>
            <a:off x="5568950" y="5943600"/>
            <a:ext cx="2921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702" name="Line 2100"/>
          <p:cNvSpPr>
            <a:spLocks noChangeShapeType="1"/>
          </p:cNvSpPr>
          <p:nvPr/>
        </p:nvSpPr>
        <p:spPr bwMode="auto">
          <a:xfrm flipH="1">
            <a:off x="6623050" y="5943600"/>
            <a:ext cx="3175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3703" name="Rectangle 2101"/>
          <p:cNvSpPr>
            <a:spLocks noChangeArrowheads="1"/>
          </p:cNvSpPr>
          <p:nvPr/>
        </p:nvSpPr>
        <p:spPr bwMode="auto">
          <a:xfrm>
            <a:off x="7854950" y="1720850"/>
            <a:ext cx="4953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4KB</a:t>
            </a:r>
          </a:p>
        </p:txBody>
      </p:sp>
      <p:sp>
        <p:nvSpPr>
          <p:cNvPr id="283704" name="Rectangle 2102"/>
          <p:cNvSpPr>
            <a:spLocks noChangeArrowheads="1"/>
          </p:cNvSpPr>
          <p:nvPr/>
        </p:nvSpPr>
        <p:spPr bwMode="auto">
          <a:xfrm>
            <a:off x="996950" y="2178050"/>
            <a:ext cx="3365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10</a:t>
            </a:r>
          </a:p>
        </p:txBody>
      </p:sp>
      <p:sp>
        <p:nvSpPr>
          <p:cNvPr id="283705" name="Rectangle 2103"/>
          <p:cNvSpPr>
            <a:spLocks noChangeArrowheads="1"/>
          </p:cNvSpPr>
          <p:nvPr/>
        </p:nvSpPr>
        <p:spPr bwMode="auto">
          <a:xfrm>
            <a:off x="1911350" y="2178050"/>
            <a:ext cx="3365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10</a:t>
            </a:r>
          </a:p>
        </p:txBody>
      </p:sp>
      <p:sp>
        <p:nvSpPr>
          <p:cNvPr id="283706" name="Rectangle 2104"/>
          <p:cNvSpPr>
            <a:spLocks noChangeArrowheads="1"/>
          </p:cNvSpPr>
          <p:nvPr/>
        </p:nvSpPr>
        <p:spPr bwMode="auto">
          <a:xfrm>
            <a:off x="2825750" y="2178050"/>
            <a:ext cx="3365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12</a:t>
            </a:r>
          </a:p>
        </p:txBody>
      </p:sp>
      <p:sp>
        <p:nvSpPr>
          <p:cNvPr id="283707" name="Rectangle 2105"/>
          <p:cNvSpPr>
            <a:spLocks noChangeArrowheads="1"/>
          </p:cNvSpPr>
          <p:nvPr/>
        </p:nvSpPr>
        <p:spPr bwMode="auto">
          <a:xfrm>
            <a:off x="4044950" y="1568450"/>
            <a:ext cx="4429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90000"/>
              </a:lnSpc>
              <a:spcBef>
                <a:spcPct val="0"/>
              </a:spcBef>
              <a:buSzTx/>
            </a:pPr>
            <a:r>
              <a:rPr lang="en-US" altLang="en-US" sz="1000">
                <a:solidFill>
                  <a:srgbClr val="000000"/>
                </a:solidFill>
                <a:latin typeface="Arial" pitchFamily="34" charset="0"/>
                <a:ea typeface="宋体" pitchFamily="2" charset="-122"/>
              </a:rPr>
              <a:t>1K</a:t>
            </a:r>
          </a:p>
          <a:p>
            <a:pPr algn="l">
              <a:lnSpc>
                <a:spcPct val="90000"/>
              </a:lnSpc>
              <a:spcBef>
                <a:spcPct val="0"/>
              </a:spcBef>
              <a:buSzTx/>
            </a:pPr>
            <a:r>
              <a:rPr lang="en-US" altLang="en-US" sz="1000">
                <a:solidFill>
                  <a:srgbClr val="000000"/>
                </a:solidFill>
                <a:latin typeface="Arial" pitchFamily="34" charset="0"/>
                <a:ea typeface="宋体" pitchFamily="2" charset="-122"/>
              </a:rPr>
              <a:t>PTEs</a:t>
            </a:r>
          </a:p>
        </p:txBody>
      </p:sp>
      <p:sp>
        <p:nvSpPr>
          <p:cNvPr id="283708" name="Rectangle 2106"/>
          <p:cNvSpPr>
            <a:spLocks noChangeArrowheads="1"/>
          </p:cNvSpPr>
          <p:nvPr/>
        </p:nvSpPr>
        <p:spPr bwMode="auto">
          <a:xfrm>
            <a:off x="387350" y="4197350"/>
            <a:ext cx="28956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342900" indent="-342900" algn="l">
              <a:lnSpc>
                <a:spcPct val="91000"/>
              </a:lnSpc>
              <a:spcBef>
                <a:spcPct val="46000"/>
              </a:spcBef>
              <a:buSzTx/>
            </a:pPr>
            <a:r>
              <a:rPr lang="en-US" altLang="en-US" sz="1600">
                <a:solidFill>
                  <a:srgbClr val="000000"/>
                </a:solidFill>
                <a:latin typeface="Arial" pitchFamily="34" charset="0"/>
                <a:ea typeface="宋体" pitchFamily="2" charset="-122"/>
              </a:rPr>
              <a:t>° 2 GB virtual address space</a:t>
            </a:r>
          </a:p>
          <a:p>
            <a:pPr marL="342900" indent="-342900" algn="l">
              <a:lnSpc>
                <a:spcPct val="91000"/>
              </a:lnSpc>
              <a:spcBef>
                <a:spcPct val="46000"/>
              </a:spcBef>
              <a:buSzTx/>
            </a:pPr>
            <a:r>
              <a:rPr lang="en-US" altLang="en-US" sz="1600">
                <a:solidFill>
                  <a:srgbClr val="000000"/>
                </a:solidFill>
                <a:latin typeface="Arial" pitchFamily="34" charset="0"/>
                <a:ea typeface="宋体" pitchFamily="2" charset="-122"/>
              </a:rPr>
              <a:t>° 4 MB of PTE2</a:t>
            </a:r>
          </a:p>
          <a:p>
            <a:pPr marL="342900" indent="-342900" algn="l">
              <a:lnSpc>
                <a:spcPct val="91000"/>
              </a:lnSpc>
              <a:spcBef>
                <a:spcPct val="46000"/>
              </a:spcBef>
              <a:buSzTx/>
            </a:pPr>
            <a:r>
              <a:rPr lang="en-US" altLang="en-US" sz="1600">
                <a:solidFill>
                  <a:srgbClr val="000000"/>
                </a:solidFill>
                <a:latin typeface="Arial" pitchFamily="34" charset="0"/>
                <a:ea typeface="宋体" pitchFamily="2" charset="-122"/>
              </a:rPr>
              <a:t>	– paged, holes</a:t>
            </a:r>
          </a:p>
          <a:p>
            <a:pPr marL="342900" indent="-342900" algn="l">
              <a:lnSpc>
                <a:spcPct val="91000"/>
              </a:lnSpc>
              <a:spcBef>
                <a:spcPct val="46000"/>
              </a:spcBef>
              <a:buSzTx/>
            </a:pPr>
            <a:r>
              <a:rPr lang="en-US" altLang="en-US" sz="1600">
                <a:solidFill>
                  <a:srgbClr val="000000"/>
                </a:solidFill>
                <a:latin typeface="Arial" pitchFamily="34" charset="0"/>
                <a:ea typeface="宋体" pitchFamily="2" charset="-122"/>
              </a:rPr>
              <a:t>° 4 KB of PTE1</a:t>
            </a:r>
          </a:p>
        </p:txBody>
      </p:sp>
      <p:sp>
        <p:nvSpPr>
          <p:cNvPr id="283709" name="Rectangle 2107"/>
          <p:cNvSpPr>
            <a:spLocks noChangeArrowheads="1"/>
          </p:cNvSpPr>
          <p:nvPr/>
        </p:nvSpPr>
        <p:spPr bwMode="auto">
          <a:xfrm>
            <a:off x="381000" y="5715000"/>
            <a:ext cx="4343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a:solidFill>
                  <a:srgbClr val="000000"/>
                </a:solidFill>
                <a:latin typeface="Arial" pitchFamily="34" charset="0"/>
                <a:ea typeface="宋体" pitchFamily="2" charset="-122"/>
              </a:rPr>
              <a:t>What about a 48-64 bit address space?</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56E1B9A8-483D-45B4-B2C6-ECF49A888F5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E96AD0F1-978E-4E11-A162-E99F84ECEEC0}" type="slidenum">
              <a:rPr lang="en-US" altLang="zh-CN" smtClean="0"/>
              <a:pPr>
                <a:defRPr/>
              </a:pPr>
              <a:t>82</a:t>
            </a:fld>
            <a:endParaRPr lang="en-US" altLang="zh-CN"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body" idx="1"/>
          </p:nvPr>
        </p:nvSpPr>
        <p:spPr>
          <a:xfrm>
            <a:off x="381000" y="1196975"/>
            <a:ext cx="8458200" cy="5127625"/>
          </a:xfrm>
        </p:spPr>
        <p:txBody>
          <a:bodyPr/>
          <a:lstStyle/>
          <a:p>
            <a:pPr eaLnBrk="1" hangingPunct="1">
              <a:lnSpc>
                <a:spcPct val="190000"/>
              </a:lnSpc>
              <a:spcBef>
                <a:spcPct val="10000"/>
              </a:spcBef>
            </a:pPr>
            <a:r>
              <a:rPr lang="zh-CN" altLang="en-US" smtClean="0">
                <a:latin typeface="宋体" pitchFamily="2" charset="-122"/>
              </a:rPr>
              <a:t>例：虚拟存储空间大小</a:t>
            </a:r>
            <a:r>
              <a:rPr lang="en-US" altLang="zh-CN" smtClean="0">
                <a:latin typeface="宋体" pitchFamily="2" charset="-122"/>
              </a:rPr>
              <a:t>Nv</a:t>
            </a:r>
            <a:r>
              <a:rPr lang="zh-CN" altLang="en-US" smtClean="0">
                <a:latin typeface="宋体" pitchFamily="2" charset="-122"/>
              </a:rPr>
              <a:t>＝</a:t>
            </a:r>
            <a:r>
              <a:rPr lang="en-US" altLang="zh-CN" smtClean="0">
                <a:latin typeface="宋体" pitchFamily="2" charset="-122"/>
              </a:rPr>
              <a:t>4GB</a:t>
            </a:r>
            <a:r>
              <a:rPr lang="zh-CN" altLang="en-US" smtClean="0">
                <a:latin typeface="宋体" pitchFamily="2" charset="-122"/>
              </a:rPr>
              <a:t>，页的大小</a:t>
            </a:r>
            <a:r>
              <a:rPr lang="en-US" altLang="zh-CN" smtClean="0">
                <a:latin typeface="宋体" pitchFamily="2" charset="-122"/>
              </a:rPr>
              <a:t>Np</a:t>
            </a:r>
            <a:r>
              <a:rPr lang="zh-CN" altLang="en-US" smtClean="0">
                <a:latin typeface="宋体" pitchFamily="2" charset="-122"/>
              </a:rPr>
              <a:t>＝</a:t>
            </a:r>
            <a:r>
              <a:rPr lang="en-US" altLang="zh-CN" smtClean="0">
                <a:latin typeface="宋体" pitchFamily="2" charset="-122"/>
              </a:rPr>
              <a:t>1KB</a:t>
            </a:r>
            <a:r>
              <a:rPr lang="zh-CN" altLang="en-US" smtClean="0">
                <a:latin typeface="宋体" pitchFamily="2" charset="-122"/>
              </a:rPr>
              <a:t>，每个页表存储字占用</a:t>
            </a:r>
            <a:r>
              <a:rPr lang="en-US" altLang="zh-CN" smtClean="0">
                <a:latin typeface="宋体" pitchFamily="2" charset="-122"/>
              </a:rPr>
              <a:t>4</a:t>
            </a:r>
            <a:r>
              <a:rPr lang="zh-CN" altLang="en-US" smtClean="0">
                <a:latin typeface="宋体" pitchFamily="2" charset="-122"/>
              </a:rPr>
              <a:t>个字节。计算得到页表的级数：</a:t>
            </a:r>
          </a:p>
          <a:p>
            <a:pPr eaLnBrk="1" hangingPunct="1">
              <a:lnSpc>
                <a:spcPct val="190000"/>
              </a:lnSpc>
              <a:spcBef>
                <a:spcPct val="10000"/>
              </a:spcBef>
            </a:pPr>
            <a:endParaRPr lang="zh-CN" altLang="en-US" smtClean="0">
              <a:latin typeface="宋体" pitchFamily="2" charset="-122"/>
            </a:endParaRPr>
          </a:p>
          <a:p>
            <a:pPr eaLnBrk="1" hangingPunct="1">
              <a:lnSpc>
                <a:spcPct val="190000"/>
              </a:lnSpc>
              <a:spcBef>
                <a:spcPct val="10000"/>
              </a:spcBef>
            </a:pPr>
            <a:endParaRPr lang="zh-CN" altLang="en-US" smtClean="0">
              <a:latin typeface="宋体" pitchFamily="2" charset="-122"/>
            </a:endParaRPr>
          </a:p>
          <a:p>
            <a:pPr eaLnBrk="1" hangingPunct="1">
              <a:lnSpc>
                <a:spcPct val="190000"/>
              </a:lnSpc>
              <a:spcBef>
                <a:spcPct val="10000"/>
              </a:spcBef>
            </a:pPr>
            <a:endParaRPr lang="zh-CN" altLang="en-US" smtClean="0">
              <a:latin typeface="宋体" pitchFamily="2" charset="-122"/>
            </a:endParaRPr>
          </a:p>
          <a:p>
            <a:pPr eaLnBrk="1" hangingPunct="1">
              <a:lnSpc>
                <a:spcPct val="190000"/>
              </a:lnSpc>
              <a:spcBef>
                <a:spcPct val="10000"/>
              </a:spcBef>
            </a:pPr>
            <a:r>
              <a:rPr lang="zh-CN" altLang="en-US" smtClean="0">
                <a:latin typeface="宋体" pitchFamily="2" charset="-122"/>
              </a:rPr>
              <a:t>通常仅把</a:t>
            </a:r>
            <a:r>
              <a:rPr lang="en-US" altLang="zh-CN" smtClean="0">
                <a:latin typeface="宋体" pitchFamily="2" charset="-122"/>
              </a:rPr>
              <a:t>1</a:t>
            </a:r>
            <a:r>
              <a:rPr lang="zh-CN" altLang="en-US" smtClean="0">
                <a:latin typeface="宋体" pitchFamily="2" charset="-122"/>
              </a:rPr>
              <a:t>级页表和</a:t>
            </a:r>
            <a:r>
              <a:rPr lang="en-US" altLang="zh-CN" smtClean="0">
                <a:latin typeface="宋体" pitchFamily="2" charset="-122"/>
              </a:rPr>
              <a:t>2</a:t>
            </a:r>
            <a:r>
              <a:rPr lang="zh-CN" altLang="en-US" smtClean="0">
                <a:latin typeface="宋体" pitchFamily="2" charset="-122"/>
              </a:rPr>
              <a:t>、</a:t>
            </a:r>
            <a:r>
              <a:rPr lang="en-US" altLang="zh-CN" smtClean="0">
                <a:latin typeface="宋体" pitchFamily="2" charset="-122"/>
              </a:rPr>
              <a:t>3</a:t>
            </a:r>
            <a:r>
              <a:rPr lang="zh-CN" altLang="en-US" smtClean="0">
                <a:latin typeface="宋体" pitchFamily="2" charset="-122"/>
              </a:rPr>
              <a:t>级页表中的一小部分驻留在主存中</a:t>
            </a:r>
          </a:p>
        </p:txBody>
      </p:sp>
      <p:graphicFrame>
        <p:nvGraphicFramePr>
          <p:cNvPr id="717827" name="Object 3"/>
          <p:cNvGraphicFramePr>
            <a:graphicFrameLocks noChangeAspect="1"/>
          </p:cNvGraphicFramePr>
          <p:nvPr/>
        </p:nvGraphicFramePr>
        <p:xfrm>
          <a:off x="827088" y="2924175"/>
          <a:ext cx="7273925" cy="1554163"/>
        </p:xfrm>
        <a:graphic>
          <a:graphicData uri="http://schemas.openxmlformats.org/presentationml/2006/ole">
            <mc:AlternateContent xmlns:mc="http://schemas.openxmlformats.org/markup-compatibility/2006">
              <mc:Choice xmlns:v="urn:schemas-microsoft-com:vml" Requires="v">
                <p:oleObj spid="_x0000_s284767" name="公式" r:id="rId3" imgW="2809815" imgH="523941" progId="Equation.3">
                  <p:embed/>
                </p:oleObj>
              </mc:Choice>
              <mc:Fallback>
                <p:oleObj name="公式" r:id="rId3" imgW="2809815" imgH="523941"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924175"/>
                        <a:ext cx="7273925"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4678" name="Rectangle 4"/>
          <p:cNvSpPr>
            <a:spLocks noGrp="1" noChangeArrowheads="1"/>
          </p:cNvSpPr>
          <p:nvPr>
            <p:ph type="title"/>
          </p:nvPr>
        </p:nvSpPr>
        <p:spPr>
          <a:xfrm>
            <a:off x="381000" y="476250"/>
            <a:ext cx="8458200" cy="522288"/>
          </a:xfrm>
          <a:noFill/>
        </p:spPr>
        <p:txBody>
          <a:bodyPr/>
          <a:lstStyle/>
          <a:p>
            <a:pPr eaLnBrk="1" hangingPunct="1">
              <a:lnSpc>
                <a:spcPct val="105000"/>
              </a:lnSpc>
              <a:spcBef>
                <a:spcPct val="5000"/>
              </a:spcBef>
            </a:pPr>
            <a:r>
              <a:rPr lang="zh-CN" altLang="en-US" sz="3200" smtClean="0"/>
              <a:t>加快内部地址变换的方法</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F5EC8320-7682-43BC-BA79-F4E77CC25A59}"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83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78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717826">
                                            <p:txEl>
                                              <p:pRg st="4" end="4"/>
                                            </p:txEl>
                                          </p:spTgt>
                                        </p:tgtEl>
                                        <p:attrNameLst>
                                          <p:attrName>style.visibility</p:attrName>
                                        </p:attrNameLst>
                                      </p:cBhvr>
                                      <p:to>
                                        <p:strVal val="visible"/>
                                      </p:to>
                                    </p:set>
                                    <p:anim calcmode="lin" valueType="num">
                                      <p:cBhvr additive="base">
                                        <p:cTn id="11" dur="500" fill="hold"/>
                                        <p:tgtEl>
                                          <p:spTgt spid="71782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782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400" smtClean="0"/>
              <a:t>（续）</a:t>
            </a:r>
          </a:p>
        </p:txBody>
      </p:sp>
      <p:sp>
        <p:nvSpPr>
          <p:cNvPr id="285701" name="Rectangle 3"/>
          <p:cNvSpPr>
            <a:spLocks noGrp="1" noChangeArrowheads="1"/>
          </p:cNvSpPr>
          <p:nvPr>
            <p:ph type="body" sz="half" idx="1"/>
          </p:nvPr>
        </p:nvSpPr>
        <p:spPr>
          <a:xfrm>
            <a:off x="457200" y="1235075"/>
            <a:ext cx="8147050" cy="5146675"/>
          </a:xfrm>
        </p:spPr>
        <p:txBody>
          <a:bodyPr/>
          <a:lstStyle/>
          <a:p>
            <a:pPr eaLnBrk="1" hangingPunct="1">
              <a:lnSpc>
                <a:spcPct val="125000"/>
              </a:lnSpc>
              <a:spcBef>
                <a:spcPct val="5000"/>
              </a:spcBef>
            </a:pPr>
            <a:r>
              <a:rPr lang="en-US" altLang="zh-CN" smtClean="0">
                <a:solidFill>
                  <a:srgbClr val="800000"/>
                </a:solidFill>
                <a:latin typeface="楷体_GB2312" pitchFamily="49" charset="-122"/>
              </a:rPr>
              <a:t>1.</a:t>
            </a:r>
            <a:r>
              <a:rPr lang="zh-CN" altLang="en-US" smtClean="0">
                <a:solidFill>
                  <a:srgbClr val="800000"/>
                </a:solidFill>
                <a:latin typeface="楷体_GB2312" pitchFamily="49" charset="-122"/>
              </a:rPr>
              <a:t>目录表</a:t>
            </a:r>
          </a:p>
          <a:p>
            <a:pPr lvl="1" eaLnBrk="1" hangingPunct="1">
              <a:lnSpc>
                <a:spcPct val="125000"/>
              </a:lnSpc>
              <a:spcBef>
                <a:spcPct val="10000"/>
              </a:spcBef>
            </a:pPr>
            <a:r>
              <a:rPr lang="zh-CN" altLang="en-US" smtClean="0">
                <a:latin typeface="楷体_GB2312" pitchFamily="49" charset="-122"/>
              </a:rPr>
              <a:t>基本思想：</a:t>
            </a:r>
            <a:r>
              <a:rPr lang="zh-CN" altLang="en-US" smtClean="0">
                <a:solidFill>
                  <a:srgbClr val="FF0000"/>
                </a:solidFill>
                <a:latin typeface="楷体_GB2312" pitchFamily="49" charset="-122"/>
              </a:rPr>
              <a:t>压缩页表存储容量</a:t>
            </a:r>
            <a:r>
              <a:rPr lang="zh-CN" altLang="en-US" smtClean="0">
                <a:latin typeface="楷体_GB2312" pitchFamily="49" charset="-122"/>
              </a:rPr>
              <a:t>，</a:t>
            </a:r>
            <a:r>
              <a:rPr lang="zh-CN" altLang="en-US" smtClean="0">
                <a:solidFill>
                  <a:srgbClr val="FF0000"/>
                </a:solidFill>
                <a:latin typeface="楷体_GB2312" pitchFamily="49" charset="-122"/>
              </a:rPr>
              <a:t>用一个小容量高速存储器存放页表，加快页表的查表速度。</a:t>
            </a:r>
          </a:p>
          <a:p>
            <a:pPr lvl="1" eaLnBrk="1" hangingPunct="1">
              <a:lnSpc>
                <a:spcPct val="125000"/>
              </a:lnSpc>
              <a:spcBef>
                <a:spcPct val="10000"/>
              </a:spcBef>
            </a:pPr>
            <a:r>
              <a:rPr lang="zh-CN" altLang="en-US" smtClean="0">
                <a:latin typeface="楷体_GB2312" pitchFamily="49" charset="-122"/>
              </a:rPr>
              <a:t>页表只为装入到主存的那些页面建立虚页号与实页号之间的对应关系。</a:t>
            </a:r>
          </a:p>
        </p:txBody>
      </p:sp>
      <p:graphicFrame>
        <p:nvGraphicFramePr>
          <p:cNvPr id="285702" name="Object 4"/>
          <p:cNvGraphicFramePr>
            <a:graphicFrameLocks noGrp="1" noChangeAspect="1"/>
          </p:cNvGraphicFramePr>
          <p:nvPr>
            <p:ph sz="half" idx="2"/>
          </p:nvPr>
        </p:nvGraphicFramePr>
        <p:xfrm>
          <a:off x="1835150" y="3187700"/>
          <a:ext cx="5545138" cy="3554413"/>
        </p:xfrm>
        <a:graphic>
          <a:graphicData uri="http://schemas.openxmlformats.org/presentationml/2006/ole">
            <mc:AlternateContent xmlns:mc="http://schemas.openxmlformats.org/markup-compatibility/2006">
              <mc:Choice xmlns:v="urn:schemas-microsoft-com:vml" Requires="v">
                <p:oleObj spid="_x0000_s285791" name="文档" r:id="rId3" imgW="4543375" imgH="2905025" progId="Word.Document.8">
                  <p:embed/>
                </p:oleObj>
              </mc:Choice>
              <mc:Fallback>
                <p:oleObj name="文档" r:id="rId3" imgW="4543375" imgH="290502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187700"/>
                        <a:ext cx="5545138" cy="35544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42E57AD0-0752-4E5D-9FC9-0D6AF14896D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84</a:t>
            </a:fld>
            <a:endParaRPr lang="en-US" altLang="zh-C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4" name="Rectangle 2"/>
          <p:cNvSpPr>
            <a:spLocks noGrp="1" noChangeArrowheads="1"/>
          </p:cNvSpPr>
          <p:nvPr>
            <p:ph type="body" idx="1"/>
          </p:nvPr>
        </p:nvSpPr>
        <p:spPr>
          <a:xfrm>
            <a:off x="381000" y="1196975"/>
            <a:ext cx="8610600" cy="5127625"/>
          </a:xfrm>
        </p:spPr>
        <p:txBody>
          <a:bodyPr/>
          <a:lstStyle/>
          <a:p>
            <a:pPr marL="457200" indent="-457200" eaLnBrk="1" hangingPunct="1">
              <a:lnSpc>
                <a:spcPct val="150000"/>
              </a:lnSpc>
            </a:pPr>
            <a:r>
              <a:rPr lang="zh-CN" altLang="en-US" smtClean="0">
                <a:solidFill>
                  <a:srgbClr val="0000FF"/>
                </a:solidFill>
                <a:latin typeface="楷体_GB2312" pitchFamily="49" charset="-122"/>
              </a:rPr>
              <a:t>地址变换过程：</a:t>
            </a:r>
          </a:p>
          <a:p>
            <a:pPr marL="838200" lvl="1" indent="-381000" eaLnBrk="1" hangingPunct="1">
              <a:lnSpc>
                <a:spcPct val="150000"/>
              </a:lnSpc>
            </a:pPr>
            <a:r>
              <a:rPr lang="zh-CN" altLang="en-US" smtClean="0">
                <a:latin typeface="楷体_GB2312" pitchFamily="49" charset="-122"/>
              </a:rPr>
              <a:t>把多用户虚地址中</a:t>
            </a:r>
            <a:r>
              <a:rPr lang="en-US" altLang="zh-CN" smtClean="0">
                <a:latin typeface="楷体_GB2312" pitchFamily="49" charset="-122"/>
              </a:rPr>
              <a:t>U</a:t>
            </a:r>
            <a:r>
              <a:rPr lang="zh-CN" altLang="en-US" smtClean="0">
                <a:latin typeface="楷体_GB2312" pitchFamily="49" charset="-122"/>
              </a:rPr>
              <a:t>与</a:t>
            </a:r>
            <a:r>
              <a:rPr lang="en-US" altLang="zh-CN" smtClean="0">
                <a:latin typeface="楷体_GB2312" pitchFamily="49" charset="-122"/>
              </a:rPr>
              <a:t>P</a:t>
            </a:r>
            <a:r>
              <a:rPr lang="zh-CN" altLang="en-US" smtClean="0">
                <a:latin typeface="楷体_GB2312" pitchFamily="49" charset="-122"/>
              </a:rPr>
              <a:t>拼接，相联访问目录表。读出主存实页号</a:t>
            </a:r>
            <a:r>
              <a:rPr lang="en-US" altLang="zh-CN" smtClean="0">
                <a:latin typeface="楷体_GB2312" pitchFamily="49" charset="-122"/>
              </a:rPr>
              <a:t>p</a:t>
            </a:r>
            <a:r>
              <a:rPr lang="zh-CN" altLang="en-US" smtClean="0">
                <a:latin typeface="楷体_GB2312" pitchFamily="49" charset="-122"/>
              </a:rPr>
              <a:t>，把</a:t>
            </a:r>
            <a:r>
              <a:rPr lang="en-US" altLang="zh-CN" smtClean="0">
                <a:latin typeface="楷体_GB2312" pitchFamily="49" charset="-122"/>
              </a:rPr>
              <a:t>p</a:t>
            </a:r>
            <a:r>
              <a:rPr lang="zh-CN" altLang="en-US" smtClean="0">
                <a:latin typeface="楷体_GB2312" pitchFamily="49" charset="-122"/>
              </a:rPr>
              <a:t>与多用户虚地址中的</a:t>
            </a:r>
            <a:r>
              <a:rPr lang="en-US" altLang="zh-CN" smtClean="0">
                <a:latin typeface="楷体_GB2312" pitchFamily="49" charset="-122"/>
              </a:rPr>
              <a:t>D</a:t>
            </a:r>
            <a:r>
              <a:rPr lang="zh-CN" altLang="en-US" smtClean="0">
                <a:latin typeface="楷体_GB2312" pitchFamily="49" charset="-122"/>
              </a:rPr>
              <a:t>拼接得到主存实地址。如果相联访问失败，发出页面失效请求。</a:t>
            </a:r>
          </a:p>
          <a:p>
            <a:pPr marL="457200" indent="-457200" eaLnBrk="1" hangingPunct="1">
              <a:lnSpc>
                <a:spcPct val="150000"/>
              </a:lnSpc>
            </a:pPr>
            <a:r>
              <a:rPr lang="zh-CN" altLang="en-US" smtClean="0">
                <a:solidFill>
                  <a:srgbClr val="0000FF"/>
                </a:solidFill>
                <a:latin typeface="楷体_GB2312" pitchFamily="49" charset="-122"/>
              </a:rPr>
              <a:t>主要优点：</a:t>
            </a:r>
          </a:p>
          <a:p>
            <a:pPr marL="838200" lvl="1" indent="-381000" eaLnBrk="1" hangingPunct="1">
              <a:lnSpc>
                <a:spcPct val="150000"/>
              </a:lnSpc>
            </a:pPr>
            <a:r>
              <a:rPr lang="zh-CN" altLang="en-US" smtClean="0">
                <a:latin typeface="楷体_GB2312" pitchFamily="49" charset="-122"/>
              </a:rPr>
              <a:t>与页表放在主存中相比，查表速度快。</a:t>
            </a:r>
          </a:p>
          <a:p>
            <a:pPr marL="457200" indent="-457200" eaLnBrk="1" hangingPunct="1">
              <a:lnSpc>
                <a:spcPct val="150000"/>
              </a:lnSpc>
            </a:pPr>
            <a:r>
              <a:rPr lang="zh-CN" altLang="en-US" smtClean="0">
                <a:solidFill>
                  <a:srgbClr val="0000FF"/>
                </a:solidFill>
                <a:latin typeface="楷体_GB2312" pitchFamily="49" charset="-122"/>
              </a:rPr>
              <a:t>主要缺点：</a:t>
            </a:r>
          </a:p>
          <a:p>
            <a:pPr marL="838200" lvl="1" indent="-381000" eaLnBrk="1" hangingPunct="1">
              <a:lnSpc>
                <a:spcPct val="150000"/>
              </a:lnSpc>
            </a:pPr>
            <a:r>
              <a:rPr lang="zh-CN" altLang="en-US" smtClean="0">
                <a:latin typeface="楷体_GB2312" pitchFamily="49" charset="-122"/>
              </a:rPr>
              <a:t>可扩展性比较差。</a:t>
            </a:r>
          </a:p>
          <a:p>
            <a:pPr marL="838200" lvl="1" indent="-381000" eaLnBrk="1" hangingPunct="1">
              <a:lnSpc>
                <a:spcPct val="150000"/>
              </a:lnSpc>
            </a:pPr>
            <a:r>
              <a:rPr lang="zh-CN" altLang="en-US" smtClean="0">
                <a:latin typeface="楷体_GB2312" pitchFamily="49" charset="-122"/>
              </a:rPr>
              <a:t>主存储器容量大时，目录表造价高，速度低。</a:t>
            </a:r>
          </a:p>
        </p:txBody>
      </p:sp>
      <p:sp>
        <p:nvSpPr>
          <p:cNvPr id="286725" name="Rectangle 3"/>
          <p:cNvSpPr>
            <a:spLocks noGrp="1" noChangeArrowheads="1"/>
          </p:cNvSpPr>
          <p:nvPr>
            <p:ph type="title"/>
          </p:nvPr>
        </p:nvSpPr>
        <p:spPr>
          <a:noFill/>
        </p:spPr>
        <p:txBody>
          <a:bodyPr/>
          <a:lstStyle/>
          <a:p>
            <a:pPr eaLnBrk="1" hangingPunct="1"/>
            <a:r>
              <a:rPr lang="zh-CN" altLang="en-US" sz="3200" smtClean="0"/>
              <a:t>加快内部地址变换的方法</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5B2CFE95-C2B5-4281-B76E-F0371D68BF8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85</a:t>
            </a:fld>
            <a:endParaRPr lang="en-US" altLang="zh-C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8"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sp>
        <p:nvSpPr>
          <p:cNvPr id="287749" name="Rectangle 3"/>
          <p:cNvSpPr>
            <a:spLocks noGrp="1" noChangeArrowheads="1"/>
          </p:cNvSpPr>
          <p:nvPr>
            <p:ph type="body" sz="half" idx="1"/>
          </p:nvPr>
        </p:nvSpPr>
        <p:spPr>
          <a:xfrm>
            <a:off x="457200" y="1235075"/>
            <a:ext cx="8075613" cy="5146675"/>
          </a:xfrm>
        </p:spPr>
        <p:txBody>
          <a:bodyPr/>
          <a:lstStyle/>
          <a:p>
            <a:pPr eaLnBrk="1" hangingPunct="1">
              <a:lnSpc>
                <a:spcPct val="105000"/>
              </a:lnSpc>
              <a:spcBef>
                <a:spcPct val="5000"/>
              </a:spcBef>
            </a:pPr>
            <a:r>
              <a:rPr lang="en-US" altLang="zh-CN" smtClean="0">
                <a:solidFill>
                  <a:srgbClr val="800000"/>
                </a:solidFill>
                <a:latin typeface="楷体_GB2312" pitchFamily="49" charset="-122"/>
              </a:rPr>
              <a:t>2. </a:t>
            </a:r>
            <a:r>
              <a:rPr lang="zh-CN" altLang="en-US" smtClean="0">
                <a:solidFill>
                  <a:srgbClr val="800000"/>
                </a:solidFill>
                <a:latin typeface="楷体_GB2312" pitchFamily="49" charset="-122"/>
              </a:rPr>
              <a:t>快慢表</a:t>
            </a:r>
          </a:p>
          <a:p>
            <a:pPr eaLnBrk="1" hangingPunct="1"/>
            <a:endParaRPr lang="en-US" altLang="zh-CN" smtClean="0">
              <a:latin typeface="楷体_GB2312" pitchFamily="49" charset="-122"/>
            </a:endParaRPr>
          </a:p>
        </p:txBody>
      </p:sp>
      <p:graphicFrame>
        <p:nvGraphicFramePr>
          <p:cNvPr id="287750" name="Object 4"/>
          <p:cNvGraphicFramePr>
            <a:graphicFrameLocks noGrp="1" noChangeAspect="1"/>
          </p:cNvGraphicFramePr>
          <p:nvPr>
            <p:ph sz="half" idx="2"/>
          </p:nvPr>
        </p:nvGraphicFramePr>
        <p:xfrm>
          <a:off x="684213" y="1700213"/>
          <a:ext cx="7343775" cy="4465637"/>
        </p:xfrm>
        <a:graphic>
          <a:graphicData uri="http://schemas.openxmlformats.org/presentationml/2006/ole">
            <mc:AlternateContent xmlns:mc="http://schemas.openxmlformats.org/markup-compatibility/2006">
              <mc:Choice xmlns:v="urn:schemas-microsoft-com:vml" Requires="v">
                <p:oleObj spid="_x0000_s287839" name="文档" r:id="rId3" imgW="4924531" imgH="3428966" progId="Word.Document.8">
                  <p:embed/>
                </p:oleObj>
              </mc:Choice>
              <mc:Fallback>
                <p:oleObj name="文档" r:id="rId3" imgW="4924531" imgH="342896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00213"/>
                        <a:ext cx="7343775" cy="4465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92F769FC-0708-4417-9EFF-DA3583ADB5DC}"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86</a:t>
            </a:fld>
            <a:endParaRPr lang="en-US" altLang="zh-CN"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sp>
        <p:nvSpPr>
          <p:cNvPr id="288773" name="Rectangle 3"/>
          <p:cNvSpPr>
            <a:spLocks noGrp="1" noChangeArrowheads="1"/>
          </p:cNvSpPr>
          <p:nvPr>
            <p:ph type="body" idx="1"/>
          </p:nvPr>
        </p:nvSpPr>
        <p:spPr/>
        <p:txBody>
          <a:bodyPr/>
          <a:lstStyle/>
          <a:p>
            <a:pPr eaLnBrk="1" hangingPunct="1">
              <a:lnSpc>
                <a:spcPct val="130000"/>
              </a:lnSpc>
            </a:pPr>
            <a:r>
              <a:rPr lang="zh-CN" altLang="en-US" smtClean="0">
                <a:solidFill>
                  <a:srgbClr val="0000FF"/>
                </a:solidFill>
                <a:latin typeface="楷体_GB2312" pitchFamily="49" charset="-122"/>
              </a:rPr>
              <a:t>快表：</a:t>
            </a:r>
            <a:r>
              <a:rPr lang="en-US" altLang="zh-CN" smtClean="0">
                <a:latin typeface="楷体_GB2312" pitchFamily="49" charset="-122"/>
              </a:rPr>
              <a:t>TLB(Translation Lookaside Buffer)</a:t>
            </a:r>
            <a:r>
              <a:rPr lang="zh-CN" altLang="en-US" smtClean="0">
                <a:latin typeface="楷体_GB2312" pitchFamily="49" charset="-122"/>
              </a:rPr>
              <a:t>：</a:t>
            </a:r>
          </a:p>
          <a:p>
            <a:pPr lvl="1" eaLnBrk="1" hangingPunct="1">
              <a:lnSpc>
                <a:spcPct val="130000"/>
              </a:lnSpc>
            </a:pPr>
            <a:r>
              <a:rPr lang="zh-CN" altLang="en-US" smtClean="0">
                <a:latin typeface="楷体_GB2312" pitchFamily="49" charset="-122"/>
              </a:rPr>
              <a:t>小容量</a:t>
            </a:r>
            <a:r>
              <a:rPr lang="en-US" altLang="zh-CN" smtClean="0">
                <a:latin typeface="楷体_GB2312" pitchFamily="49" charset="-122"/>
              </a:rPr>
              <a:t>(</a:t>
            </a:r>
            <a:r>
              <a:rPr lang="zh-CN" altLang="en-US" smtClean="0">
                <a:latin typeface="楷体_GB2312" pitchFamily="49" charset="-122"/>
              </a:rPr>
              <a:t>几～几十个字</a:t>
            </a:r>
            <a:r>
              <a:rPr lang="en-US" altLang="zh-CN" smtClean="0">
                <a:latin typeface="楷体_GB2312" pitchFamily="49" charset="-122"/>
              </a:rPr>
              <a:t>)</a:t>
            </a:r>
            <a:r>
              <a:rPr lang="zh-CN" altLang="en-US" smtClean="0">
                <a:latin typeface="楷体_GB2312" pitchFamily="49" charset="-122"/>
              </a:rPr>
              <a:t>。</a:t>
            </a:r>
          </a:p>
          <a:p>
            <a:pPr lvl="1" eaLnBrk="1" hangingPunct="1">
              <a:lnSpc>
                <a:spcPct val="130000"/>
              </a:lnSpc>
            </a:pPr>
            <a:r>
              <a:rPr lang="zh-CN" altLang="en-US" smtClean="0">
                <a:latin typeface="楷体_GB2312" pitchFamily="49" charset="-122"/>
              </a:rPr>
              <a:t>高速硬件实现。</a:t>
            </a:r>
          </a:p>
          <a:p>
            <a:pPr lvl="1" eaLnBrk="1" hangingPunct="1">
              <a:lnSpc>
                <a:spcPct val="130000"/>
              </a:lnSpc>
            </a:pPr>
            <a:r>
              <a:rPr lang="zh-CN" altLang="en-US" smtClean="0">
                <a:latin typeface="楷体_GB2312" pitchFamily="49" charset="-122"/>
              </a:rPr>
              <a:t>采用相联方式访问。</a:t>
            </a:r>
          </a:p>
          <a:p>
            <a:pPr eaLnBrk="1" hangingPunct="1">
              <a:lnSpc>
                <a:spcPct val="130000"/>
              </a:lnSpc>
            </a:pPr>
            <a:r>
              <a:rPr lang="zh-CN" altLang="en-US" smtClean="0">
                <a:solidFill>
                  <a:srgbClr val="0000FF"/>
                </a:solidFill>
                <a:latin typeface="楷体_GB2312" pitchFamily="49" charset="-122"/>
              </a:rPr>
              <a:t>慢表：</a:t>
            </a:r>
          </a:p>
          <a:p>
            <a:pPr lvl="1" eaLnBrk="1" hangingPunct="1">
              <a:lnSpc>
                <a:spcPct val="130000"/>
              </a:lnSpc>
            </a:pPr>
            <a:r>
              <a:rPr lang="zh-CN" altLang="en-US" smtClean="0">
                <a:latin typeface="楷体_GB2312" pitchFamily="49" charset="-122"/>
              </a:rPr>
              <a:t>当快表中查不到时，从主存的慢表中查找。</a:t>
            </a:r>
            <a:r>
              <a:rPr lang="zh-CN" altLang="en-US" smtClean="0">
                <a:solidFill>
                  <a:srgbClr val="FF0000"/>
                </a:solidFill>
                <a:latin typeface="楷体_GB2312" pitchFamily="49" charset="-122"/>
              </a:rPr>
              <a:t>快表是慢表的部分副本。</a:t>
            </a:r>
            <a:r>
              <a:rPr lang="zh-CN" altLang="en-US" smtClean="0">
                <a:solidFill>
                  <a:srgbClr val="006600"/>
                </a:solidFill>
                <a:latin typeface="楷体_GB2312" pitchFamily="49" charset="-122"/>
              </a:rPr>
              <a:t>访问速度接近快表，存储容量是慢表的容量</a:t>
            </a:r>
            <a:r>
              <a:rPr lang="zh-CN" altLang="en-US" smtClean="0">
                <a:solidFill>
                  <a:srgbClr val="FF0000"/>
                </a:solidFill>
                <a:latin typeface="楷体_GB2312" pitchFamily="49" charset="-122"/>
              </a:rPr>
              <a:t>。</a:t>
            </a:r>
          </a:p>
          <a:p>
            <a:pPr lvl="1" eaLnBrk="1" hangingPunct="1">
              <a:lnSpc>
                <a:spcPct val="130000"/>
              </a:lnSpc>
            </a:pPr>
            <a:r>
              <a:rPr lang="zh-CN" altLang="en-US" smtClean="0">
                <a:latin typeface="楷体_GB2312" pitchFamily="49" charset="-122"/>
              </a:rPr>
              <a:t>慢表按地址访问；用软件实现。</a:t>
            </a:r>
          </a:p>
          <a:p>
            <a:pPr eaLnBrk="1" hangingPunct="1">
              <a:lnSpc>
                <a:spcPct val="130000"/>
              </a:lnSpc>
            </a:pPr>
            <a:r>
              <a:rPr lang="zh-CN" altLang="en-US" smtClean="0">
                <a:solidFill>
                  <a:srgbClr val="FF0000"/>
                </a:solidFill>
                <a:latin typeface="楷体_GB2312" pitchFamily="49" charset="-122"/>
              </a:rPr>
              <a:t>快表与慢表也构成一个两级存储系统。</a:t>
            </a:r>
          </a:p>
          <a:p>
            <a:pPr eaLnBrk="1" hangingPunct="1">
              <a:lnSpc>
                <a:spcPct val="130000"/>
              </a:lnSpc>
            </a:pPr>
            <a:r>
              <a:rPr lang="zh-CN" altLang="en-US" smtClean="0">
                <a:solidFill>
                  <a:srgbClr val="0000FF"/>
                </a:solidFill>
                <a:latin typeface="楷体_GB2312" pitchFamily="49" charset="-122"/>
              </a:rPr>
              <a:t>主要存在问题：</a:t>
            </a:r>
            <a:r>
              <a:rPr lang="zh-CN" altLang="en-US" smtClean="0">
                <a:solidFill>
                  <a:srgbClr val="FF0000"/>
                </a:solidFill>
                <a:latin typeface="楷体_GB2312" pitchFamily="49" charset="-122"/>
              </a:rPr>
              <a:t>相联访问</a:t>
            </a:r>
            <a:r>
              <a:rPr lang="zh-CN" altLang="en-US" smtClean="0">
                <a:latin typeface="楷体_GB2312" pitchFamily="49" charset="-122"/>
              </a:rPr>
              <a:t>实现困难，速度低。</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C1DD714-2CB0-4266-979C-6036DCA42B8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87</a:t>
            </a:fld>
            <a:endParaRPr lang="en-US" altLang="zh-C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Rectangle 5"/>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sp>
        <p:nvSpPr>
          <p:cNvPr id="289797" name="Rectangle 3"/>
          <p:cNvSpPr>
            <a:spLocks noGrp="1" noChangeArrowheads="1"/>
          </p:cNvSpPr>
          <p:nvPr>
            <p:ph type="body" sz="half" idx="1"/>
          </p:nvPr>
        </p:nvSpPr>
        <p:spPr>
          <a:xfrm>
            <a:off x="457200" y="1235075"/>
            <a:ext cx="8218488" cy="5146675"/>
          </a:xfrm>
        </p:spPr>
        <p:txBody>
          <a:bodyPr/>
          <a:lstStyle/>
          <a:p>
            <a:pPr eaLnBrk="1" hangingPunct="1">
              <a:lnSpc>
                <a:spcPct val="125000"/>
              </a:lnSpc>
              <a:spcBef>
                <a:spcPct val="5000"/>
              </a:spcBef>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散列函数</a:t>
            </a:r>
          </a:p>
          <a:p>
            <a:pPr lvl="1" eaLnBrk="1" hangingPunct="1">
              <a:lnSpc>
                <a:spcPct val="125000"/>
              </a:lnSpc>
              <a:spcBef>
                <a:spcPct val="0"/>
              </a:spcBef>
            </a:pPr>
            <a:r>
              <a:rPr lang="zh-CN" altLang="en-US" smtClean="0">
                <a:latin typeface="楷体_GB2312" pitchFamily="49" charset="-122"/>
              </a:rPr>
              <a:t>目的：</a:t>
            </a:r>
            <a:r>
              <a:rPr lang="zh-CN" altLang="en-US" smtClean="0">
                <a:solidFill>
                  <a:srgbClr val="FF0000"/>
                </a:solidFill>
                <a:latin typeface="楷体_GB2312" pitchFamily="49" charset="-122"/>
              </a:rPr>
              <a:t>把相联访问变成按地址访问</a:t>
            </a:r>
            <a:endParaRPr lang="zh-CN" altLang="en-US" smtClean="0">
              <a:latin typeface="楷体_GB2312" pitchFamily="49" charset="-122"/>
            </a:endParaRPr>
          </a:p>
          <a:p>
            <a:pPr lvl="1" eaLnBrk="1" hangingPunct="1">
              <a:lnSpc>
                <a:spcPct val="125000"/>
              </a:lnSpc>
              <a:spcBef>
                <a:spcPct val="0"/>
              </a:spcBef>
            </a:pPr>
            <a:r>
              <a:rPr lang="zh-CN" altLang="en-US" smtClean="0">
                <a:latin typeface="楷体_GB2312" pitchFamily="49" charset="-122"/>
              </a:rPr>
              <a:t>按地址查找信息，散列</a:t>
            </a:r>
            <a:r>
              <a:rPr lang="en-US" altLang="zh-CN" smtClean="0">
                <a:latin typeface="楷体_GB2312" pitchFamily="49" charset="-122"/>
              </a:rPr>
              <a:t>(Hashing)</a:t>
            </a:r>
            <a:r>
              <a:rPr lang="zh-CN" altLang="en-US" smtClean="0">
                <a:latin typeface="楷体_GB2312" pitchFamily="49" charset="-122"/>
              </a:rPr>
              <a:t>函数最快，对于快表就是要把多用户虚页号变成快表的地址：</a:t>
            </a:r>
            <a:r>
              <a:rPr lang="en-US" altLang="zh-CN" smtClean="0">
                <a:latin typeface="楷体_GB2312" pitchFamily="49" charset="-122"/>
              </a:rPr>
              <a:t>Ah</a:t>
            </a:r>
            <a:r>
              <a:rPr lang="zh-CN" altLang="en-US" smtClean="0">
                <a:latin typeface="楷体_GB2312" pitchFamily="49" charset="-122"/>
              </a:rPr>
              <a:t>＝</a:t>
            </a:r>
            <a:r>
              <a:rPr lang="en-US" altLang="zh-CN" smtClean="0">
                <a:latin typeface="楷体_GB2312" pitchFamily="49" charset="-122"/>
              </a:rPr>
              <a:t>H(Pv)</a:t>
            </a:r>
          </a:p>
          <a:p>
            <a:pPr eaLnBrk="1" hangingPunct="1">
              <a:lnSpc>
                <a:spcPct val="125000"/>
              </a:lnSpc>
            </a:pPr>
            <a:endParaRPr lang="en-US" altLang="zh-CN" smtClean="0">
              <a:latin typeface="楷体_GB2312" pitchFamily="49" charset="-122"/>
            </a:endParaRPr>
          </a:p>
        </p:txBody>
      </p:sp>
      <p:graphicFrame>
        <p:nvGraphicFramePr>
          <p:cNvPr id="289798" name="Object 4"/>
          <p:cNvGraphicFramePr>
            <a:graphicFrameLocks noGrp="1" noChangeAspect="1"/>
          </p:cNvGraphicFramePr>
          <p:nvPr>
            <p:ph sz="half" idx="2"/>
          </p:nvPr>
        </p:nvGraphicFramePr>
        <p:xfrm>
          <a:off x="1258888" y="2997200"/>
          <a:ext cx="6391275" cy="3713163"/>
        </p:xfrm>
        <a:graphic>
          <a:graphicData uri="http://schemas.openxmlformats.org/presentationml/2006/ole">
            <mc:AlternateContent xmlns:mc="http://schemas.openxmlformats.org/markup-compatibility/2006">
              <mc:Choice xmlns:v="urn:schemas-microsoft-com:vml" Requires="v">
                <p:oleObj spid="_x0000_s289887" name="文档" r:id="rId3" imgW="5381541" imgH="3124211" progId="Word.Document.8">
                  <p:embed/>
                </p:oleObj>
              </mc:Choice>
              <mc:Fallback>
                <p:oleObj name="文档" r:id="rId3" imgW="5381541" imgH="3124211"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997200"/>
                        <a:ext cx="6391275" cy="37131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202AB1F-2688-4B14-B2C5-8D59D32D2706}"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88</a:t>
            </a:fld>
            <a:endParaRPr lang="en-US" altLang="zh-C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0"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sp>
        <p:nvSpPr>
          <p:cNvPr id="290821" name="Rectangle 3"/>
          <p:cNvSpPr>
            <a:spLocks noGrp="1" noChangeArrowheads="1"/>
          </p:cNvSpPr>
          <p:nvPr>
            <p:ph type="body" idx="1"/>
          </p:nvPr>
        </p:nvSpPr>
        <p:spPr/>
        <p:txBody>
          <a:bodyPr/>
          <a:lstStyle/>
          <a:p>
            <a:pPr eaLnBrk="1" hangingPunct="1">
              <a:lnSpc>
                <a:spcPct val="120000"/>
              </a:lnSpc>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散列函数</a:t>
            </a:r>
          </a:p>
          <a:p>
            <a:pPr lvl="1" eaLnBrk="1" hangingPunct="1">
              <a:lnSpc>
                <a:spcPct val="120000"/>
              </a:lnSpc>
            </a:pPr>
            <a:r>
              <a:rPr lang="zh-CN" altLang="en-US" smtClean="0">
                <a:solidFill>
                  <a:schemeClr val="tx2"/>
                </a:solidFill>
                <a:latin typeface="楷体_GB2312" pitchFamily="49" charset="-122"/>
              </a:rPr>
              <a:t>把一个大得多的多用户虚页号</a:t>
            </a:r>
            <a:r>
              <a:rPr lang="en-US" altLang="zh-CN" smtClean="0">
                <a:solidFill>
                  <a:schemeClr val="tx2"/>
                </a:solidFill>
                <a:latin typeface="楷体_GB2312" pitchFamily="49" charset="-122"/>
              </a:rPr>
              <a:t>Pv</a:t>
            </a:r>
            <a:r>
              <a:rPr lang="zh-CN" altLang="en-US" smtClean="0">
                <a:solidFill>
                  <a:schemeClr val="tx2"/>
                </a:solidFill>
                <a:latin typeface="楷体_GB2312" pitchFamily="49" charset="-122"/>
              </a:rPr>
              <a:t>散列变成一个小的快表地址，必然有很多个多用户虚页号都变到相同的快表地址中，这种现象称为</a:t>
            </a:r>
            <a:r>
              <a:rPr lang="zh-CN" altLang="en-US" smtClean="0">
                <a:solidFill>
                  <a:srgbClr val="FF0000"/>
                </a:solidFill>
                <a:latin typeface="楷体_GB2312" pitchFamily="49" charset="-122"/>
              </a:rPr>
              <a:t>散列冲突。</a:t>
            </a:r>
          </a:p>
          <a:p>
            <a:pPr lvl="1" eaLnBrk="1" hangingPunct="1">
              <a:lnSpc>
                <a:spcPct val="120000"/>
              </a:lnSpc>
            </a:pPr>
            <a:endParaRPr lang="zh-CN" altLang="en-US" smtClean="0">
              <a:solidFill>
                <a:srgbClr val="FF0000"/>
              </a:solidFill>
              <a:latin typeface="楷体_GB2312" pitchFamily="49" charset="-122"/>
            </a:endParaRPr>
          </a:p>
          <a:p>
            <a:pPr lvl="1" eaLnBrk="1" hangingPunct="1">
              <a:lnSpc>
                <a:spcPct val="120000"/>
              </a:lnSpc>
            </a:pPr>
            <a:r>
              <a:rPr lang="zh-CN" altLang="en-US" smtClean="0">
                <a:solidFill>
                  <a:schemeClr val="tx2"/>
                </a:solidFill>
                <a:latin typeface="楷体_GB2312" pitchFamily="49" charset="-122"/>
              </a:rPr>
              <a:t>为避免散列冲突，必须把多用户虚页号也加入到快表中，并且与主存实页号存放到同一个快表存储字中。</a:t>
            </a:r>
          </a:p>
          <a:p>
            <a:pPr lvl="1" eaLnBrk="1" hangingPunct="1">
              <a:lnSpc>
                <a:spcPct val="120000"/>
              </a:lnSpc>
            </a:pPr>
            <a:endParaRPr lang="zh-CN" altLang="en-US" smtClean="0">
              <a:solidFill>
                <a:schemeClr val="tx2"/>
              </a:solidFill>
              <a:latin typeface="楷体_GB2312" pitchFamily="49" charset="-122"/>
            </a:endParaRPr>
          </a:p>
          <a:p>
            <a:pPr lvl="1" eaLnBrk="1" hangingPunct="1">
              <a:lnSpc>
                <a:spcPct val="120000"/>
              </a:lnSpc>
            </a:pPr>
            <a:r>
              <a:rPr lang="zh-CN" altLang="en-US" smtClean="0">
                <a:solidFill>
                  <a:schemeClr val="tx2"/>
                </a:solidFill>
                <a:latin typeface="楷体_GB2312" pitchFamily="49" charset="-122"/>
              </a:rPr>
              <a:t>需要一个比较器，把快表中读出来的多用户虚页号与多用户虚地址中的虚页号进行比较。</a:t>
            </a:r>
          </a:p>
          <a:p>
            <a:pPr lvl="2" eaLnBrk="1" hangingPunct="1">
              <a:lnSpc>
                <a:spcPct val="120000"/>
              </a:lnSpc>
            </a:pPr>
            <a:r>
              <a:rPr lang="zh-CN" altLang="en-US" smtClean="0">
                <a:solidFill>
                  <a:srgbClr val="FF00FF"/>
                </a:solidFill>
                <a:latin typeface="楷体_GB2312" pitchFamily="49" charset="-122"/>
              </a:rPr>
              <a:t>比较结果相等，继续正常进行主存的访问。</a:t>
            </a:r>
          </a:p>
          <a:p>
            <a:pPr lvl="2" eaLnBrk="1" hangingPunct="1">
              <a:lnSpc>
                <a:spcPct val="120000"/>
              </a:lnSpc>
            </a:pPr>
            <a:r>
              <a:rPr lang="zh-CN" altLang="en-US" smtClean="0">
                <a:solidFill>
                  <a:srgbClr val="FF00FF"/>
                </a:solidFill>
                <a:latin typeface="楷体_GB2312" pitchFamily="49" charset="-122"/>
              </a:rPr>
              <a:t>比较结果不等，发生了散列冲突，需要查询主存中的慢表。</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807619E-0443-4128-9A09-E8DF1AF4407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89</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9"/>
          <p:cNvSpPr>
            <a:spLocks noGrp="1" noChangeArrowheads="1"/>
          </p:cNvSpPr>
          <p:nvPr>
            <p:ph type="title"/>
          </p:nvPr>
        </p:nvSpPr>
        <p:spPr/>
        <p:txBody>
          <a:bodyPr/>
          <a:lstStyle/>
          <a:p>
            <a:pPr eaLnBrk="1" hangingPunct="1"/>
            <a:endParaRPr lang="zh-CN" altLang="zh-CN" smtClean="0"/>
          </a:p>
        </p:txBody>
      </p:sp>
      <p:pic>
        <p:nvPicPr>
          <p:cNvPr id="164869" name="Picture 8" descr="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667637"/>
            <a:ext cx="7848600" cy="6065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692296" y="-266701"/>
            <a:ext cx="7772400"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buSzTx/>
            </a:pPr>
            <a:r>
              <a:rPr lang="en-US" altLang="zh-CN" b="0" kern="0" dirty="0" smtClean="0"/>
              <a:t>Types of Memory</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61648D1C-5F48-4E8F-8A65-714F40817882}" type="datetime2">
              <a:rPr lang="zh-CN" altLang="en-US" smtClean="0"/>
              <a:t>2021年10月14日</a:t>
            </a:fld>
            <a:endParaRPr lang="en-US" altLang="zh-CN"/>
          </a:p>
        </p:txBody>
      </p:sp>
      <p:sp>
        <p:nvSpPr>
          <p:cNvPr id="8" name="灯片编号占位符 7"/>
          <p:cNvSpPr>
            <a:spLocks noGrp="1"/>
          </p:cNvSpPr>
          <p:nvPr>
            <p:ph type="sldNum" sz="quarter" idx="12"/>
          </p:nvPr>
        </p:nvSpPr>
        <p:spPr/>
        <p:txBody>
          <a:bodyPr/>
          <a:lstStyle/>
          <a:p>
            <a:pPr>
              <a:defRPr/>
            </a:pPr>
            <a:r>
              <a:rPr lang="en-US" altLang="zh-CN" smtClean="0"/>
              <a:t>Lecture 03-</a:t>
            </a:r>
            <a:fld id="{16AD43EE-8605-4F50-97C2-2B5330625E69}" type="slidenum">
              <a:rPr lang="en-US" altLang="zh-CN" smtClean="0"/>
              <a:pPr>
                <a:defRPr/>
              </a:pPr>
              <a:t>9</a:t>
            </a:fld>
            <a:endParaRPr lang="en-US" altLang="zh-CN" dirty="0"/>
          </a:p>
        </p:txBody>
      </p:sp>
    </p:spTree>
    <p:extLst>
      <p:ext uri="{BB962C8B-B14F-4D97-AF65-F5344CB8AC3E}">
        <p14:creationId xmlns:p14="http://schemas.microsoft.com/office/powerpoint/2010/main" val="1421140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4"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sp>
        <p:nvSpPr>
          <p:cNvPr id="291845" name="Rectangle 3"/>
          <p:cNvSpPr>
            <a:spLocks noGrp="1" noChangeArrowheads="1"/>
          </p:cNvSpPr>
          <p:nvPr>
            <p:ph type="body" sz="half" idx="1"/>
          </p:nvPr>
        </p:nvSpPr>
        <p:spPr>
          <a:xfrm>
            <a:off x="457200" y="1235075"/>
            <a:ext cx="8075613" cy="5146675"/>
          </a:xfrm>
        </p:spPr>
        <p:txBody>
          <a:bodyPr/>
          <a:lstStyle/>
          <a:p>
            <a:pPr algn="just" eaLnBrk="1" hangingPunct="1">
              <a:lnSpc>
                <a:spcPct val="150000"/>
              </a:lnSpc>
              <a:spcBef>
                <a:spcPct val="0"/>
              </a:spcBef>
            </a:pPr>
            <a:r>
              <a:rPr lang="zh-CN" altLang="en-US" smtClean="0">
                <a:latin typeface="宋体" pitchFamily="2" charset="-122"/>
              </a:rPr>
              <a:t>采用散列变换实现</a:t>
            </a:r>
            <a:r>
              <a:rPr lang="zh-CN" altLang="en-US" smtClean="0">
                <a:solidFill>
                  <a:srgbClr val="FF0000"/>
                </a:solidFill>
                <a:latin typeface="宋体" pitchFamily="2" charset="-122"/>
              </a:rPr>
              <a:t>快表按地址访问</a:t>
            </a:r>
          </a:p>
          <a:p>
            <a:pPr lvl="1" eaLnBrk="1" hangingPunct="1">
              <a:lnSpc>
                <a:spcPct val="150000"/>
              </a:lnSpc>
              <a:spcBef>
                <a:spcPct val="0"/>
              </a:spcBef>
            </a:pPr>
            <a:r>
              <a:rPr lang="zh-CN" altLang="en-US" smtClean="0">
                <a:latin typeface="宋体" pitchFamily="2" charset="-122"/>
              </a:rPr>
              <a:t>避免散列冲突：</a:t>
            </a:r>
            <a:r>
              <a:rPr lang="zh-CN" altLang="en-US" smtClean="0">
                <a:solidFill>
                  <a:srgbClr val="FF0000"/>
                </a:solidFill>
                <a:latin typeface="宋体" pitchFamily="2" charset="-122"/>
              </a:rPr>
              <a:t>采用相等比较器</a:t>
            </a:r>
            <a:endParaRPr lang="zh-CN" altLang="en-US" smtClean="0">
              <a:latin typeface="宋体" pitchFamily="2" charset="-122"/>
            </a:endParaRPr>
          </a:p>
          <a:p>
            <a:pPr lvl="1" eaLnBrk="1" hangingPunct="1">
              <a:lnSpc>
                <a:spcPct val="150000"/>
              </a:lnSpc>
              <a:spcBef>
                <a:spcPct val="0"/>
              </a:spcBef>
            </a:pPr>
            <a:r>
              <a:rPr lang="zh-CN" altLang="en-US" smtClean="0">
                <a:latin typeface="宋体" pitchFamily="2" charset="-122"/>
              </a:rPr>
              <a:t>地址变换：相等比较与访问存储器同时进行</a:t>
            </a:r>
            <a:endParaRPr lang="zh-CN" altLang="en-US" smtClean="0"/>
          </a:p>
          <a:p>
            <a:pPr eaLnBrk="1" hangingPunct="1">
              <a:lnSpc>
                <a:spcPct val="150000"/>
              </a:lnSpc>
            </a:pPr>
            <a:endParaRPr lang="en-US" altLang="zh-CN" smtClean="0"/>
          </a:p>
        </p:txBody>
      </p:sp>
      <p:graphicFrame>
        <p:nvGraphicFramePr>
          <p:cNvPr id="291846" name="Object 4"/>
          <p:cNvGraphicFramePr>
            <a:graphicFrameLocks noGrp="1" noChangeAspect="1"/>
          </p:cNvGraphicFramePr>
          <p:nvPr>
            <p:ph sz="half" idx="2"/>
          </p:nvPr>
        </p:nvGraphicFramePr>
        <p:xfrm>
          <a:off x="1403350" y="2924175"/>
          <a:ext cx="5761038" cy="3552825"/>
        </p:xfrm>
        <a:graphic>
          <a:graphicData uri="http://schemas.openxmlformats.org/presentationml/2006/ole">
            <mc:AlternateContent xmlns:mc="http://schemas.openxmlformats.org/markup-compatibility/2006">
              <mc:Choice xmlns:v="urn:schemas-microsoft-com:vml" Requires="v">
                <p:oleObj spid="_x0000_s291935" name="文档" r:id="rId3" imgW="5000655" imgH="3076703" progId="Word.Document.8">
                  <p:embed/>
                </p:oleObj>
              </mc:Choice>
              <mc:Fallback>
                <p:oleObj name="文档" r:id="rId3" imgW="5000655" imgH="3076703"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924175"/>
                        <a:ext cx="5761038" cy="35528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2E83A042-CB37-49AB-8E0E-21A14849936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A20DAED4-40D6-4F65-9E5A-E029CC720BE0}" type="slidenum">
              <a:rPr lang="en-US" altLang="zh-CN" smtClean="0"/>
              <a:pPr>
                <a:defRPr/>
              </a:pPr>
              <a:t>90</a:t>
            </a:fld>
            <a:endParaRPr lang="en-US" altLang="zh-C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8" name="Rectangle 1026"/>
          <p:cNvSpPr>
            <a:spLocks noGrp="1" noChangeArrowheads="1"/>
          </p:cNvSpPr>
          <p:nvPr>
            <p:ph type="title"/>
          </p:nvPr>
        </p:nvSpPr>
        <p:spPr>
          <a:xfrm>
            <a:off x="1629535" y="0"/>
            <a:ext cx="5867400" cy="720725"/>
          </a:xfrm>
          <a:noFill/>
        </p:spPr>
        <p:txBody>
          <a:bodyPr lIns="63500" tIns="25400" rIns="63500" bIns="25400" anchor="t">
            <a:spAutoFit/>
          </a:bodyPr>
          <a:lstStyle/>
          <a:p>
            <a:pPr eaLnBrk="1" hangingPunct="1"/>
            <a:r>
              <a:rPr lang="en-US" altLang="en-US" dirty="0" smtClean="0"/>
              <a:t>Inverted Page Tables</a:t>
            </a:r>
          </a:p>
        </p:txBody>
      </p:sp>
      <p:pic>
        <p:nvPicPr>
          <p:cNvPr id="292869" name="Picture 1027"/>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27584" y="1274762"/>
            <a:ext cx="7772400" cy="4648200"/>
          </a:xfrm>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550D722C-BD66-43F6-BBA0-818003136812}"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BE70BAA0-700C-473F-BB6A-36FB957E68BE}" type="slidenum">
              <a:rPr lang="en-US" altLang="zh-CN" smtClean="0"/>
              <a:pPr>
                <a:defRPr/>
              </a:pPr>
              <a:t>91</a:t>
            </a:fld>
            <a:endParaRPr lang="en-US" altLang="zh-CN"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2" name="Rectangle 1026"/>
          <p:cNvSpPr>
            <a:spLocks noGrp="1" noChangeArrowheads="1"/>
          </p:cNvSpPr>
          <p:nvPr>
            <p:ph type="title"/>
          </p:nvPr>
        </p:nvSpPr>
        <p:spPr>
          <a:xfrm>
            <a:off x="971600" y="175925"/>
            <a:ext cx="7854950" cy="720725"/>
          </a:xfrm>
          <a:noFill/>
        </p:spPr>
        <p:txBody>
          <a:bodyPr lIns="63500" tIns="25400" rIns="63500" bIns="25400" anchor="t">
            <a:spAutoFit/>
          </a:bodyPr>
          <a:lstStyle/>
          <a:p>
            <a:pPr eaLnBrk="1" hangingPunct="1"/>
            <a:r>
              <a:rPr lang="en-US" altLang="en-US" dirty="0" smtClean="0"/>
              <a:t>Inverted Page Tables</a:t>
            </a:r>
            <a:r>
              <a:rPr lang="en-US" altLang="zh-CN" dirty="0" smtClean="0"/>
              <a:t> architecture</a:t>
            </a:r>
            <a:endParaRPr lang="en-US" altLang="en-US" dirty="0" smtClean="0"/>
          </a:p>
        </p:txBody>
      </p:sp>
      <p:pic>
        <p:nvPicPr>
          <p:cNvPr id="293893" name="Picture 1027"/>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1241389"/>
            <a:ext cx="7772400" cy="4648200"/>
          </a:xfrm>
        </p:spPr>
      </p:pic>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椭圆形标注 3"/>
          <p:cNvSpPr/>
          <p:nvPr/>
        </p:nvSpPr>
        <p:spPr bwMode="auto">
          <a:xfrm>
            <a:off x="827584" y="4437112"/>
            <a:ext cx="1872208" cy="1044696"/>
          </a:xfrm>
          <a:prstGeom prst="wedgeEllipseCallout">
            <a:avLst>
              <a:gd name="adj1" fmla="val 80906"/>
              <a:gd name="adj2" fmla="val -4719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i="0" u="none" strike="noStrike" cap="none" normalizeH="0" baseline="0" dirty="0" smtClean="0">
                <a:ln>
                  <a:noFill/>
                </a:ln>
                <a:solidFill>
                  <a:srgbClr val="FF00FF"/>
                </a:solidFill>
                <a:effectLst/>
                <a:latin typeface="Courier New" panose="02070309020205020404" pitchFamily="49" charset="0"/>
                <a:ea typeface="宋体" pitchFamily="2" charset="-122"/>
                <a:cs typeface="Courier New" panose="02070309020205020404" pitchFamily="49" charset="0"/>
              </a:rPr>
              <a:t>How to construct it?</a:t>
            </a:r>
            <a:endParaRPr kumimoji="1" lang="zh-CN" altLang="en-US" sz="1600" i="0" u="none" strike="noStrike" cap="none" normalizeH="0" baseline="0" dirty="0" smtClean="0">
              <a:ln>
                <a:noFill/>
              </a:ln>
              <a:solidFill>
                <a:srgbClr val="FF00FF"/>
              </a:solidFill>
              <a:effectLst/>
              <a:latin typeface="Courier New" panose="02070309020205020404" pitchFamily="49" charset="0"/>
              <a:ea typeface="宋体" pitchFamily="2" charset="-122"/>
              <a:cs typeface="Courier New" panose="02070309020205020404" pitchFamily="49" charset="0"/>
            </a:endParaRPr>
          </a:p>
        </p:txBody>
      </p:sp>
      <p:sp>
        <p:nvSpPr>
          <p:cNvPr id="5" name="矩形 4"/>
          <p:cNvSpPr/>
          <p:nvPr/>
        </p:nvSpPr>
        <p:spPr>
          <a:xfrm>
            <a:off x="4211960" y="3987530"/>
            <a:ext cx="4932040" cy="1902059"/>
          </a:xfrm>
          <a:prstGeom prst="rect">
            <a:avLst/>
          </a:prstGeom>
        </p:spPr>
        <p:txBody>
          <a:bodyPr wrap="square">
            <a:spAutoFit/>
          </a:bodyPr>
          <a:lstStyle/>
          <a:p>
            <a:pPr marL="342900" indent="-342900" algn="l">
              <a:buFont typeface="+mj-lt"/>
              <a:buAutoNum type="arabicPeriod"/>
            </a:pPr>
            <a:r>
              <a:rPr lang="zh-CN" altLang="en-US" sz="1400" dirty="0">
                <a:solidFill>
                  <a:srgbClr val="006600"/>
                </a:solidFill>
                <a:latin typeface="微软雅黑" panose="020B0503020204020204" pitchFamily="34" charset="-122"/>
                <a:ea typeface="微软雅黑" panose="020B0503020204020204" pitchFamily="34" charset="-122"/>
              </a:rPr>
              <a:t>线性倒排页表：线性倒排页表是倒排页表的基本形式表项由三部分组成，进程</a:t>
            </a:r>
            <a:r>
              <a:rPr lang="en-US" altLang="zh-CN" sz="1400" dirty="0">
                <a:solidFill>
                  <a:srgbClr val="006600"/>
                </a:solidFill>
                <a:latin typeface="微软雅黑" panose="020B0503020204020204" pitchFamily="34" charset="-122"/>
                <a:ea typeface="微软雅黑" panose="020B0503020204020204" pitchFamily="34" charset="-122"/>
              </a:rPr>
              <a:t>ID</a:t>
            </a:r>
            <a:r>
              <a:rPr lang="zh-CN" altLang="en-US" sz="1400" dirty="0">
                <a:solidFill>
                  <a:srgbClr val="006600"/>
                </a:solidFill>
                <a:latin typeface="微软雅黑" panose="020B0503020204020204" pitchFamily="34" charset="-122"/>
                <a:ea typeface="微软雅黑" panose="020B0503020204020204" pitchFamily="34" charset="-122"/>
              </a:rPr>
              <a:t>（</a:t>
            </a:r>
            <a:r>
              <a:rPr lang="en-US" altLang="zh-CN" sz="1400" dirty="0">
                <a:solidFill>
                  <a:srgbClr val="006600"/>
                </a:solidFill>
                <a:latin typeface="微软雅黑" panose="020B0503020204020204" pitchFamily="34" charset="-122"/>
                <a:ea typeface="微软雅黑" panose="020B0503020204020204" pitchFamily="34" charset="-122"/>
              </a:rPr>
              <a:t>PID</a:t>
            </a:r>
            <a:r>
              <a:rPr lang="zh-CN" altLang="en-US" sz="1400" dirty="0">
                <a:solidFill>
                  <a:srgbClr val="006600"/>
                </a:solidFill>
                <a:latin typeface="微软雅黑" panose="020B0503020204020204" pitchFamily="34" charset="-122"/>
                <a:ea typeface="微软雅黑" panose="020B0503020204020204" pitchFamily="34" charset="-122"/>
              </a:rPr>
              <a:t>），虚拟页号（</a:t>
            </a:r>
            <a:r>
              <a:rPr lang="en-US" altLang="zh-CN" sz="1400" dirty="0">
                <a:solidFill>
                  <a:srgbClr val="006600"/>
                </a:solidFill>
                <a:latin typeface="微软雅黑" panose="020B0503020204020204" pitchFamily="34" charset="-122"/>
                <a:ea typeface="微软雅黑" panose="020B0503020204020204" pitchFamily="34" charset="-122"/>
              </a:rPr>
              <a:t>VPN</a:t>
            </a:r>
            <a:r>
              <a:rPr lang="zh-CN" altLang="en-US" sz="1400" dirty="0">
                <a:solidFill>
                  <a:srgbClr val="006600"/>
                </a:solidFill>
                <a:latin typeface="微软雅黑" panose="020B0503020204020204" pitchFamily="34" charset="-122"/>
                <a:ea typeface="微软雅黑" panose="020B0503020204020204" pitchFamily="34" charset="-122"/>
              </a:rPr>
              <a:t>），信息位（</a:t>
            </a:r>
            <a:r>
              <a:rPr lang="en-US" altLang="zh-CN" sz="1400" dirty="0">
                <a:solidFill>
                  <a:srgbClr val="006600"/>
                </a:solidFill>
                <a:latin typeface="微软雅黑" panose="020B0503020204020204" pitchFamily="34" charset="-122"/>
                <a:ea typeface="微软雅黑" panose="020B0503020204020204" pitchFamily="34" charset="-122"/>
              </a:rPr>
              <a:t>INFO</a:t>
            </a:r>
            <a:r>
              <a:rPr lang="zh-CN" altLang="en-US" sz="1400" dirty="0">
                <a:solidFill>
                  <a:srgbClr val="006600"/>
                </a:solidFill>
                <a:latin typeface="微软雅黑" panose="020B0503020204020204" pitchFamily="34" charset="-122"/>
                <a:ea typeface="微软雅黑" panose="020B0503020204020204" pitchFamily="34" charset="-122"/>
              </a:rPr>
              <a:t>。物理页框号由表项索引隐含表示。</a:t>
            </a:r>
            <a:endParaRPr lang="en-US" altLang="zh-CN" sz="1400" dirty="0">
              <a:solidFill>
                <a:srgbClr val="006600"/>
              </a:solidFill>
              <a:latin typeface="微软雅黑" panose="020B0503020204020204" pitchFamily="34" charset="-122"/>
              <a:ea typeface="微软雅黑" panose="020B0503020204020204" pitchFamily="34" charset="-122"/>
            </a:endParaRPr>
          </a:p>
          <a:p>
            <a:pPr marL="342900" indent="-342900" algn="l">
              <a:buFont typeface="+mj-lt"/>
              <a:buAutoNum type="arabicPeriod"/>
            </a:pPr>
            <a:r>
              <a:rPr lang="zh-CN" altLang="en-US" sz="1400" dirty="0" smtClean="0">
                <a:solidFill>
                  <a:srgbClr val="006600"/>
                </a:solidFill>
                <a:latin typeface="微软雅黑" panose="020B0503020204020204" pitchFamily="34" charset="-122"/>
                <a:ea typeface="微软雅黑" panose="020B0503020204020204" pitchFamily="34" charset="-122"/>
              </a:rPr>
              <a:t>散</a:t>
            </a:r>
            <a:r>
              <a:rPr lang="zh-CN" altLang="en-US" sz="1400" dirty="0">
                <a:solidFill>
                  <a:srgbClr val="006600"/>
                </a:solidFill>
                <a:latin typeface="微软雅黑" panose="020B0503020204020204" pitchFamily="34" charset="-122"/>
                <a:ea typeface="微软雅黑" panose="020B0503020204020204" pitchFamily="34" charset="-122"/>
              </a:rPr>
              <a:t>列倒排页表：为了加快地址转换速度，可以在线性转换表前增加一层散列表。散列表的输入是</a:t>
            </a:r>
            <a:r>
              <a:rPr lang="en-US" altLang="zh-CN" sz="1400" dirty="0">
                <a:solidFill>
                  <a:srgbClr val="006600"/>
                </a:solidFill>
                <a:latin typeface="微软雅黑" panose="020B0503020204020204" pitchFamily="34" charset="-122"/>
                <a:ea typeface="微软雅黑" panose="020B0503020204020204" pitchFamily="34" charset="-122"/>
              </a:rPr>
              <a:t>PID</a:t>
            </a:r>
            <a:r>
              <a:rPr lang="zh-CN" altLang="en-US" sz="1400" dirty="0">
                <a:solidFill>
                  <a:srgbClr val="006600"/>
                </a:solidFill>
                <a:latin typeface="微软雅黑" panose="020B0503020204020204" pitchFamily="34" charset="-122"/>
                <a:ea typeface="微软雅黑" panose="020B0503020204020204" pitchFamily="34" charset="-122"/>
              </a:rPr>
              <a:t>和</a:t>
            </a:r>
            <a:r>
              <a:rPr lang="en-US" altLang="zh-CN" sz="1400" dirty="0">
                <a:solidFill>
                  <a:srgbClr val="006600"/>
                </a:solidFill>
                <a:latin typeface="微软雅黑" panose="020B0503020204020204" pitchFamily="34" charset="-122"/>
                <a:ea typeface="微软雅黑" panose="020B0503020204020204" pitchFamily="34" charset="-122"/>
              </a:rPr>
              <a:t>VPN</a:t>
            </a:r>
            <a:r>
              <a:rPr lang="zh-CN" altLang="en-US" sz="1400" dirty="0">
                <a:solidFill>
                  <a:srgbClr val="006600"/>
                </a:solidFill>
                <a:latin typeface="微软雅黑" panose="020B0503020204020204" pitchFamily="34" charset="-122"/>
                <a:ea typeface="微软雅黑" panose="020B0503020204020204" pitchFamily="34" charset="-122"/>
              </a:rPr>
              <a:t>，输出是倒排页表的索引。利用散列表进行散列时可能发生冲突，可以利用链地址法解决</a:t>
            </a:r>
            <a:r>
              <a:rPr lang="zh-CN" altLang="en-US" sz="1400" dirty="0" smtClean="0">
                <a:solidFill>
                  <a:srgbClr val="006600"/>
                </a:solidFill>
                <a:latin typeface="微软雅黑" panose="020B0503020204020204" pitchFamily="34" charset="-122"/>
                <a:ea typeface="微软雅黑" panose="020B0503020204020204" pitchFamily="34" charset="-122"/>
              </a:rPr>
              <a:t>冲突。</a:t>
            </a:r>
            <a:endParaRPr lang="zh-CN" altLang="en-US" sz="1400" dirty="0">
              <a:solidFill>
                <a:srgbClr val="006600"/>
              </a:solidFill>
              <a:latin typeface="微软雅黑" panose="020B0503020204020204" pitchFamily="34" charset="-122"/>
              <a:ea typeface="微软雅黑" panose="020B0503020204020204" pitchFamily="34" charset="-122"/>
            </a:endParaRPr>
          </a:p>
          <a:p>
            <a:pPr marL="342900" indent="-342900" algn="l">
              <a:buAutoNum type="arabicPeriod"/>
            </a:pPr>
            <a:endParaRPr lang="zh-CN" altLang="en-US" sz="1400" dirty="0">
              <a:solidFill>
                <a:srgbClr val="006600"/>
              </a:solidFill>
              <a:latin typeface="微软雅黑" panose="020B0503020204020204" pitchFamily="34" charset="-122"/>
              <a:ea typeface="微软雅黑" panose="020B0503020204020204" pitchFamily="34" charset="-122"/>
            </a:endParaRPr>
          </a:p>
        </p:txBody>
      </p:sp>
      <p:sp>
        <p:nvSpPr>
          <p:cNvPr id="6" name="日期占位符 5"/>
          <p:cNvSpPr>
            <a:spLocks noGrp="1"/>
          </p:cNvSpPr>
          <p:nvPr>
            <p:ph type="dt" sz="half" idx="10"/>
          </p:nvPr>
        </p:nvSpPr>
        <p:spPr/>
        <p:txBody>
          <a:bodyPr/>
          <a:lstStyle/>
          <a:p>
            <a:pPr>
              <a:defRPr/>
            </a:pPr>
            <a:fld id="{4A50CD6B-7C31-4FB4-8ADF-FED9491E6B46}" type="datetime2">
              <a:rPr lang="zh-CN" altLang="en-US" smtClean="0"/>
              <a:t>2021年10月14日</a:t>
            </a:fld>
            <a:endParaRPr lang="en-US" altLang="zh-CN"/>
          </a:p>
        </p:txBody>
      </p:sp>
      <p:sp>
        <p:nvSpPr>
          <p:cNvPr id="9" name="灯片编号占位符 8"/>
          <p:cNvSpPr>
            <a:spLocks noGrp="1"/>
          </p:cNvSpPr>
          <p:nvPr>
            <p:ph type="sldNum" sz="quarter" idx="12"/>
          </p:nvPr>
        </p:nvSpPr>
        <p:spPr/>
        <p:txBody>
          <a:bodyPr/>
          <a:lstStyle/>
          <a:p>
            <a:pPr>
              <a:defRPr/>
            </a:pPr>
            <a:r>
              <a:rPr lang="en-US" altLang="zh-CN" smtClean="0"/>
              <a:t>Lecture 03- </a:t>
            </a:r>
            <a:fld id="{BE70BAA0-700C-473F-BB6A-36FB957E68BE}" type="slidenum">
              <a:rPr lang="en-US" altLang="zh-CN" smtClean="0"/>
              <a:pPr>
                <a:defRPr/>
              </a:pPr>
              <a:t>92</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916" name="Rectangle 1026"/>
          <p:cNvSpPr>
            <a:spLocks noGrp="1" noChangeArrowheads="1"/>
          </p:cNvSpPr>
          <p:nvPr>
            <p:ph type="title"/>
          </p:nvPr>
        </p:nvSpPr>
        <p:spPr>
          <a:xfrm>
            <a:off x="533400" y="0"/>
            <a:ext cx="5867400" cy="720725"/>
          </a:xfrm>
          <a:noFill/>
        </p:spPr>
        <p:txBody>
          <a:bodyPr lIns="63500" tIns="25400" rIns="63500" bIns="25400" anchor="t">
            <a:spAutoFit/>
          </a:bodyPr>
          <a:lstStyle/>
          <a:p>
            <a:pPr eaLnBrk="1" hangingPunct="1"/>
            <a:r>
              <a:rPr lang="en-US" altLang="en-US" dirty="0" smtClean="0"/>
              <a:t>Inverted Page Tables</a:t>
            </a:r>
          </a:p>
        </p:txBody>
      </p:sp>
      <p:sp>
        <p:nvSpPr>
          <p:cNvPr id="294917" name="Rectangle 1027"/>
          <p:cNvSpPr>
            <a:spLocks noChangeArrowheads="1"/>
          </p:cNvSpPr>
          <p:nvPr/>
        </p:nvSpPr>
        <p:spPr bwMode="auto">
          <a:xfrm>
            <a:off x="4197350" y="2444750"/>
            <a:ext cx="1968500" cy="2349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94918" name="Rectangle 1028"/>
          <p:cNvSpPr>
            <a:spLocks noChangeArrowheads="1"/>
          </p:cNvSpPr>
          <p:nvPr/>
        </p:nvSpPr>
        <p:spPr bwMode="auto">
          <a:xfrm>
            <a:off x="4273550" y="2533650"/>
            <a:ext cx="19939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sz="1400">
                <a:solidFill>
                  <a:srgbClr val="000000"/>
                </a:solidFill>
                <a:latin typeface="Arial" pitchFamily="34" charset="0"/>
                <a:ea typeface="宋体" pitchFamily="2" charset="-122"/>
              </a:rPr>
              <a:t>V.Page  P. Frame</a:t>
            </a:r>
          </a:p>
        </p:txBody>
      </p:sp>
      <p:sp>
        <p:nvSpPr>
          <p:cNvPr id="294919" name="Line 1029"/>
          <p:cNvSpPr>
            <a:spLocks noChangeShapeType="1"/>
          </p:cNvSpPr>
          <p:nvPr/>
        </p:nvSpPr>
        <p:spPr bwMode="auto">
          <a:xfrm>
            <a:off x="5181600" y="2444750"/>
            <a:ext cx="0" cy="234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920" name="Rectangle 1030"/>
          <p:cNvSpPr>
            <a:spLocks noChangeArrowheads="1"/>
          </p:cNvSpPr>
          <p:nvPr/>
        </p:nvSpPr>
        <p:spPr bwMode="auto">
          <a:xfrm>
            <a:off x="2292350" y="2520950"/>
            <a:ext cx="977900" cy="673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94921" name="Line 1031"/>
          <p:cNvSpPr>
            <a:spLocks noChangeShapeType="1"/>
          </p:cNvSpPr>
          <p:nvPr/>
        </p:nvSpPr>
        <p:spPr bwMode="auto">
          <a:xfrm>
            <a:off x="3282950" y="2825750"/>
            <a:ext cx="825500" cy="673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922" name="Rectangle 1032"/>
          <p:cNvSpPr>
            <a:spLocks noChangeArrowheads="1"/>
          </p:cNvSpPr>
          <p:nvPr/>
        </p:nvSpPr>
        <p:spPr bwMode="auto">
          <a:xfrm>
            <a:off x="2368550" y="2686050"/>
            <a:ext cx="6731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sz="1400">
                <a:solidFill>
                  <a:srgbClr val="000000"/>
                </a:solidFill>
                <a:latin typeface="Arial" pitchFamily="34" charset="0"/>
                <a:ea typeface="宋体" pitchFamily="2" charset="-122"/>
              </a:rPr>
              <a:t>hash</a:t>
            </a:r>
          </a:p>
        </p:txBody>
      </p:sp>
      <p:sp>
        <p:nvSpPr>
          <p:cNvPr id="294923" name="Rectangle 1033"/>
          <p:cNvSpPr>
            <a:spLocks noChangeArrowheads="1"/>
          </p:cNvSpPr>
          <p:nvPr/>
        </p:nvSpPr>
        <p:spPr bwMode="auto">
          <a:xfrm>
            <a:off x="996950" y="2609850"/>
            <a:ext cx="8509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sz="1400">
                <a:solidFill>
                  <a:srgbClr val="000000"/>
                </a:solidFill>
                <a:latin typeface="Arial" pitchFamily="34" charset="0"/>
                <a:ea typeface="宋体" pitchFamily="2" charset="-122"/>
              </a:rPr>
              <a:t>Virtual</a:t>
            </a:r>
          </a:p>
          <a:p>
            <a:pPr algn="l">
              <a:lnSpc>
                <a:spcPct val="85000"/>
              </a:lnSpc>
              <a:spcBef>
                <a:spcPct val="0"/>
              </a:spcBef>
              <a:buSzTx/>
            </a:pPr>
            <a:r>
              <a:rPr lang="en-US" altLang="en-US" sz="1400">
                <a:solidFill>
                  <a:srgbClr val="000000"/>
                </a:solidFill>
                <a:latin typeface="Arial" pitchFamily="34" charset="0"/>
                <a:ea typeface="宋体" pitchFamily="2" charset="-122"/>
              </a:rPr>
              <a:t>Page</a:t>
            </a:r>
          </a:p>
        </p:txBody>
      </p:sp>
      <p:sp>
        <p:nvSpPr>
          <p:cNvPr id="294924" name="Rectangle 1034"/>
          <p:cNvSpPr>
            <a:spLocks noChangeArrowheads="1"/>
          </p:cNvSpPr>
          <p:nvPr/>
        </p:nvSpPr>
        <p:spPr bwMode="auto">
          <a:xfrm>
            <a:off x="1054100" y="2946400"/>
            <a:ext cx="25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94925" name="Line 1035"/>
          <p:cNvSpPr>
            <a:spLocks noChangeShapeType="1"/>
          </p:cNvSpPr>
          <p:nvPr/>
        </p:nvSpPr>
        <p:spPr bwMode="auto">
          <a:xfrm>
            <a:off x="1835150" y="2819400"/>
            <a:ext cx="4445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926" name="Rectangle 1036"/>
          <p:cNvSpPr>
            <a:spLocks noChangeArrowheads="1"/>
          </p:cNvSpPr>
          <p:nvPr/>
        </p:nvSpPr>
        <p:spPr bwMode="auto">
          <a:xfrm>
            <a:off x="4197350" y="3587750"/>
            <a:ext cx="19685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94927" name="Oval 1037"/>
          <p:cNvSpPr>
            <a:spLocks noChangeArrowheads="1"/>
          </p:cNvSpPr>
          <p:nvPr/>
        </p:nvSpPr>
        <p:spPr bwMode="auto">
          <a:xfrm>
            <a:off x="2368550" y="4197350"/>
            <a:ext cx="520700" cy="3683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buSzTx/>
            </a:pPr>
            <a:endParaRPr kumimoji="1" lang="zh-CN" altLang="en-US" sz="2400" b="0">
              <a:solidFill>
                <a:srgbClr val="000000"/>
              </a:solidFill>
              <a:latin typeface="Times New Roman" pitchFamily="18" charset="0"/>
              <a:ea typeface="宋体" pitchFamily="2" charset="-122"/>
            </a:endParaRPr>
          </a:p>
        </p:txBody>
      </p:sp>
      <p:sp>
        <p:nvSpPr>
          <p:cNvPr id="294928" name="Rectangle 1038"/>
          <p:cNvSpPr>
            <a:spLocks noChangeArrowheads="1"/>
          </p:cNvSpPr>
          <p:nvPr/>
        </p:nvSpPr>
        <p:spPr bwMode="auto">
          <a:xfrm>
            <a:off x="2520950" y="4286250"/>
            <a:ext cx="2730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algn="l">
              <a:lnSpc>
                <a:spcPct val="85000"/>
              </a:lnSpc>
              <a:spcBef>
                <a:spcPct val="0"/>
              </a:spcBef>
              <a:buSzTx/>
            </a:pPr>
            <a:r>
              <a:rPr lang="en-US" altLang="en-US" sz="1400">
                <a:solidFill>
                  <a:srgbClr val="000000"/>
                </a:solidFill>
                <a:latin typeface="Arial" pitchFamily="34" charset="0"/>
                <a:ea typeface="宋体" pitchFamily="2" charset="-122"/>
              </a:rPr>
              <a:t>=</a:t>
            </a:r>
          </a:p>
        </p:txBody>
      </p:sp>
      <p:sp>
        <p:nvSpPr>
          <p:cNvPr id="294929" name="Line 1039"/>
          <p:cNvSpPr>
            <a:spLocks noChangeShapeType="1"/>
          </p:cNvSpPr>
          <p:nvPr/>
        </p:nvSpPr>
        <p:spPr bwMode="auto">
          <a:xfrm flipH="1">
            <a:off x="2889250" y="3740150"/>
            <a:ext cx="1765300" cy="520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930" name="Line 1040"/>
          <p:cNvSpPr>
            <a:spLocks noChangeShapeType="1"/>
          </p:cNvSpPr>
          <p:nvPr/>
        </p:nvSpPr>
        <p:spPr bwMode="auto">
          <a:xfrm>
            <a:off x="1301750" y="3130550"/>
            <a:ext cx="1054100" cy="1130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931" name="Line 1041"/>
          <p:cNvSpPr>
            <a:spLocks noChangeShapeType="1"/>
          </p:cNvSpPr>
          <p:nvPr/>
        </p:nvSpPr>
        <p:spPr bwMode="auto">
          <a:xfrm>
            <a:off x="2667000" y="4578350"/>
            <a:ext cx="0" cy="596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932" name="Rectangle 1042"/>
          <p:cNvSpPr>
            <a:spLocks noGrp="1" noChangeArrowheads="1"/>
          </p:cNvSpPr>
          <p:nvPr>
            <p:ph type="body" idx="1"/>
          </p:nvPr>
        </p:nvSpPr>
        <p:spPr>
          <a:xfrm>
            <a:off x="495300" y="838200"/>
            <a:ext cx="8191500" cy="1292225"/>
          </a:xfrm>
          <a:noFill/>
        </p:spPr>
        <p:txBody>
          <a:bodyPr lIns="63500" tIns="25400" rIns="63500" bIns="25400">
            <a:spAutoFit/>
          </a:bodyPr>
          <a:lstStyle/>
          <a:p>
            <a:pPr eaLnBrk="1" hangingPunct="1">
              <a:buFontTx/>
              <a:buNone/>
            </a:pPr>
            <a:r>
              <a:rPr lang="en-US" altLang="en-US" sz="2400" smtClean="0"/>
              <a:t>IBM System 38  (AS400) implements 64-bit addresses.</a:t>
            </a:r>
          </a:p>
          <a:p>
            <a:pPr eaLnBrk="1" hangingPunct="1">
              <a:buFontTx/>
              <a:buNone/>
            </a:pPr>
            <a:r>
              <a:rPr lang="en-US" altLang="en-US" sz="2400" smtClean="0"/>
              <a:t>	48 bits translated</a:t>
            </a:r>
          </a:p>
          <a:p>
            <a:pPr eaLnBrk="1" hangingPunct="1">
              <a:buFontTx/>
              <a:buNone/>
            </a:pPr>
            <a:r>
              <a:rPr lang="en-US" altLang="en-US" sz="2400" smtClean="0"/>
              <a:t>	start of object contains a 12-bit tag</a:t>
            </a:r>
          </a:p>
        </p:txBody>
      </p:sp>
      <p:sp>
        <p:nvSpPr>
          <p:cNvPr id="294933" name="Rectangle 1043"/>
          <p:cNvSpPr>
            <a:spLocks noChangeArrowheads="1"/>
          </p:cNvSpPr>
          <p:nvPr/>
        </p:nvSpPr>
        <p:spPr bwMode="auto">
          <a:xfrm>
            <a:off x="857250" y="5657850"/>
            <a:ext cx="80581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342900" indent="-342900" algn="l">
              <a:lnSpc>
                <a:spcPct val="88000"/>
              </a:lnSpc>
              <a:spcBef>
                <a:spcPct val="43000"/>
              </a:spcBef>
              <a:buSzTx/>
            </a:pPr>
            <a:r>
              <a:rPr lang="en-US" altLang="en-US">
                <a:solidFill>
                  <a:srgbClr val="000000"/>
                </a:solidFill>
                <a:latin typeface="Arial" pitchFamily="34" charset="0"/>
                <a:ea typeface="宋体" pitchFamily="2" charset="-122"/>
              </a:rPr>
              <a:t>=&gt; TLBs or virtually addressed caches are critical</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zh-CN" altLang="en-US"/>
          </a:p>
        </p:txBody>
      </p:sp>
      <p:sp>
        <p:nvSpPr>
          <p:cNvPr id="4" name="日期占位符 3"/>
          <p:cNvSpPr>
            <a:spLocks noGrp="1"/>
          </p:cNvSpPr>
          <p:nvPr>
            <p:ph type="dt" sz="half" idx="10"/>
          </p:nvPr>
        </p:nvSpPr>
        <p:spPr/>
        <p:txBody>
          <a:bodyPr/>
          <a:lstStyle/>
          <a:p>
            <a:pPr>
              <a:defRPr/>
            </a:pPr>
            <a:fld id="{29CC4221-0A76-4DB1-A56D-DF9F8097CB07}"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 </a:t>
            </a:r>
            <a:fld id="{BE70BAA0-700C-473F-BB6A-36FB957E68BE}" type="slidenum">
              <a:rPr lang="en-US" altLang="zh-CN" smtClean="0"/>
              <a:pPr>
                <a:defRPr/>
              </a:pPr>
              <a:t>93</a:t>
            </a:fld>
            <a:endParaRPr lang="en-US" altLang="zh-CN" dirty="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0"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sp>
        <p:nvSpPr>
          <p:cNvPr id="295941" name="Rectangle 3"/>
          <p:cNvSpPr>
            <a:spLocks noGrp="1" noChangeArrowheads="1"/>
          </p:cNvSpPr>
          <p:nvPr>
            <p:ph type="body" idx="1"/>
          </p:nvPr>
        </p:nvSpPr>
        <p:spPr/>
        <p:txBody>
          <a:bodyPr/>
          <a:lstStyle/>
          <a:p>
            <a:pPr marL="457200" indent="-457200" eaLnBrk="1" hangingPunct="1">
              <a:lnSpc>
                <a:spcPct val="190000"/>
              </a:lnSpc>
              <a:spcBef>
                <a:spcPct val="10000"/>
              </a:spcBef>
            </a:pPr>
            <a:r>
              <a:rPr lang="en-US" altLang="zh-CN" smtClean="0">
                <a:solidFill>
                  <a:srgbClr val="800000"/>
                </a:solidFill>
                <a:latin typeface="楷体_GB2312" pitchFamily="49" charset="-122"/>
              </a:rPr>
              <a:t>4.</a:t>
            </a:r>
            <a:r>
              <a:rPr lang="zh-CN" altLang="en-US" smtClean="0">
                <a:solidFill>
                  <a:srgbClr val="800000"/>
                </a:solidFill>
                <a:latin typeface="楷体_GB2312" pitchFamily="49" charset="-122"/>
              </a:rPr>
              <a:t>虚拟存储器举例</a:t>
            </a:r>
          </a:p>
          <a:p>
            <a:pPr marL="838200" lvl="1" indent="-381000" eaLnBrk="1" hangingPunct="1">
              <a:lnSpc>
                <a:spcPct val="190000"/>
              </a:lnSpc>
              <a:spcBef>
                <a:spcPct val="10000"/>
              </a:spcBef>
            </a:pPr>
            <a:r>
              <a:rPr lang="zh-CN" altLang="en-US" smtClean="0">
                <a:latin typeface="楷体_GB2312" pitchFamily="49" charset="-122"/>
              </a:rPr>
              <a:t>例：</a:t>
            </a:r>
            <a:r>
              <a:rPr lang="en-US" altLang="zh-CN" smtClean="0">
                <a:latin typeface="楷体_GB2312" pitchFamily="49" charset="-122"/>
              </a:rPr>
              <a:t>IMB370/168</a:t>
            </a:r>
            <a:r>
              <a:rPr lang="zh-CN" altLang="en-US" smtClean="0">
                <a:latin typeface="楷体_GB2312" pitchFamily="49" charset="-122"/>
              </a:rPr>
              <a:t>计算机的虚拟存储器中的快表结构及地址变换过程。虚拟地址长</a:t>
            </a:r>
            <a:r>
              <a:rPr lang="en-US" altLang="zh-CN" smtClean="0">
                <a:latin typeface="楷体_GB2312" pitchFamily="49" charset="-122"/>
              </a:rPr>
              <a:t>36</a:t>
            </a:r>
            <a:r>
              <a:rPr lang="zh-CN" altLang="en-US" smtClean="0">
                <a:latin typeface="楷体_GB2312" pitchFamily="49" charset="-122"/>
              </a:rPr>
              <a:t>位，页面大小为</a:t>
            </a:r>
            <a:r>
              <a:rPr lang="en-US" altLang="zh-CN" smtClean="0">
                <a:latin typeface="楷体_GB2312" pitchFamily="49" charset="-122"/>
              </a:rPr>
              <a:t>4KB</a:t>
            </a:r>
            <a:r>
              <a:rPr lang="zh-CN" altLang="en-US" smtClean="0">
                <a:latin typeface="楷体_GB2312" pitchFamily="49" charset="-122"/>
              </a:rPr>
              <a:t>，每个用户最多占用</a:t>
            </a:r>
            <a:r>
              <a:rPr lang="en-US" altLang="zh-CN" smtClean="0">
                <a:latin typeface="楷体_GB2312" pitchFamily="49" charset="-122"/>
              </a:rPr>
              <a:t>4K</a:t>
            </a:r>
            <a:r>
              <a:rPr lang="zh-CN" altLang="en-US" smtClean="0">
                <a:latin typeface="楷体_GB2312" pitchFamily="49" charset="-122"/>
              </a:rPr>
              <a:t>个页面，最多允许</a:t>
            </a:r>
            <a:r>
              <a:rPr lang="en-US" altLang="zh-CN" smtClean="0">
                <a:latin typeface="楷体_GB2312" pitchFamily="49" charset="-122"/>
              </a:rPr>
              <a:t>16G</a:t>
            </a:r>
            <a:r>
              <a:rPr lang="zh-CN" altLang="en-US" smtClean="0">
                <a:latin typeface="楷体_GB2312" pitchFamily="49" charset="-122"/>
              </a:rPr>
              <a:t>个用户，但同时上机的用户数一般不超过</a:t>
            </a:r>
            <a:r>
              <a:rPr lang="en-US" altLang="zh-CN" smtClean="0">
                <a:latin typeface="楷体_GB2312" pitchFamily="49" charset="-122"/>
              </a:rPr>
              <a:t>6</a:t>
            </a:r>
            <a:r>
              <a:rPr lang="zh-CN" altLang="en-US" smtClean="0">
                <a:latin typeface="楷体_GB2312" pitchFamily="49" charset="-122"/>
              </a:rPr>
              <a:t>个。</a:t>
            </a:r>
          </a:p>
          <a:p>
            <a:pPr marL="838200" lvl="1" indent="-381000" eaLnBrk="1" hangingPunct="1">
              <a:lnSpc>
                <a:spcPct val="190000"/>
              </a:lnSpc>
              <a:spcBef>
                <a:spcPct val="10000"/>
              </a:spcBef>
            </a:pPr>
            <a:r>
              <a:rPr lang="zh-CN" altLang="en-US" smtClean="0">
                <a:latin typeface="楷体_GB2312" pitchFamily="49" charset="-122"/>
              </a:rPr>
              <a:t>采用了两项新的措施：</a:t>
            </a:r>
            <a:endParaRPr lang="zh-CN" altLang="en-US" smtClean="0">
              <a:solidFill>
                <a:srgbClr val="FF0000"/>
              </a:solidFill>
              <a:latin typeface="楷体_GB2312" pitchFamily="49" charset="-122"/>
            </a:endParaRPr>
          </a:p>
          <a:p>
            <a:pPr marL="1257300" lvl="2" indent="-342900" eaLnBrk="1" hangingPunct="1">
              <a:lnSpc>
                <a:spcPct val="120000"/>
              </a:lnSpc>
              <a:spcBef>
                <a:spcPct val="10000"/>
              </a:spcBef>
              <a:buFontTx/>
              <a:buAutoNum type="circleNumDbPlain"/>
            </a:pPr>
            <a:r>
              <a:rPr lang="zh-CN" altLang="en-US" smtClean="0">
                <a:solidFill>
                  <a:srgbClr val="FF0000"/>
                </a:solidFill>
                <a:latin typeface="楷体_GB2312" pitchFamily="49" charset="-122"/>
              </a:rPr>
              <a:t>采用两个相等比较器，以减少散列冲突。</a:t>
            </a:r>
          </a:p>
          <a:p>
            <a:pPr marL="1257300" lvl="2" indent="-342900" eaLnBrk="1" hangingPunct="1">
              <a:lnSpc>
                <a:spcPct val="120000"/>
              </a:lnSpc>
              <a:spcBef>
                <a:spcPct val="10000"/>
              </a:spcBef>
              <a:buFontTx/>
              <a:buAutoNum type="circleNumDbPlain"/>
            </a:pPr>
            <a:endParaRPr lang="zh-CN" altLang="en-US" smtClean="0">
              <a:solidFill>
                <a:srgbClr val="FF0000"/>
              </a:solidFill>
              <a:latin typeface="楷体_GB2312" pitchFamily="49" charset="-122"/>
            </a:endParaRPr>
          </a:p>
          <a:p>
            <a:pPr marL="1257300" lvl="2" indent="-342900" eaLnBrk="1" hangingPunct="1">
              <a:lnSpc>
                <a:spcPct val="120000"/>
              </a:lnSpc>
              <a:spcBef>
                <a:spcPct val="10000"/>
              </a:spcBef>
              <a:buFontTx/>
              <a:buAutoNum type="circleNumDbPlain"/>
            </a:pPr>
            <a:r>
              <a:rPr lang="zh-CN" altLang="en-US" smtClean="0">
                <a:solidFill>
                  <a:srgbClr val="FF0000"/>
                </a:solidFill>
                <a:latin typeface="楷体_GB2312" pitchFamily="49" charset="-122"/>
              </a:rPr>
              <a:t>用一个相联寄存器组，把</a:t>
            </a:r>
            <a:r>
              <a:rPr lang="en-US" altLang="zh-CN" smtClean="0">
                <a:solidFill>
                  <a:srgbClr val="006600"/>
                </a:solidFill>
                <a:latin typeface="楷体_GB2312" pitchFamily="49" charset="-122"/>
              </a:rPr>
              <a:t>24</a:t>
            </a:r>
            <a:r>
              <a:rPr lang="zh-CN" altLang="en-US" smtClean="0">
                <a:solidFill>
                  <a:srgbClr val="006600"/>
                </a:solidFill>
                <a:latin typeface="楷体_GB2312" pitchFamily="49" charset="-122"/>
              </a:rPr>
              <a:t>位</a:t>
            </a:r>
            <a:r>
              <a:rPr lang="zh-CN" altLang="en-US" smtClean="0">
                <a:solidFill>
                  <a:srgbClr val="FF0000"/>
                </a:solidFill>
                <a:latin typeface="楷体_GB2312" pitchFamily="49" charset="-122"/>
              </a:rPr>
              <a:t>用的多户号</a:t>
            </a:r>
            <a:r>
              <a:rPr lang="en-US" altLang="zh-CN" smtClean="0">
                <a:solidFill>
                  <a:srgbClr val="FF0000"/>
                </a:solidFill>
                <a:latin typeface="楷体_GB2312" pitchFamily="49" charset="-122"/>
              </a:rPr>
              <a:t>U</a:t>
            </a:r>
            <a:r>
              <a:rPr lang="zh-CN" altLang="en-US" smtClean="0">
                <a:solidFill>
                  <a:srgbClr val="FF0000"/>
                </a:solidFill>
                <a:latin typeface="楷体_GB2312" pitchFamily="49" charset="-122"/>
              </a:rPr>
              <a:t>压缩成</a:t>
            </a:r>
            <a:r>
              <a:rPr lang="en-US" altLang="zh-CN" smtClean="0">
                <a:solidFill>
                  <a:srgbClr val="006600"/>
                </a:solidFill>
                <a:latin typeface="楷体_GB2312" pitchFamily="49" charset="-122"/>
              </a:rPr>
              <a:t>3</a:t>
            </a:r>
            <a:r>
              <a:rPr lang="zh-CN" altLang="en-US" smtClean="0">
                <a:solidFill>
                  <a:srgbClr val="006600"/>
                </a:solidFill>
                <a:latin typeface="楷体_GB2312" pitchFamily="49" charset="-122"/>
              </a:rPr>
              <a:t>位</a:t>
            </a:r>
            <a:r>
              <a:rPr lang="zh-CN" altLang="en-US" smtClean="0">
                <a:solidFill>
                  <a:srgbClr val="FF0000"/>
                </a:solidFill>
                <a:latin typeface="楷体_GB2312" pitchFamily="49" charset="-122"/>
              </a:rPr>
              <a:t>，以缩短快表的长度。</a:t>
            </a:r>
            <a:endParaRPr lang="zh-CN" altLang="en-US" smtClean="0">
              <a:latin typeface="楷体_GB2312" pitchFamily="49" charset="-122"/>
            </a:endParaRP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0A174AF5-51B9-4CC3-B3DD-EEC8478F0A21}"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94</a:t>
            </a:fld>
            <a:endParaRPr lang="en-US" altLang="zh-C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2"/>
          <p:cNvSpPr>
            <a:spLocks noGrp="1" noChangeArrowheads="1"/>
          </p:cNvSpPr>
          <p:nvPr>
            <p:ph type="title"/>
          </p:nvPr>
        </p:nvSpPr>
        <p:spPr/>
        <p:txBody>
          <a:bodyPr/>
          <a:lstStyle/>
          <a:p>
            <a:pPr eaLnBrk="1" hangingPunct="1"/>
            <a:r>
              <a:rPr lang="zh-CN" altLang="en-US" sz="3200" smtClean="0"/>
              <a:t>加快内部地址变换的方法</a:t>
            </a:r>
            <a:r>
              <a:rPr lang="zh-CN" altLang="en-US" sz="1600" smtClean="0"/>
              <a:t>（续）</a:t>
            </a:r>
          </a:p>
        </p:txBody>
      </p:sp>
      <p:graphicFrame>
        <p:nvGraphicFramePr>
          <p:cNvPr id="296965" name="Object 4"/>
          <p:cNvGraphicFramePr>
            <a:graphicFrameLocks noGrp="1" noChangeAspect="1"/>
          </p:cNvGraphicFramePr>
          <p:nvPr>
            <p:ph idx="1"/>
          </p:nvPr>
        </p:nvGraphicFramePr>
        <p:xfrm>
          <a:off x="1187450" y="1125538"/>
          <a:ext cx="6396038" cy="5399087"/>
        </p:xfrm>
        <a:graphic>
          <a:graphicData uri="http://schemas.openxmlformats.org/presentationml/2006/ole">
            <mc:AlternateContent xmlns:mc="http://schemas.openxmlformats.org/markup-compatibility/2006">
              <mc:Choice xmlns:v="urn:schemas-microsoft-com:vml" Requires="v">
                <p:oleObj spid="_x0000_s297055" name="文档" r:id="rId3" imgW="5295970" imgH="4314888" progId="Word.Document.8">
                  <p:embed/>
                </p:oleObj>
              </mc:Choice>
              <mc:Fallback>
                <p:oleObj name="文档" r:id="rId3" imgW="5295970" imgH="431488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125538"/>
                        <a:ext cx="6396038" cy="53990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9E09569-803C-4F4C-B43D-98778C883DA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95</a:t>
            </a:fld>
            <a:endParaRPr lang="en-US" altLang="zh-CN" dirty="0"/>
          </a:p>
        </p:txBody>
      </p:sp>
      <p:sp>
        <p:nvSpPr>
          <p:cNvPr id="8" name="动作按钮: 后退或前一项 7">
            <a:hlinkClick r:id="rId5" action="ppaction://hlinksldjump" highlightClick="1"/>
          </p:cNvPr>
          <p:cNvSpPr/>
          <p:nvPr/>
        </p:nvSpPr>
        <p:spPr bwMode="auto">
          <a:xfrm>
            <a:off x="7812360" y="5803900"/>
            <a:ext cx="1042416" cy="508000"/>
          </a:xfrm>
          <a:prstGeom prst="actionButtonBackPrevious">
            <a:avLst/>
          </a:pr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Pct val="90000"/>
              <a:buFontTx/>
              <a:buNone/>
              <a:tabLst/>
            </a:pPr>
            <a:endParaRPr kumimoji="0" lang="zh-CN" altLang="en-US" sz="1800" b="1" i="0" u="none" strike="noStrike" cap="none" normalizeH="0" baseline="0" smtClean="0">
              <a:ln>
                <a:noFill/>
              </a:ln>
              <a:solidFill>
                <a:schemeClr val="tx1"/>
              </a:solidFill>
              <a:effectLst/>
              <a:latin typeface="Verdana"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8"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页面替换算法及其实现</a:t>
            </a:r>
          </a:p>
        </p:txBody>
      </p:sp>
      <p:sp>
        <p:nvSpPr>
          <p:cNvPr id="297989" name="Rectangle 3"/>
          <p:cNvSpPr>
            <a:spLocks noGrp="1" noChangeArrowheads="1"/>
          </p:cNvSpPr>
          <p:nvPr>
            <p:ph type="body" idx="1"/>
          </p:nvPr>
        </p:nvSpPr>
        <p:spPr/>
        <p:txBody>
          <a:bodyPr/>
          <a:lstStyle/>
          <a:p>
            <a:pPr marL="457200" indent="-457200" eaLnBrk="1" hangingPunct="1">
              <a:lnSpc>
                <a:spcPct val="210000"/>
              </a:lnSpc>
              <a:spcBef>
                <a:spcPct val="0"/>
              </a:spcBef>
            </a:pPr>
            <a:r>
              <a:rPr lang="en-US" altLang="zh-CN" sz="2000" smtClean="0">
                <a:solidFill>
                  <a:srgbClr val="800000"/>
                </a:solidFill>
                <a:latin typeface="楷体_GB2312" pitchFamily="49" charset="-122"/>
              </a:rPr>
              <a:t>1. </a:t>
            </a:r>
            <a:r>
              <a:rPr lang="zh-CN" altLang="en-US" sz="2000" smtClean="0">
                <a:solidFill>
                  <a:srgbClr val="800000"/>
                </a:solidFill>
                <a:latin typeface="楷体_GB2312" pitchFamily="49" charset="-122"/>
              </a:rPr>
              <a:t>页面替换发生时间：</a:t>
            </a:r>
          </a:p>
          <a:p>
            <a:pPr marL="838200" lvl="1" indent="-381000" eaLnBrk="1" hangingPunct="1">
              <a:lnSpc>
                <a:spcPct val="210000"/>
              </a:lnSpc>
              <a:spcBef>
                <a:spcPct val="0"/>
              </a:spcBef>
            </a:pPr>
            <a:r>
              <a:rPr lang="zh-CN" altLang="en-US" smtClean="0">
                <a:latin typeface="楷体_GB2312" pitchFamily="49" charset="-122"/>
              </a:rPr>
              <a:t>当发生页面失效时，要从磁盘中调入一页到主存。如果主存储器的所有页面都已经被占用，必须从主存储器中淘汰掉一个不常使用的页面，以便腾出主存空间来存放新调入的页面。</a:t>
            </a:r>
          </a:p>
          <a:p>
            <a:pPr marL="457200" indent="-457200" eaLnBrk="1" hangingPunct="1">
              <a:lnSpc>
                <a:spcPct val="210000"/>
              </a:lnSpc>
              <a:spcBef>
                <a:spcPct val="0"/>
              </a:spcBef>
            </a:pPr>
            <a:r>
              <a:rPr lang="en-US" altLang="zh-CN" sz="2000" smtClean="0">
                <a:solidFill>
                  <a:srgbClr val="800000"/>
                </a:solidFill>
                <a:latin typeface="楷体_GB2312" pitchFamily="49" charset="-122"/>
              </a:rPr>
              <a:t>2. </a:t>
            </a:r>
            <a:r>
              <a:rPr lang="zh-CN" altLang="en-US" sz="2000" smtClean="0">
                <a:solidFill>
                  <a:srgbClr val="800000"/>
                </a:solidFill>
                <a:latin typeface="楷体_GB2312" pitchFamily="49" charset="-122"/>
              </a:rPr>
              <a:t>评价页面替换算法好坏的标准：</a:t>
            </a:r>
          </a:p>
          <a:p>
            <a:pPr marL="1257300" lvl="2" indent="-342900" eaLnBrk="1" hangingPunct="1">
              <a:lnSpc>
                <a:spcPct val="210000"/>
              </a:lnSpc>
              <a:spcBef>
                <a:spcPct val="0"/>
              </a:spcBef>
              <a:buClr>
                <a:srgbClr val="FF0000"/>
              </a:buClr>
              <a:buFontTx/>
              <a:buAutoNum type="arabicPeriod"/>
            </a:pPr>
            <a:r>
              <a:rPr lang="zh-CN" altLang="en-US" smtClean="0">
                <a:latin typeface="楷体_GB2312" pitchFamily="49" charset="-122"/>
              </a:rPr>
              <a:t>命中率要高，</a:t>
            </a:r>
          </a:p>
          <a:p>
            <a:pPr marL="1257300" lvl="2" indent="-342900" eaLnBrk="1" hangingPunct="1">
              <a:lnSpc>
                <a:spcPct val="210000"/>
              </a:lnSpc>
              <a:spcBef>
                <a:spcPct val="0"/>
              </a:spcBef>
              <a:buClr>
                <a:srgbClr val="FF0000"/>
              </a:buClr>
              <a:buFontTx/>
              <a:buAutoNum type="arabicPeriod"/>
            </a:pPr>
            <a:r>
              <a:rPr lang="zh-CN" altLang="en-US" smtClean="0">
                <a:latin typeface="楷体_GB2312" pitchFamily="49" charset="-122"/>
              </a:rPr>
              <a:t>算法要容易实现。</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C4E56C02-C309-4320-BE3F-45E3A27F425B}"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96</a:t>
            </a:fld>
            <a:endParaRPr lang="en-US" altLang="zh-CN"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2" name="Rectangle 2"/>
          <p:cNvSpPr>
            <a:spLocks noGrp="1" noChangeArrowheads="1"/>
          </p:cNvSpPr>
          <p:nvPr>
            <p:ph type="body" idx="1"/>
          </p:nvPr>
        </p:nvSpPr>
        <p:spPr>
          <a:xfrm>
            <a:off x="323850" y="1268413"/>
            <a:ext cx="8294688" cy="4602162"/>
          </a:xfrm>
        </p:spPr>
        <p:txBody>
          <a:bodyPr/>
          <a:lstStyle/>
          <a:p>
            <a:pPr marL="533400" indent="-533400" eaLnBrk="1" hangingPunct="1">
              <a:lnSpc>
                <a:spcPct val="220000"/>
              </a:lnSpc>
              <a:spcBef>
                <a:spcPct val="10000"/>
              </a:spcBef>
            </a:pPr>
            <a:r>
              <a:rPr lang="en-US" altLang="zh-CN" smtClean="0">
                <a:solidFill>
                  <a:srgbClr val="800000"/>
                </a:solidFill>
                <a:latin typeface="楷体_GB2312" pitchFamily="49" charset="-122"/>
              </a:rPr>
              <a:t>3. </a:t>
            </a:r>
            <a:r>
              <a:rPr lang="zh-CN" altLang="en-US" smtClean="0">
                <a:solidFill>
                  <a:srgbClr val="800000"/>
                </a:solidFill>
                <a:latin typeface="楷体_GB2312" pitchFamily="49" charset="-122"/>
              </a:rPr>
              <a:t>页面替换算法的使用场合：</a:t>
            </a:r>
          </a:p>
          <a:p>
            <a:pPr marL="914400" lvl="1" indent="-457200" eaLnBrk="1" hangingPunct="1">
              <a:lnSpc>
                <a:spcPct val="220000"/>
              </a:lnSpc>
              <a:spcBef>
                <a:spcPct val="10000"/>
              </a:spcBef>
              <a:buFontTx/>
              <a:buAutoNum type="circleNumDbPlain"/>
            </a:pPr>
            <a:r>
              <a:rPr lang="zh-CN" altLang="en-US" smtClean="0">
                <a:latin typeface="楷体_GB2312" pitchFamily="49" charset="-122"/>
              </a:rPr>
              <a:t>虚拟存储器中，主存页面的替换，</a:t>
            </a:r>
            <a:r>
              <a:rPr lang="zh-CN" altLang="en-US" smtClean="0">
                <a:solidFill>
                  <a:srgbClr val="006600"/>
                </a:solidFill>
                <a:latin typeface="楷体_GB2312" pitchFamily="49" charset="-122"/>
              </a:rPr>
              <a:t>一般用软件实现</a:t>
            </a:r>
            <a:r>
              <a:rPr lang="zh-CN" altLang="en-US" smtClean="0">
                <a:latin typeface="楷体_GB2312" pitchFamily="49" charset="-122"/>
              </a:rPr>
              <a:t>。</a:t>
            </a:r>
          </a:p>
          <a:p>
            <a:pPr marL="914400" lvl="1" indent="-457200" eaLnBrk="1" hangingPunct="1">
              <a:lnSpc>
                <a:spcPct val="220000"/>
              </a:lnSpc>
              <a:spcBef>
                <a:spcPct val="10000"/>
              </a:spcBef>
              <a:buFontTx/>
              <a:buAutoNum type="circleNumDbPlain"/>
            </a:pPr>
            <a:r>
              <a:rPr lang="en-US" altLang="zh-CN" smtClean="0">
                <a:latin typeface="楷体_GB2312" pitchFamily="49" charset="-122"/>
              </a:rPr>
              <a:t>Cache</a:t>
            </a:r>
            <a:r>
              <a:rPr lang="zh-CN" altLang="en-US" smtClean="0">
                <a:latin typeface="楷体_GB2312" pitchFamily="49" charset="-122"/>
              </a:rPr>
              <a:t>中的块替换，</a:t>
            </a:r>
            <a:r>
              <a:rPr lang="zh-CN" altLang="en-US" smtClean="0">
                <a:solidFill>
                  <a:srgbClr val="006600"/>
                </a:solidFill>
                <a:latin typeface="楷体_GB2312" pitchFamily="49" charset="-122"/>
              </a:rPr>
              <a:t>一般用硬件实现</a:t>
            </a:r>
            <a:r>
              <a:rPr lang="zh-CN" altLang="en-US" smtClean="0">
                <a:latin typeface="楷体_GB2312" pitchFamily="49" charset="-122"/>
              </a:rPr>
              <a:t>。</a:t>
            </a:r>
          </a:p>
          <a:p>
            <a:pPr marL="914400" lvl="1" indent="-457200" eaLnBrk="1" hangingPunct="1">
              <a:lnSpc>
                <a:spcPct val="220000"/>
              </a:lnSpc>
              <a:spcBef>
                <a:spcPct val="10000"/>
              </a:spcBef>
              <a:buFontTx/>
              <a:buAutoNum type="circleNumDbPlain"/>
            </a:pPr>
            <a:r>
              <a:rPr lang="zh-CN" altLang="en-US" smtClean="0">
                <a:latin typeface="楷体_GB2312" pitchFamily="49" charset="-122"/>
              </a:rPr>
              <a:t>虚拟存储器的快慢表中，快表存储字的替换，</a:t>
            </a:r>
            <a:r>
              <a:rPr lang="zh-CN" altLang="en-US" smtClean="0">
                <a:solidFill>
                  <a:srgbClr val="006600"/>
                </a:solidFill>
                <a:latin typeface="楷体_GB2312" pitchFamily="49" charset="-122"/>
              </a:rPr>
              <a:t>用硬件实现</a:t>
            </a:r>
            <a:r>
              <a:rPr lang="zh-CN" altLang="en-US" smtClean="0">
                <a:latin typeface="楷体_GB2312" pitchFamily="49" charset="-122"/>
              </a:rPr>
              <a:t>。</a:t>
            </a:r>
          </a:p>
          <a:p>
            <a:pPr marL="914400" lvl="1" indent="-457200" eaLnBrk="1" hangingPunct="1">
              <a:lnSpc>
                <a:spcPct val="220000"/>
              </a:lnSpc>
              <a:spcBef>
                <a:spcPct val="10000"/>
              </a:spcBef>
              <a:buFontTx/>
              <a:buAutoNum type="circleNumDbPlain"/>
            </a:pPr>
            <a:r>
              <a:rPr lang="zh-CN" altLang="en-US" smtClean="0">
                <a:latin typeface="楷体_GB2312" pitchFamily="49" charset="-122"/>
              </a:rPr>
              <a:t>虚拟存储器中，用户基地址寄存器的替换，</a:t>
            </a:r>
            <a:r>
              <a:rPr lang="zh-CN" altLang="en-US" smtClean="0">
                <a:solidFill>
                  <a:srgbClr val="006600"/>
                </a:solidFill>
                <a:latin typeface="楷体_GB2312" pitchFamily="49" charset="-122"/>
              </a:rPr>
              <a:t>用硬件实现</a:t>
            </a:r>
            <a:r>
              <a:rPr lang="zh-CN" altLang="en-US" smtClean="0">
                <a:latin typeface="楷体_GB2312" pitchFamily="49" charset="-122"/>
              </a:rPr>
              <a:t>。</a:t>
            </a:r>
          </a:p>
          <a:p>
            <a:pPr marL="914400" lvl="1" indent="-457200" eaLnBrk="1" hangingPunct="1">
              <a:lnSpc>
                <a:spcPct val="220000"/>
              </a:lnSpc>
              <a:spcBef>
                <a:spcPct val="10000"/>
              </a:spcBef>
              <a:buFontTx/>
              <a:buAutoNum type="circleNumDbPlain"/>
            </a:pPr>
            <a:r>
              <a:rPr lang="zh-CN" altLang="en-US" smtClean="0">
                <a:latin typeface="楷体_GB2312" pitchFamily="49" charset="-122"/>
              </a:rPr>
              <a:t>在有些虚拟存储器中，目录表的替换。</a:t>
            </a:r>
          </a:p>
        </p:txBody>
      </p:sp>
      <p:sp>
        <p:nvSpPr>
          <p:cNvPr id="299013" name="Rectangle 3"/>
          <p:cNvSpPr>
            <a:spLocks noGrp="1" noChangeArrowheads="1"/>
          </p:cNvSpPr>
          <p:nvPr>
            <p:ph type="title"/>
          </p:nvPr>
        </p:nvSpPr>
        <p:spPr>
          <a:noFill/>
        </p:spPr>
        <p:txBody>
          <a:bodyPr/>
          <a:lstStyle/>
          <a:p>
            <a:pPr eaLnBrk="1" hangingPunct="1"/>
            <a:r>
              <a:rPr lang="zh-CN" altLang="en-US" sz="3200" smtClean="0"/>
              <a:t>页面替换算法及其实现</a:t>
            </a:r>
            <a:r>
              <a:rPr lang="zh-CN" altLang="en-US" sz="1600" smtClean="0"/>
              <a:t>（续）</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17BDD131-A163-4B06-B241-B472442F5104}"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97</a:t>
            </a:fld>
            <a:endParaRPr lang="en-US" altLang="zh-C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Rectangle 2"/>
          <p:cNvSpPr>
            <a:spLocks noGrp="1" noChangeArrowheads="1"/>
          </p:cNvSpPr>
          <p:nvPr>
            <p:ph type="title"/>
          </p:nvPr>
        </p:nvSpPr>
        <p:spPr/>
        <p:txBody>
          <a:bodyPr/>
          <a:lstStyle/>
          <a:p>
            <a:pPr eaLnBrk="1" hangingPunct="1"/>
            <a:r>
              <a:rPr lang="zh-CN" altLang="en-US" sz="3200" smtClean="0"/>
              <a:t>页面替换算法及其实现</a:t>
            </a:r>
            <a:r>
              <a:rPr lang="zh-CN" altLang="en-US" sz="1600" smtClean="0"/>
              <a:t>（续）</a:t>
            </a:r>
          </a:p>
        </p:txBody>
      </p:sp>
      <p:sp>
        <p:nvSpPr>
          <p:cNvPr id="300037" name="Rectangle 3"/>
          <p:cNvSpPr>
            <a:spLocks noGrp="1" noChangeArrowheads="1"/>
          </p:cNvSpPr>
          <p:nvPr>
            <p:ph type="body" idx="1"/>
          </p:nvPr>
        </p:nvSpPr>
        <p:spPr/>
        <p:txBody>
          <a:bodyPr/>
          <a:lstStyle/>
          <a:p>
            <a:pPr eaLnBrk="1" hangingPunct="1">
              <a:lnSpc>
                <a:spcPct val="170000"/>
              </a:lnSpc>
              <a:spcBef>
                <a:spcPct val="0"/>
              </a:spcBef>
            </a:pPr>
            <a:r>
              <a:rPr lang="en-US" altLang="zh-CN" dirty="0" smtClean="0">
                <a:solidFill>
                  <a:srgbClr val="800000"/>
                </a:solidFill>
                <a:latin typeface="楷体_GB2312" pitchFamily="49" charset="-122"/>
              </a:rPr>
              <a:t>4. </a:t>
            </a:r>
            <a:r>
              <a:rPr lang="zh-CN" altLang="en-US" dirty="0" smtClean="0">
                <a:solidFill>
                  <a:srgbClr val="800000"/>
                </a:solidFill>
                <a:latin typeface="楷体_GB2312" pitchFamily="49" charset="-122"/>
              </a:rPr>
              <a:t>主要页面替换算法</a:t>
            </a:r>
          </a:p>
          <a:p>
            <a:pPr lvl="1" eaLnBrk="1" hangingPunct="1">
              <a:lnSpc>
                <a:spcPct val="170000"/>
              </a:lnSpc>
              <a:spcBef>
                <a:spcPct val="0"/>
              </a:spcBef>
            </a:pPr>
            <a:r>
              <a:rPr lang="en-US" altLang="zh-CN" sz="1800" dirty="0" smtClean="0">
                <a:solidFill>
                  <a:srgbClr val="0000FF"/>
                </a:solidFill>
                <a:latin typeface="楷体_GB2312" pitchFamily="49" charset="-122"/>
              </a:rPr>
              <a:t>(1)</a:t>
            </a:r>
            <a:r>
              <a:rPr lang="zh-CN" altLang="en-US" sz="1800" dirty="0" smtClean="0">
                <a:solidFill>
                  <a:srgbClr val="0000FF"/>
                </a:solidFill>
                <a:latin typeface="楷体_GB2312" pitchFamily="49" charset="-122"/>
              </a:rPr>
              <a:t>随机算法</a:t>
            </a:r>
            <a:r>
              <a:rPr lang="zh-CN" altLang="en-US" sz="1800" dirty="0" smtClean="0">
                <a:latin typeface="楷体_GB2312" pitchFamily="49" charset="-122"/>
              </a:rPr>
              <a:t>（</a:t>
            </a:r>
            <a:r>
              <a:rPr lang="en-US" altLang="zh-CN" sz="1800" dirty="0" smtClean="0">
                <a:latin typeface="楷体_GB2312" pitchFamily="49" charset="-122"/>
              </a:rPr>
              <a:t>RAND random algorithm</a:t>
            </a:r>
            <a:r>
              <a:rPr lang="zh-CN" altLang="en-US" sz="1800" dirty="0" smtClean="0">
                <a:latin typeface="楷体_GB2312" pitchFamily="49" charset="-122"/>
              </a:rPr>
              <a:t>）</a:t>
            </a:r>
          </a:p>
          <a:p>
            <a:pPr lvl="2" eaLnBrk="1" hangingPunct="1">
              <a:lnSpc>
                <a:spcPct val="170000"/>
              </a:lnSpc>
              <a:spcBef>
                <a:spcPct val="0"/>
              </a:spcBef>
            </a:pPr>
            <a:r>
              <a:rPr lang="zh-CN" altLang="en-US" sz="1600" dirty="0" smtClean="0">
                <a:latin typeface="楷体_GB2312" pitchFamily="49" charset="-122"/>
              </a:rPr>
              <a:t>算法简单，容易实现。</a:t>
            </a:r>
          </a:p>
          <a:p>
            <a:pPr lvl="2" eaLnBrk="1" hangingPunct="1">
              <a:lnSpc>
                <a:spcPct val="170000"/>
              </a:lnSpc>
              <a:spcBef>
                <a:spcPct val="0"/>
              </a:spcBef>
            </a:pPr>
            <a:r>
              <a:rPr lang="zh-CN" altLang="en-US" sz="1600" dirty="0" smtClean="0">
                <a:latin typeface="楷体_GB2312" pitchFamily="49" charset="-122"/>
              </a:rPr>
              <a:t>没有利用历史信息，没有反映程序的局部性。</a:t>
            </a:r>
          </a:p>
          <a:p>
            <a:pPr lvl="2" eaLnBrk="1" hangingPunct="1">
              <a:lnSpc>
                <a:spcPct val="170000"/>
              </a:lnSpc>
              <a:spcBef>
                <a:spcPct val="0"/>
              </a:spcBef>
            </a:pPr>
            <a:r>
              <a:rPr lang="zh-CN" altLang="en-US" sz="1600" dirty="0" smtClean="0">
                <a:latin typeface="楷体_GB2312" pitchFamily="49" charset="-122"/>
              </a:rPr>
              <a:t>命中率低。</a:t>
            </a:r>
          </a:p>
          <a:p>
            <a:pPr lvl="1" eaLnBrk="1" hangingPunct="1">
              <a:lnSpc>
                <a:spcPct val="170000"/>
              </a:lnSpc>
              <a:spcBef>
                <a:spcPct val="0"/>
              </a:spcBef>
            </a:pPr>
            <a:r>
              <a:rPr lang="en-US" altLang="zh-CN" sz="1800" dirty="0" smtClean="0">
                <a:solidFill>
                  <a:srgbClr val="0000FF"/>
                </a:solidFill>
                <a:latin typeface="楷体_GB2312" pitchFamily="49" charset="-122"/>
              </a:rPr>
              <a:t>(2)</a:t>
            </a:r>
            <a:r>
              <a:rPr lang="zh-CN" altLang="en-US" sz="1800" dirty="0" smtClean="0">
                <a:solidFill>
                  <a:srgbClr val="0000FF"/>
                </a:solidFill>
                <a:latin typeface="楷体_GB2312" pitchFamily="49" charset="-122"/>
              </a:rPr>
              <a:t>先进先出算法</a:t>
            </a:r>
          </a:p>
          <a:p>
            <a:pPr lvl="2" eaLnBrk="1" hangingPunct="1">
              <a:lnSpc>
                <a:spcPct val="170000"/>
              </a:lnSpc>
              <a:spcBef>
                <a:spcPct val="0"/>
              </a:spcBef>
              <a:buFontTx/>
              <a:buNone/>
            </a:pPr>
            <a:r>
              <a:rPr lang="en-US" altLang="zh-CN" sz="1600" dirty="0" smtClean="0">
                <a:latin typeface="楷体_GB2312" pitchFamily="49" charset="-122"/>
              </a:rPr>
              <a:t>(FIFO first-in first-out algorithm)</a:t>
            </a:r>
          </a:p>
          <a:p>
            <a:pPr lvl="2" eaLnBrk="1" hangingPunct="1">
              <a:lnSpc>
                <a:spcPct val="170000"/>
              </a:lnSpc>
              <a:spcBef>
                <a:spcPct val="0"/>
              </a:spcBef>
            </a:pPr>
            <a:r>
              <a:rPr lang="zh-CN" altLang="en-US" sz="1600" dirty="0" smtClean="0">
                <a:latin typeface="楷体_GB2312" pitchFamily="49" charset="-122"/>
              </a:rPr>
              <a:t>容易实现，利用了历史信息。</a:t>
            </a:r>
          </a:p>
          <a:p>
            <a:pPr lvl="2" eaLnBrk="1" hangingPunct="1">
              <a:lnSpc>
                <a:spcPct val="170000"/>
              </a:lnSpc>
              <a:spcBef>
                <a:spcPct val="0"/>
              </a:spcBef>
            </a:pPr>
            <a:r>
              <a:rPr lang="zh-CN" altLang="en-US" sz="1600" dirty="0" smtClean="0">
                <a:latin typeface="楷体_GB2312" pitchFamily="49" charset="-122"/>
              </a:rPr>
              <a:t>没有反映程序的局部性。</a:t>
            </a:r>
          </a:p>
          <a:p>
            <a:pPr lvl="2" eaLnBrk="1" hangingPunct="1">
              <a:lnSpc>
                <a:spcPct val="170000"/>
              </a:lnSpc>
              <a:spcBef>
                <a:spcPct val="0"/>
              </a:spcBef>
            </a:pPr>
            <a:r>
              <a:rPr lang="zh-CN" altLang="en-US" sz="1600" dirty="0" smtClean="0">
                <a:latin typeface="楷体_GB2312" pitchFamily="49" charset="-122"/>
              </a:rPr>
              <a:t>最先调入的页面，很可能也是要使用的页面。</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39F2C160-C140-4E2A-B2AD-21BFB50E82CD}"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98</a:t>
            </a:fld>
            <a:endParaRPr lang="en-US" altLang="zh-C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0" name="Rectangle 2"/>
          <p:cNvSpPr>
            <a:spLocks noGrp="1" noChangeArrowheads="1"/>
          </p:cNvSpPr>
          <p:nvPr>
            <p:ph type="title"/>
          </p:nvPr>
        </p:nvSpPr>
        <p:spPr/>
        <p:txBody>
          <a:bodyPr/>
          <a:lstStyle/>
          <a:p>
            <a:pPr eaLnBrk="1" hangingPunct="1"/>
            <a:r>
              <a:rPr lang="zh-CN" altLang="en-US" sz="3200" smtClean="0">
                <a:solidFill>
                  <a:schemeClr val="tx1"/>
                </a:solidFill>
                <a:latin typeface="楷体_GB2312" pitchFamily="49" charset="-122"/>
              </a:rPr>
              <a:t>主要页面替换算法</a:t>
            </a:r>
            <a:r>
              <a:rPr lang="zh-CN" altLang="en-US" sz="1600" smtClean="0">
                <a:solidFill>
                  <a:schemeClr val="tx1"/>
                </a:solidFill>
              </a:rPr>
              <a:t>（续）</a:t>
            </a:r>
          </a:p>
        </p:txBody>
      </p:sp>
      <p:sp>
        <p:nvSpPr>
          <p:cNvPr id="301061" name="Rectangle 3"/>
          <p:cNvSpPr>
            <a:spLocks noGrp="1" noChangeArrowheads="1"/>
          </p:cNvSpPr>
          <p:nvPr>
            <p:ph type="body" idx="1"/>
          </p:nvPr>
        </p:nvSpPr>
        <p:spPr>
          <a:xfrm>
            <a:off x="457200" y="1235075"/>
            <a:ext cx="7283152" cy="5146675"/>
          </a:xfrm>
        </p:spPr>
        <p:txBody>
          <a:bodyPr/>
          <a:lstStyle/>
          <a:p>
            <a:pPr eaLnBrk="1" hangingPunct="1">
              <a:lnSpc>
                <a:spcPct val="110000"/>
              </a:lnSpc>
              <a:spcBef>
                <a:spcPct val="10000"/>
              </a:spcBef>
            </a:pPr>
            <a:r>
              <a:rPr lang="en-US" altLang="zh-CN" sz="2000" dirty="0" smtClean="0">
                <a:solidFill>
                  <a:srgbClr val="0000FF"/>
                </a:solidFill>
                <a:latin typeface="楷体_GB2312" pitchFamily="49" charset="-122"/>
              </a:rPr>
              <a:t>(3)</a:t>
            </a:r>
            <a:r>
              <a:rPr lang="zh-CN" altLang="en-US" sz="2000" dirty="0" smtClean="0">
                <a:solidFill>
                  <a:srgbClr val="0000FF"/>
                </a:solidFill>
                <a:latin typeface="楷体_GB2312" pitchFamily="49" charset="-122"/>
              </a:rPr>
              <a:t>近期最少使用算法</a:t>
            </a:r>
            <a:r>
              <a:rPr lang="en-US" altLang="zh-CN" sz="2000" dirty="0" smtClean="0">
                <a:latin typeface="楷体_GB2312" pitchFamily="49" charset="-122"/>
              </a:rPr>
              <a:t>(LFU least frequently used algorithm)</a:t>
            </a:r>
            <a:r>
              <a:rPr lang="zh-CN" altLang="en-US" sz="2000" dirty="0" smtClean="0">
                <a:latin typeface="楷体_GB2312" pitchFamily="49" charset="-122"/>
              </a:rPr>
              <a:t>：</a:t>
            </a:r>
          </a:p>
          <a:p>
            <a:pPr lvl="1" eaLnBrk="1" hangingPunct="1">
              <a:lnSpc>
                <a:spcPct val="110000"/>
              </a:lnSpc>
              <a:spcBef>
                <a:spcPct val="10000"/>
              </a:spcBef>
            </a:pPr>
            <a:r>
              <a:rPr lang="zh-CN" altLang="en-US" sz="1800" dirty="0" smtClean="0">
                <a:latin typeface="楷体_GB2312" pitchFamily="49" charset="-122"/>
              </a:rPr>
              <a:t>既充分利用了历史信息，又反映了程序的局部性实现起来非常困难。</a:t>
            </a:r>
          </a:p>
          <a:p>
            <a:pPr eaLnBrk="1" hangingPunct="1">
              <a:lnSpc>
                <a:spcPct val="110000"/>
              </a:lnSpc>
              <a:spcBef>
                <a:spcPct val="10000"/>
              </a:spcBef>
            </a:pPr>
            <a:r>
              <a:rPr lang="en-US" altLang="zh-CN" sz="2000" dirty="0" smtClean="0">
                <a:solidFill>
                  <a:srgbClr val="0000FF"/>
                </a:solidFill>
                <a:latin typeface="楷体_GB2312" pitchFamily="49" charset="-122"/>
              </a:rPr>
              <a:t>(4)</a:t>
            </a:r>
            <a:r>
              <a:rPr lang="zh-CN" altLang="en-US" sz="2000" dirty="0" smtClean="0">
                <a:solidFill>
                  <a:srgbClr val="0000FF"/>
                </a:solidFill>
                <a:latin typeface="楷体_GB2312" pitchFamily="49" charset="-122"/>
              </a:rPr>
              <a:t>最久没有使用算法</a:t>
            </a:r>
            <a:r>
              <a:rPr lang="en-US" altLang="zh-CN" sz="2000" dirty="0" smtClean="0">
                <a:solidFill>
                  <a:srgbClr val="0000FF"/>
                </a:solidFill>
                <a:latin typeface="楷体_GB2312" pitchFamily="49" charset="-122"/>
              </a:rPr>
              <a:t>(</a:t>
            </a:r>
            <a:r>
              <a:rPr lang="en-US" altLang="zh-CN" sz="2000" dirty="0" smtClean="0">
                <a:latin typeface="楷体_GB2312" pitchFamily="49" charset="-122"/>
              </a:rPr>
              <a:t>LRU least recently used algorithm)</a:t>
            </a:r>
            <a:r>
              <a:rPr lang="zh-CN" altLang="en-US" sz="2000" dirty="0" smtClean="0">
                <a:latin typeface="楷体_GB2312" pitchFamily="49" charset="-122"/>
              </a:rPr>
              <a:t>：</a:t>
            </a:r>
          </a:p>
          <a:p>
            <a:pPr lvl="1" eaLnBrk="1" hangingPunct="1">
              <a:lnSpc>
                <a:spcPct val="110000"/>
              </a:lnSpc>
              <a:spcBef>
                <a:spcPct val="10000"/>
              </a:spcBef>
            </a:pPr>
            <a:r>
              <a:rPr lang="zh-CN" altLang="en-US" sz="1800" dirty="0" smtClean="0">
                <a:solidFill>
                  <a:srgbClr val="FF0000"/>
                </a:solidFill>
                <a:latin typeface="楷体_GB2312" pitchFamily="49" charset="-122"/>
              </a:rPr>
              <a:t>把</a:t>
            </a:r>
            <a:r>
              <a:rPr lang="en-US" altLang="zh-CN" sz="1800" dirty="0" smtClean="0">
                <a:solidFill>
                  <a:srgbClr val="FF0000"/>
                </a:solidFill>
                <a:latin typeface="楷体_GB2312" pitchFamily="49" charset="-122"/>
              </a:rPr>
              <a:t>LFU</a:t>
            </a:r>
            <a:r>
              <a:rPr lang="zh-CN" altLang="en-US" sz="1800" dirty="0" smtClean="0">
                <a:solidFill>
                  <a:srgbClr val="FF0000"/>
                </a:solidFill>
                <a:latin typeface="楷体_GB2312" pitchFamily="49" charset="-122"/>
              </a:rPr>
              <a:t>算法中的</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多</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与</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少</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简化成</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有</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与</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无</a:t>
            </a:r>
            <a:r>
              <a:rPr lang="zh-CN" altLang="en-US" sz="1800" dirty="0" smtClean="0">
                <a:solidFill>
                  <a:srgbClr val="FF0000"/>
                </a:solidFill>
                <a:latin typeface="Arial" pitchFamily="34" charset="0"/>
              </a:rPr>
              <a:t>”</a:t>
            </a:r>
            <a:r>
              <a:rPr lang="zh-CN" altLang="en-US" sz="1800" dirty="0" smtClean="0">
                <a:solidFill>
                  <a:srgbClr val="FF0000"/>
                </a:solidFill>
                <a:latin typeface="楷体_GB2312" pitchFamily="49" charset="-122"/>
              </a:rPr>
              <a:t>，实现比较容易</a:t>
            </a:r>
          </a:p>
          <a:p>
            <a:pPr eaLnBrk="1" hangingPunct="1">
              <a:lnSpc>
                <a:spcPct val="110000"/>
              </a:lnSpc>
              <a:spcBef>
                <a:spcPct val="10000"/>
              </a:spcBef>
            </a:pPr>
            <a:r>
              <a:rPr lang="en-US" altLang="zh-CN" sz="2000" dirty="0" smtClean="0">
                <a:solidFill>
                  <a:srgbClr val="0000FF"/>
                </a:solidFill>
                <a:latin typeface="楷体_GB2312" pitchFamily="49" charset="-122"/>
              </a:rPr>
              <a:t>(5)</a:t>
            </a:r>
            <a:r>
              <a:rPr lang="zh-CN" altLang="en-US" sz="2000" dirty="0" smtClean="0">
                <a:solidFill>
                  <a:srgbClr val="0000FF"/>
                </a:solidFill>
                <a:latin typeface="楷体_GB2312" pitchFamily="49" charset="-122"/>
              </a:rPr>
              <a:t>最优替换算法</a:t>
            </a:r>
            <a:r>
              <a:rPr lang="zh-CN" altLang="en-US" sz="2000" dirty="0" smtClean="0">
                <a:latin typeface="楷体_GB2312" pitchFamily="49" charset="-122"/>
              </a:rPr>
              <a:t>（</a:t>
            </a:r>
            <a:r>
              <a:rPr lang="en-US" altLang="zh-CN" sz="2000" dirty="0" smtClean="0">
                <a:latin typeface="楷体_GB2312" pitchFamily="49" charset="-122"/>
              </a:rPr>
              <a:t>OPT optimal replacement algorithm</a:t>
            </a:r>
            <a:r>
              <a:rPr lang="zh-CN" altLang="en-US" sz="2000" dirty="0" smtClean="0">
                <a:latin typeface="楷体_GB2312" pitchFamily="49" charset="-122"/>
              </a:rPr>
              <a:t>）：</a:t>
            </a:r>
          </a:p>
          <a:p>
            <a:pPr lvl="1" eaLnBrk="1" hangingPunct="1">
              <a:lnSpc>
                <a:spcPct val="130000"/>
              </a:lnSpc>
              <a:spcBef>
                <a:spcPct val="10000"/>
              </a:spcBef>
            </a:pPr>
            <a:r>
              <a:rPr lang="zh-CN" altLang="en-US" sz="1800" dirty="0" smtClean="0">
                <a:latin typeface="楷体_GB2312" pitchFamily="49" charset="-122"/>
              </a:rPr>
              <a:t>是一种理想算法，仅用作评价其它页面替换算法好坏的标准。</a:t>
            </a:r>
          </a:p>
          <a:p>
            <a:pPr eaLnBrk="1" hangingPunct="1">
              <a:lnSpc>
                <a:spcPct val="130000"/>
              </a:lnSpc>
              <a:spcBef>
                <a:spcPct val="10000"/>
              </a:spcBef>
            </a:pPr>
            <a:r>
              <a:rPr lang="zh-CN" altLang="en-US" sz="2000" dirty="0" smtClean="0">
                <a:solidFill>
                  <a:srgbClr val="003300"/>
                </a:solidFill>
                <a:latin typeface="楷体_GB2312" pitchFamily="49" charset="-122"/>
              </a:rPr>
              <a:t>在虚拟存储器中，实际上可能采用的只有</a:t>
            </a:r>
            <a:r>
              <a:rPr lang="en-US" altLang="zh-CN" sz="2000" dirty="0" smtClean="0">
                <a:solidFill>
                  <a:srgbClr val="FF0000"/>
                </a:solidFill>
                <a:latin typeface="楷体_GB2312" pitchFamily="49" charset="-122"/>
              </a:rPr>
              <a:t>FIFO</a:t>
            </a:r>
            <a:r>
              <a:rPr lang="zh-CN" altLang="en-US" sz="2000" dirty="0" smtClean="0">
                <a:solidFill>
                  <a:srgbClr val="003300"/>
                </a:solidFill>
                <a:latin typeface="楷体_GB2312" pitchFamily="49" charset="-122"/>
              </a:rPr>
              <a:t>和</a:t>
            </a:r>
            <a:r>
              <a:rPr lang="en-US" altLang="zh-CN" sz="2000" dirty="0" smtClean="0">
                <a:solidFill>
                  <a:srgbClr val="FF0000"/>
                </a:solidFill>
                <a:latin typeface="楷体_GB2312" pitchFamily="49" charset="-122"/>
              </a:rPr>
              <a:t>LRU</a:t>
            </a:r>
            <a:r>
              <a:rPr lang="zh-CN" altLang="en-US" sz="2000" dirty="0" smtClean="0">
                <a:solidFill>
                  <a:srgbClr val="003300"/>
                </a:solidFill>
                <a:latin typeface="楷体_GB2312" pitchFamily="49" charset="-122"/>
              </a:rPr>
              <a:t>两种算法。</a:t>
            </a:r>
          </a:p>
        </p:txBody>
      </p:sp>
      <p:sp>
        <p:nvSpPr>
          <p:cNvPr id="3" name="页脚占位符 2"/>
          <p:cNvSpPr>
            <a:spLocks noGrp="1"/>
          </p:cNvSpPr>
          <p:nvPr>
            <p:ph type="ftr" sz="quarter" idx="11"/>
          </p:nvPr>
        </p:nvSpPr>
        <p:spPr/>
        <p:txBody>
          <a:bodyPr/>
          <a:lstStyle/>
          <a:p>
            <a:pPr>
              <a:defRPr/>
            </a:pPr>
            <a:r>
              <a:rPr lang="zh-CN" altLang="en-US" smtClean="0"/>
              <a:t>中南大学计算机学院</a:t>
            </a:r>
            <a:r>
              <a:rPr lang="en-US" altLang="zh-CN" smtClean="0"/>
              <a:t>@Riley</a:t>
            </a:r>
            <a:endParaRPr lang="en-US" altLang="zh-CN"/>
          </a:p>
        </p:txBody>
      </p:sp>
      <p:sp>
        <p:nvSpPr>
          <p:cNvPr id="4" name="日期占位符 3"/>
          <p:cNvSpPr>
            <a:spLocks noGrp="1"/>
          </p:cNvSpPr>
          <p:nvPr>
            <p:ph type="dt" sz="half" idx="10"/>
          </p:nvPr>
        </p:nvSpPr>
        <p:spPr/>
        <p:txBody>
          <a:bodyPr/>
          <a:lstStyle/>
          <a:p>
            <a:pPr>
              <a:defRPr/>
            </a:pPr>
            <a:fld id="{6E9D1652-F37C-46CD-AF8D-788F9A0D8A3E}" type="datetime2">
              <a:rPr lang="zh-CN" altLang="en-US" smtClean="0"/>
              <a:t>2021年10月14日</a:t>
            </a:fld>
            <a:endParaRPr lang="en-US" altLang="zh-CN"/>
          </a:p>
        </p:txBody>
      </p:sp>
      <p:sp>
        <p:nvSpPr>
          <p:cNvPr id="7" name="灯片编号占位符 6"/>
          <p:cNvSpPr>
            <a:spLocks noGrp="1"/>
          </p:cNvSpPr>
          <p:nvPr>
            <p:ph type="sldNum" sz="quarter" idx="12"/>
          </p:nvPr>
        </p:nvSpPr>
        <p:spPr/>
        <p:txBody>
          <a:bodyPr/>
          <a:lstStyle/>
          <a:p>
            <a:pPr>
              <a:defRPr/>
            </a:pPr>
            <a:r>
              <a:rPr lang="en-US" altLang="zh-CN" smtClean="0"/>
              <a:t>Lecture 03-</a:t>
            </a:r>
            <a:fld id="{389AF14C-AC04-4BC5-829C-9F08A296BD81}" type="slidenum">
              <a:rPr lang="en-US" altLang="zh-CN" smtClean="0"/>
              <a:pPr>
                <a:defRPr/>
              </a:pPr>
              <a:t>99</a:t>
            </a:fld>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楷体_GB2312"/>
        <a:cs typeface=""/>
      </a:majorFont>
      <a:minorFont>
        <a:latin typeface="Verdan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Pct val="90000"/>
          <a:buFontTx/>
          <a:buNone/>
          <a:tabLst/>
          <a:defRPr kumimoji="0" lang="zh-CN" altLang="en-US" sz="1800" b="1" i="0" u="none" strike="noStrike" cap="none" normalizeH="0" baseline="0" smtClean="0">
            <a:ln>
              <a:noFill/>
            </a:ln>
            <a:solidFill>
              <a:schemeClr val="tx1"/>
            </a:solidFill>
            <a:effectLst/>
            <a:latin typeface="Verdana"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38100" cap="flat" cmpd="sng" algn="ctr">
          <a:solidFill>
            <a:srgbClr val="FF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Pct val="90000"/>
          <a:buFontTx/>
          <a:buNone/>
          <a:tabLst/>
          <a:defRPr kumimoji="0" lang="zh-CN" altLang="en-US" sz="1800" b="1" i="0" u="none" strike="noStrike" cap="none" normalizeH="0" baseline="0" smtClean="0">
            <a:ln>
              <a:noFill/>
            </a:ln>
            <a:solidFill>
              <a:schemeClr val="tx1"/>
            </a:solidFill>
            <a:effectLst/>
            <a:latin typeface="Verdana" pitchFamily="34" charset="0"/>
            <a:ea typeface="楷体_GB2312" pitchFamily="49" charset="-122"/>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Balloons</Template>
  <TotalTime>6592</TotalTime>
  <Words>21285</Words>
  <Application>Microsoft Office PowerPoint</Application>
  <PresentationFormat>全屏显示(4:3)</PresentationFormat>
  <Paragraphs>3294</Paragraphs>
  <Slides>266</Slides>
  <Notes>29</Notes>
  <HiddenSlides>104</HiddenSlides>
  <MMClips>0</MMClips>
  <ScaleCrop>false</ScaleCrop>
  <HeadingPairs>
    <vt:vector size="8" baseType="variant">
      <vt:variant>
        <vt:lpstr>已用的字体</vt:lpstr>
      </vt:variant>
      <vt:variant>
        <vt:i4>17</vt:i4>
      </vt:variant>
      <vt:variant>
        <vt:lpstr>主题</vt:lpstr>
      </vt:variant>
      <vt:variant>
        <vt:i4>9</vt:i4>
      </vt:variant>
      <vt:variant>
        <vt:lpstr>嵌入 OLE 服务器</vt:lpstr>
      </vt:variant>
      <vt:variant>
        <vt:i4>8</vt:i4>
      </vt:variant>
      <vt:variant>
        <vt:lpstr>幻灯片标题</vt:lpstr>
      </vt:variant>
      <vt:variant>
        <vt:i4>266</vt:i4>
      </vt:variant>
    </vt:vector>
  </HeadingPairs>
  <TitlesOfParts>
    <vt:vector size="300" baseType="lpstr">
      <vt:lpstr>Arial Unicode MS</vt:lpstr>
      <vt:lpstr>Geneva</vt:lpstr>
      <vt:lpstr>ＭＳ Ｐゴシック</vt:lpstr>
      <vt:lpstr>ＭＳ Ｐゴシック</vt:lpstr>
      <vt:lpstr>URWPalladioL-Roma</vt:lpstr>
      <vt:lpstr>华文细黑</vt:lpstr>
      <vt:lpstr>楷体_GB2312</vt:lpstr>
      <vt:lpstr>宋体</vt:lpstr>
      <vt:lpstr>微软雅黑</vt:lpstr>
      <vt:lpstr>Arial</vt:lpstr>
      <vt:lpstr>Calibri</vt:lpstr>
      <vt:lpstr>Courier New</vt:lpstr>
      <vt:lpstr>Symbol</vt:lpstr>
      <vt:lpstr>Tahoma</vt:lpstr>
      <vt:lpstr>Times New Roman</vt:lpstr>
      <vt:lpstr>Verdana</vt:lpstr>
      <vt:lpstr>Wingdings</vt:lpstr>
      <vt:lpstr>Balloons</vt:lpstr>
      <vt:lpstr>默认设计模板</vt:lpstr>
      <vt:lpstr>1_默认设计模板</vt:lpstr>
      <vt:lpstr>2_默认设计模板</vt:lpstr>
      <vt:lpstr>3_默认设计模板</vt:lpstr>
      <vt:lpstr>4_默认设计模板</vt:lpstr>
      <vt:lpstr>5_默认设计模板</vt:lpstr>
      <vt:lpstr>6_默认设计模板</vt:lpstr>
      <vt:lpstr>7_默认设计模板</vt:lpstr>
      <vt:lpstr>文档</vt:lpstr>
      <vt:lpstr>公式</vt:lpstr>
      <vt:lpstr>Equation</vt:lpstr>
      <vt:lpstr>Bitmap Image</vt:lpstr>
      <vt:lpstr>图片</vt:lpstr>
      <vt:lpstr>Document</vt:lpstr>
      <vt:lpstr>图表</vt:lpstr>
      <vt:lpstr>Chart</vt:lpstr>
      <vt:lpstr>第三章 存储系统</vt:lpstr>
      <vt:lpstr>本章研究主题</vt:lpstr>
      <vt:lpstr>存储系统</vt:lpstr>
      <vt:lpstr>3.1存储系统原理</vt:lpstr>
      <vt:lpstr>存储系统概述</vt:lpstr>
      <vt:lpstr>Types of Memory</vt:lpstr>
      <vt:lpstr>Trends in DRAM</vt:lpstr>
      <vt:lpstr>PowerPoint 演示文稿</vt:lpstr>
      <vt:lpstr>PowerPoint 演示文稿</vt:lpstr>
      <vt:lpstr>Types of External Memory</vt:lpstr>
      <vt:lpstr>常用RAID比较</vt:lpstr>
      <vt:lpstr>存储系统的主要性能</vt:lpstr>
      <vt:lpstr>存储层次结构</vt:lpstr>
      <vt:lpstr>Ideal Memory</vt:lpstr>
      <vt:lpstr>The Problem</vt:lpstr>
      <vt:lpstr>存储层次结构</vt:lpstr>
      <vt:lpstr>存储层次结构</vt:lpstr>
      <vt:lpstr>存储层次结构</vt:lpstr>
      <vt:lpstr>Memory Hierarchy</vt:lpstr>
      <vt:lpstr>Computer Memory Hierarchy</vt:lpstr>
      <vt:lpstr>Memory in a Modern System</vt:lpstr>
      <vt:lpstr>存储层次工作原理： Locality!</vt:lpstr>
      <vt:lpstr>The Memory Hierarchy</vt:lpstr>
      <vt:lpstr>A Modern Memory Hierarchy</vt:lpstr>
      <vt:lpstr>Memory Hierarchy</vt:lpstr>
      <vt:lpstr>存储系统的定义（续）</vt:lpstr>
      <vt:lpstr>存储系统的定义（续）</vt:lpstr>
      <vt:lpstr>存储系统的定义（续）</vt:lpstr>
      <vt:lpstr>存储系统的容量</vt:lpstr>
      <vt:lpstr>存储系统的价格</vt:lpstr>
      <vt:lpstr>存储系统的速度</vt:lpstr>
      <vt:lpstr>存储系统的访问效率</vt:lpstr>
      <vt:lpstr>存储系统的速度（续）</vt:lpstr>
      <vt:lpstr>存储系统的速度（续）</vt:lpstr>
      <vt:lpstr>存储系统的速度（续）</vt:lpstr>
      <vt:lpstr>存储系统的速度（续）</vt:lpstr>
      <vt:lpstr>存储系统的速度（续）</vt:lpstr>
      <vt:lpstr>存储系统的速度（续）</vt:lpstr>
      <vt:lpstr>存储系统的速度（续）</vt:lpstr>
      <vt:lpstr>存储系统的层次结构 </vt:lpstr>
      <vt:lpstr>存储系统的层次结构（续）</vt:lpstr>
      <vt:lpstr>存储系统的频带平衡</vt:lpstr>
      <vt:lpstr>并行访问存储器</vt:lpstr>
      <vt:lpstr>并行访问存储器（续）</vt:lpstr>
      <vt:lpstr>交叉访问存储器</vt:lpstr>
      <vt:lpstr>交叉访问存储器(续)</vt:lpstr>
      <vt:lpstr>交叉访问存储器(续)</vt:lpstr>
      <vt:lpstr>PowerPoint 演示文稿</vt:lpstr>
      <vt:lpstr>交叉访问存储器(续)</vt:lpstr>
      <vt:lpstr>3.2 虚拟存储器</vt:lpstr>
      <vt:lpstr>虚拟存储器工作原理</vt:lpstr>
      <vt:lpstr>PowerPoint 演示文稿</vt:lpstr>
      <vt:lpstr>PowerPoint 演示文稿</vt:lpstr>
      <vt:lpstr>Virtual/Physical Memory Mapping</vt:lpstr>
      <vt:lpstr>Three Advantages of Virtual Memory</vt:lpstr>
      <vt:lpstr>Virtual Memory Use Today - 1</vt:lpstr>
      <vt:lpstr>Virtual Memory Use Today - 2</vt:lpstr>
      <vt:lpstr>Issues in Virtual Memory System Design</vt:lpstr>
      <vt:lpstr>地址的映象与变换</vt:lpstr>
      <vt:lpstr>地址的映象与变换（续）</vt:lpstr>
      <vt:lpstr>地址的映象与变换（续）</vt:lpstr>
      <vt:lpstr>地址的映象与变换（续）</vt:lpstr>
      <vt:lpstr>Elimination of External Fragmentation</vt:lpstr>
      <vt:lpstr>Elimination of External Fragmentation</vt:lpstr>
      <vt:lpstr>Elimination of External Fragmentation</vt:lpstr>
      <vt:lpstr>Elimination of External Fragmentation</vt:lpstr>
      <vt:lpstr>Elimination of External Fragmentation</vt:lpstr>
      <vt:lpstr>Elimination of External Fragmentation</vt:lpstr>
      <vt:lpstr>地址的映象与变换（续）</vt:lpstr>
      <vt:lpstr>地址的映象与变换（续）</vt:lpstr>
      <vt:lpstr>页式虚拟存储器工作原理</vt:lpstr>
      <vt:lpstr>地址的映象与变换（续）</vt:lpstr>
      <vt:lpstr>地址的映象与变换（续）</vt:lpstr>
      <vt:lpstr>地址的映象与变换（续）</vt:lpstr>
      <vt:lpstr>地址的映象与变换（续）</vt:lpstr>
      <vt:lpstr>地址的映象与变换（续）</vt:lpstr>
      <vt:lpstr>地址的映象与变换（续）</vt:lpstr>
      <vt:lpstr>地址的映象与变换（续）</vt:lpstr>
      <vt:lpstr>地址的映象与变换（续）</vt:lpstr>
      <vt:lpstr>地址的映象与变换（续）</vt:lpstr>
      <vt:lpstr>加快内部地址变换的方法</vt:lpstr>
      <vt:lpstr>Large Address Spaces</vt:lpstr>
      <vt:lpstr>加快内部地址变换的方法（续）</vt:lpstr>
      <vt:lpstr>加快内部地址变换的方法（续）</vt:lpstr>
      <vt:lpstr>加快内部地址变换的方法（续）</vt:lpstr>
      <vt:lpstr>加快内部地址变换的方法（续）</vt:lpstr>
      <vt:lpstr>加快内部地址变换的方法（续）</vt:lpstr>
      <vt:lpstr>加快内部地址变换的方法（续）</vt:lpstr>
      <vt:lpstr>加快内部地址变换的方法（续）</vt:lpstr>
      <vt:lpstr>加快内部地址变换的方法（续）</vt:lpstr>
      <vt:lpstr>Inverted Page Tables</vt:lpstr>
      <vt:lpstr>Inverted Page Tables architecture</vt:lpstr>
      <vt:lpstr>Inverted Page Tables</vt:lpstr>
      <vt:lpstr>加快内部地址变换的方法（续）</vt:lpstr>
      <vt:lpstr>加快内部地址变换的方法（续）</vt:lpstr>
      <vt:lpstr>页面替换算法及其实现</vt:lpstr>
      <vt:lpstr>页面替换算法及其实现（续）</vt:lpstr>
      <vt:lpstr>页面替换算法及其实现（续）</vt:lpstr>
      <vt:lpstr>主要页面替换算法（续）</vt:lpstr>
      <vt:lpstr>主要页面替换算法（续）</vt:lpstr>
      <vt:lpstr>主要页面替换算法（续）</vt:lpstr>
      <vt:lpstr>主要页面替换算法（续）</vt:lpstr>
      <vt:lpstr>主要页面替换算法（续）</vt:lpstr>
      <vt:lpstr>页面替换算法及其实现（续）</vt:lpstr>
      <vt:lpstr>堆栈型替换算法（续）</vt:lpstr>
      <vt:lpstr>堆栈型替换算法（续）</vt:lpstr>
      <vt:lpstr>例1：堆栈模拟图</vt:lpstr>
      <vt:lpstr>PowerPoint 演示文稿</vt:lpstr>
      <vt:lpstr>PowerPoint 演示文稿</vt:lpstr>
      <vt:lpstr>LRU 算法示例</vt:lpstr>
      <vt:lpstr>LRU 算法示例</vt:lpstr>
      <vt:lpstr>LRU 算法示例</vt:lpstr>
      <vt:lpstr>LRU 算法示例</vt:lpstr>
      <vt:lpstr>页面替换算法的实现（讨论+自学）</vt:lpstr>
      <vt:lpstr>页面替换算法的实现（续）</vt:lpstr>
      <vt:lpstr>提高主存命中率的方法</vt:lpstr>
      <vt:lpstr>页面大小与命中率的关系（续）</vt:lpstr>
      <vt:lpstr>页面大小与命中率的关系（续）</vt:lpstr>
      <vt:lpstr>提高主存命中率的方法（续）</vt:lpstr>
      <vt:lpstr>提高主存命中率的方法（续）</vt:lpstr>
      <vt:lpstr>3.3高速缓冲存储器</vt:lpstr>
      <vt:lpstr>高速缓冲存储器（续）</vt:lpstr>
      <vt:lpstr>基本工作原理</vt:lpstr>
      <vt:lpstr>地址映象与变换方法</vt:lpstr>
      <vt:lpstr>地址映象与变换方法（续）</vt:lpstr>
      <vt:lpstr>全相联映象及其变换（续）</vt:lpstr>
      <vt:lpstr>全相联映象及其变换（续）</vt:lpstr>
      <vt:lpstr>地址映象与变换方法（续）</vt:lpstr>
      <vt:lpstr>直接映象及其变换（续）</vt:lpstr>
      <vt:lpstr>直接映象及其变换（续）</vt:lpstr>
      <vt:lpstr>直接映象及其变换（续）</vt:lpstr>
      <vt:lpstr>直接映象及其变换（续）</vt:lpstr>
      <vt:lpstr>地址映象与变换方法（续）</vt:lpstr>
      <vt:lpstr>组相联映象及其变换（续）</vt:lpstr>
      <vt:lpstr>组相联映象及其变换（续）</vt:lpstr>
      <vt:lpstr>组相联映象及其变换（续）</vt:lpstr>
      <vt:lpstr>组相联映象及其变换（续）</vt:lpstr>
      <vt:lpstr>组相联映象及其变换（续）</vt:lpstr>
      <vt:lpstr>组相联映象及其变换（续）</vt:lpstr>
      <vt:lpstr>PowerPoint 演示文稿</vt:lpstr>
      <vt:lpstr>位选择组相联映象及其变换（续）</vt:lpstr>
      <vt:lpstr>位选择组相联映象及其变换（续）</vt:lpstr>
      <vt:lpstr>PowerPoint 演示文稿</vt:lpstr>
      <vt:lpstr>段相联映象及其变换（续）</vt:lpstr>
      <vt:lpstr>段相联映象及其变换（续）</vt:lpstr>
      <vt:lpstr>段相联映象及其变换（续）</vt:lpstr>
      <vt:lpstr>举例说明 </vt:lpstr>
      <vt:lpstr>示例2</vt:lpstr>
      <vt:lpstr>分析　　</vt:lpstr>
      <vt:lpstr>PowerPoint 演示文稿</vt:lpstr>
      <vt:lpstr>PowerPoint 演示文稿</vt:lpstr>
      <vt:lpstr>Cache替换算法及其实现</vt:lpstr>
      <vt:lpstr>Cache替换算法及其实现（续）</vt:lpstr>
      <vt:lpstr>Cache替换算法及其实现（续）</vt:lpstr>
      <vt:lpstr>Cache替换算法及其实现（续）</vt:lpstr>
      <vt:lpstr>Cache替换算法及其实现（续）</vt:lpstr>
      <vt:lpstr>Cache替换算法及其实现（续）</vt:lpstr>
      <vt:lpstr>Cache替换算法及其实现（续）</vt:lpstr>
      <vt:lpstr>Cache替换算法及其实现（续）</vt:lpstr>
      <vt:lpstr>Cache替换算法及其实现（续）</vt:lpstr>
      <vt:lpstr>Cache替换算法及其实现（续）</vt:lpstr>
      <vt:lpstr>Cache替换算法及其实现（续）</vt:lpstr>
      <vt:lpstr>Cache替换算法及其实现（续）</vt:lpstr>
      <vt:lpstr>PowerPoint 演示文稿</vt:lpstr>
      <vt:lpstr>PowerPoint 演示文稿</vt:lpstr>
      <vt:lpstr>Cache替换算法及其实现（续）</vt:lpstr>
      <vt:lpstr>Cache替换算法及其实现（续）</vt:lpstr>
      <vt:lpstr>Cache替换算法及其实现（续）</vt:lpstr>
      <vt:lpstr>Cache替换算法及其实现（续）</vt:lpstr>
      <vt:lpstr>Cache替换算法及其实现（续）</vt:lpstr>
      <vt:lpstr>Cache存储系统的加速比</vt:lpstr>
      <vt:lpstr>加速比与命中率的关系(续) </vt:lpstr>
      <vt:lpstr>Cache存储系统的加速比（续）</vt:lpstr>
      <vt:lpstr>Cache存储系统的加速比（续）</vt:lpstr>
      <vt:lpstr>Cache存储系统的加速比（续）</vt:lpstr>
      <vt:lpstr>Cache存储系统的加速比（续）</vt:lpstr>
      <vt:lpstr>Cache的一致性问题</vt:lpstr>
      <vt:lpstr>Cache的一致性（续）</vt:lpstr>
      <vt:lpstr>Cache的一致性（续）</vt:lpstr>
      <vt:lpstr>Cache的一致性（续）</vt:lpstr>
      <vt:lpstr>Cache的一致性（续）</vt:lpstr>
      <vt:lpstr>Cache的一致性（续）</vt:lpstr>
      <vt:lpstr>Cache的一致性（续）</vt:lpstr>
      <vt:lpstr>PowerPoint 演示文稿</vt:lpstr>
      <vt:lpstr>Cache的预取算法</vt:lpstr>
      <vt:lpstr>Cache Performance Measures</vt:lpstr>
      <vt:lpstr>Cache Performance Improvements</vt:lpstr>
      <vt:lpstr>Example</vt:lpstr>
      <vt:lpstr>Cache Performance Equations</vt:lpstr>
      <vt:lpstr>Reducing Miss Penalty</vt:lpstr>
      <vt:lpstr>  Second-Level Caches</vt:lpstr>
      <vt:lpstr>So how do we calculate it out?</vt:lpstr>
      <vt:lpstr>采用多级Cache</vt:lpstr>
      <vt:lpstr>多级包容性(multilevel inclusive)</vt:lpstr>
      <vt:lpstr>PowerPoint 演示文稿</vt:lpstr>
      <vt:lpstr>PowerPoint 演示文稿</vt:lpstr>
      <vt:lpstr>多级不包容（Multilevel  Exclusive）</vt:lpstr>
      <vt:lpstr>PowerPoint 演示文稿</vt:lpstr>
      <vt:lpstr>多级cache的性能分析</vt:lpstr>
      <vt:lpstr>L1 cache 失效率</vt:lpstr>
      <vt:lpstr>具有二级Cache的AMAT举例 </vt:lpstr>
      <vt:lpstr>Memory Stall Cycles Per Instruction</vt:lpstr>
      <vt:lpstr>两级Cache的性能</vt:lpstr>
      <vt:lpstr>两级Cache的一些研究结论</vt:lpstr>
      <vt:lpstr>多级Cache举例</vt:lpstr>
      <vt:lpstr>让读优先于写图示</vt:lpstr>
      <vt:lpstr>让读失效优先于写</vt:lpstr>
      <vt:lpstr>  Early Restart and CWF</vt:lpstr>
      <vt:lpstr>Giving Priority to Read Misses</vt:lpstr>
      <vt:lpstr>Victim Caches</vt:lpstr>
      <vt:lpstr>Victim Cache(2/2)</vt:lpstr>
      <vt:lpstr>Write Merging</vt:lpstr>
      <vt:lpstr>  Sub-block Placement</vt:lpstr>
      <vt:lpstr>Reducing Miss Rates: Types of Cache Misses</vt:lpstr>
      <vt:lpstr>降低失效率</vt:lpstr>
      <vt:lpstr>各种类型的失效率</vt:lpstr>
      <vt:lpstr>从统计规律中得到的一些结果</vt:lpstr>
      <vt:lpstr>减少3C的方法</vt:lpstr>
      <vt:lpstr>Reducing the Miss Rates</vt:lpstr>
      <vt:lpstr>1.  Larger Block Size</vt:lpstr>
      <vt:lpstr>增加块的大小</vt:lpstr>
      <vt:lpstr>块大小、容量对失效率的影响</vt:lpstr>
      <vt:lpstr>块大小、容量对AMAT的影响</vt:lpstr>
      <vt:lpstr>块大小、容量对AMAT的影响</vt:lpstr>
      <vt:lpstr>块大小、容量的权衡</vt:lpstr>
      <vt:lpstr>Example</vt:lpstr>
      <vt:lpstr>2.  Larger Caches</vt:lpstr>
      <vt:lpstr>3.  Higher Associativity</vt:lpstr>
      <vt:lpstr>提高相联度</vt:lpstr>
      <vt:lpstr>4.  Pseudo-Associative Caches</vt:lpstr>
      <vt:lpstr>Pseudo Associative Cache</vt:lpstr>
      <vt:lpstr>5.  Compiler Optimizations</vt:lpstr>
      <vt:lpstr>Merging Arrays</vt:lpstr>
      <vt:lpstr>Loop Interchange</vt:lpstr>
      <vt:lpstr>Loop Fusion</vt:lpstr>
      <vt:lpstr>Blocking (1/2)</vt:lpstr>
      <vt:lpstr>Blocking (2/2)</vt:lpstr>
      <vt:lpstr>Compiler Optimization Performance</vt:lpstr>
      <vt:lpstr>Reducing Cache Miss Penalty or Miss Rate via Parallelism</vt:lpstr>
      <vt:lpstr>1.  Nonblocking Cache</vt:lpstr>
      <vt:lpstr>Hit Under Miss</vt:lpstr>
      <vt:lpstr>2.  Hardware Prefetching</vt:lpstr>
      <vt:lpstr>3.  Compiler-Controlled Prefetching</vt:lpstr>
      <vt:lpstr>Reducing Hit Time</vt:lpstr>
      <vt:lpstr>1. Small and Simple Caches</vt:lpstr>
      <vt:lpstr>Small and Simple Caches</vt:lpstr>
      <vt:lpstr>2. Avoiding Address Translation</vt:lpstr>
      <vt:lpstr>Virtual Addressed Caches</vt:lpstr>
      <vt:lpstr>TLB and Cache Operation</vt:lpstr>
      <vt:lpstr>Process ID Impact</vt:lpstr>
      <vt:lpstr>Index with Physical Portion of Address</vt:lpstr>
      <vt:lpstr>3. Pipelined Writes</vt:lpstr>
      <vt:lpstr>Reducing Miss Penalty</vt:lpstr>
      <vt:lpstr>Reducing Miss Rates: Types of Cache Misses</vt:lpstr>
      <vt:lpstr>Reducing the Miss Rates</vt:lpstr>
      <vt:lpstr>Reducing Cache Miss Penalty or Miss Rate via Parallelism</vt:lpstr>
      <vt:lpstr>Comparison </vt:lpstr>
      <vt:lpstr>3.4 三级存储系统</vt:lpstr>
      <vt:lpstr>PowerPoint 演示文稿</vt:lpstr>
      <vt:lpstr>存储系统的组织方式</vt:lpstr>
      <vt:lpstr>存储系统的组织方式（续）</vt:lpstr>
      <vt:lpstr>3.4.1 虚拟地址Cache</vt:lpstr>
      <vt:lpstr>虚拟地址Cache（续）</vt:lpstr>
      <vt:lpstr>3.4.2 全Cache存储系统</vt:lpstr>
      <vt:lpstr>全Cache存储系统（续）</vt:lpstr>
      <vt:lpstr>PowerPoint 演示文稿</vt:lpstr>
    </vt:vector>
  </TitlesOfParts>
  <Company>zzu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存储系统</dc:title>
  <dc:creator>duan</dc:creator>
  <cp:lastModifiedBy>余腊生</cp:lastModifiedBy>
  <cp:revision>433</cp:revision>
  <dcterms:created xsi:type="dcterms:W3CDTF">2009-02-14T15:30:47Z</dcterms:created>
  <dcterms:modified xsi:type="dcterms:W3CDTF">2021-10-14T07:40:20Z</dcterms:modified>
</cp:coreProperties>
</file>